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59" r:id="rId2"/>
    <p:sldMasterId id="2147483660" r:id="rId3"/>
  </p:sldMasterIdLst>
  <p:notesMasterIdLst>
    <p:notesMasterId r:id="rId134"/>
  </p:notesMasterIdLst>
  <p:handoutMasterIdLst>
    <p:handoutMasterId r:id="rId135"/>
  </p:handoutMasterIdLst>
  <p:sldIdLst>
    <p:sldId id="256" r:id="rId4"/>
    <p:sldId id="378" r:id="rId5"/>
    <p:sldId id="259" r:id="rId6"/>
    <p:sldId id="362" r:id="rId7"/>
    <p:sldId id="264" r:id="rId8"/>
    <p:sldId id="265" r:id="rId9"/>
    <p:sldId id="274" r:id="rId10"/>
    <p:sldId id="275" r:id="rId11"/>
    <p:sldId id="363" r:id="rId12"/>
    <p:sldId id="364" r:id="rId13"/>
    <p:sldId id="277" r:id="rId14"/>
    <p:sldId id="280" r:id="rId15"/>
    <p:sldId id="281" r:id="rId16"/>
    <p:sldId id="284" r:id="rId17"/>
    <p:sldId id="285" r:id="rId18"/>
    <p:sldId id="286" r:id="rId19"/>
    <p:sldId id="365" r:id="rId20"/>
    <p:sldId id="287" r:id="rId21"/>
    <p:sldId id="366" r:id="rId22"/>
    <p:sldId id="288" r:id="rId23"/>
    <p:sldId id="289" r:id="rId24"/>
    <p:sldId id="290" r:id="rId25"/>
    <p:sldId id="291" r:id="rId26"/>
    <p:sldId id="292" r:id="rId27"/>
    <p:sldId id="367" r:id="rId28"/>
    <p:sldId id="293" r:id="rId29"/>
    <p:sldId id="294" r:id="rId30"/>
    <p:sldId id="368" r:id="rId31"/>
    <p:sldId id="295" r:id="rId32"/>
    <p:sldId id="296" r:id="rId33"/>
    <p:sldId id="297" r:id="rId34"/>
    <p:sldId id="298" r:id="rId35"/>
    <p:sldId id="369"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70" r:id="rId49"/>
    <p:sldId id="311" r:id="rId50"/>
    <p:sldId id="312" r:id="rId51"/>
    <p:sldId id="313" r:id="rId52"/>
    <p:sldId id="371" r:id="rId53"/>
    <p:sldId id="314" r:id="rId54"/>
    <p:sldId id="315" r:id="rId55"/>
    <p:sldId id="373" r:id="rId56"/>
    <p:sldId id="316" r:id="rId57"/>
    <p:sldId id="317" r:id="rId58"/>
    <p:sldId id="318"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74" r:id="rId79"/>
    <p:sldId id="339" r:id="rId80"/>
    <p:sldId id="341" r:id="rId81"/>
    <p:sldId id="342" r:id="rId82"/>
    <p:sldId id="343" r:id="rId83"/>
    <p:sldId id="344" r:id="rId84"/>
    <p:sldId id="345" r:id="rId85"/>
    <p:sldId id="346" r:id="rId86"/>
    <p:sldId id="347" r:id="rId87"/>
    <p:sldId id="348" r:id="rId88"/>
    <p:sldId id="349" r:id="rId89"/>
    <p:sldId id="350" r:id="rId90"/>
    <p:sldId id="351" r:id="rId91"/>
    <p:sldId id="353" r:id="rId92"/>
    <p:sldId id="354" r:id="rId93"/>
    <p:sldId id="355" r:id="rId94"/>
    <p:sldId id="356" r:id="rId95"/>
    <p:sldId id="357" r:id="rId96"/>
    <p:sldId id="358" r:id="rId97"/>
    <p:sldId id="359" r:id="rId98"/>
    <p:sldId id="360" r:id="rId99"/>
    <p:sldId id="376" r:id="rId100"/>
    <p:sldId id="377" r:id="rId101"/>
    <p:sldId id="361" r:id="rId102"/>
    <p:sldId id="390" r:id="rId103"/>
    <p:sldId id="381" r:id="rId104"/>
    <p:sldId id="382" r:id="rId105"/>
    <p:sldId id="383" r:id="rId106"/>
    <p:sldId id="402" r:id="rId107"/>
    <p:sldId id="403" r:id="rId108"/>
    <p:sldId id="386" r:id="rId109"/>
    <p:sldId id="387" r:id="rId110"/>
    <p:sldId id="388" r:id="rId111"/>
    <p:sldId id="389" r:id="rId112"/>
    <p:sldId id="392" r:id="rId113"/>
    <p:sldId id="393" r:id="rId114"/>
    <p:sldId id="406" r:id="rId115"/>
    <p:sldId id="404" r:id="rId116"/>
    <p:sldId id="396" r:id="rId117"/>
    <p:sldId id="397" r:id="rId118"/>
    <p:sldId id="401" r:id="rId119"/>
    <p:sldId id="399" r:id="rId120"/>
    <p:sldId id="405" r:id="rId121"/>
    <p:sldId id="407" r:id="rId122"/>
    <p:sldId id="423" r:id="rId123"/>
    <p:sldId id="424" r:id="rId124"/>
    <p:sldId id="425" r:id="rId125"/>
    <p:sldId id="419" r:id="rId126"/>
    <p:sldId id="426" r:id="rId127"/>
    <p:sldId id="428" r:id="rId128"/>
    <p:sldId id="429" r:id="rId129"/>
    <p:sldId id="430" r:id="rId130"/>
    <p:sldId id="431" r:id="rId131"/>
    <p:sldId id="432" r:id="rId132"/>
    <p:sldId id="433" r:id="rId133"/>
  </p:sldIdLst>
  <p:sldSz cx="9144000" cy="6858000" type="screen4x3"/>
  <p:notesSz cx="6670675" cy="9777413"/>
  <p:defaultTextStyle>
    <a:defPPr>
      <a:defRPr lang="en-US"/>
    </a:defPPr>
    <a:lvl1pPr algn="l" rtl="0" eaLnBrk="0" fontAlgn="base" hangingPunct="0">
      <a:spcBef>
        <a:spcPct val="0"/>
      </a:spcBef>
      <a:spcAft>
        <a:spcPct val="0"/>
      </a:spcAft>
      <a:defRPr kumimoji="1" kern="1200">
        <a:solidFill>
          <a:schemeClr val="tx1"/>
        </a:solidFill>
        <a:latin typeface="Tahoma" panose="020B060403050404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Tahoma" panose="020B060403050404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Tahoma" panose="020B060403050404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Tahoma" panose="020B060403050404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Tahoma" panose="020B060403050404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688" autoAdjust="0"/>
  </p:normalViewPr>
  <p:slideViewPr>
    <p:cSldViewPr>
      <p:cViewPr varScale="1">
        <p:scale>
          <a:sx n="108" d="100"/>
          <a:sy n="108" d="100"/>
        </p:scale>
        <p:origin x="166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handoutMaster" Target="handoutMasters/handout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1745AA2C-CC32-401D-BA4A-30812A440514}"/>
              </a:ext>
            </a:extLst>
          </p:cNvPr>
          <p:cNvSpPr>
            <a:spLocks noGrp="1"/>
          </p:cNvSpPr>
          <p:nvPr>
            <p:ph type="hdr" sz="quarter"/>
          </p:nvPr>
        </p:nvSpPr>
        <p:spPr>
          <a:xfrm>
            <a:off x="0" y="0"/>
            <a:ext cx="2890838" cy="490538"/>
          </a:xfrm>
          <a:prstGeom prst="rect">
            <a:avLst/>
          </a:prstGeom>
        </p:spPr>
        <p:txBody>
          <a:bodyPr vert="horz" lIns="90050" tIns="45025" rIns="90050" bIns="45025" rtlCol="0"/>
          <a:lstStyle>
            <a:lvl1pPr algn="l">
              <a:defRPr sz="1200"/>
            </a:lvl1pPr>
          </a:lstStyle>
          <a:p>
            <a:pPr>
              <a:defRPr/>
            </a:pPr>
            <a:endParaRPr lang="zh-TW" altLang="en-US"/>
          </a:p>
        </p:txBody>
      </p:sp>
      <p:sp>
        <p:nvSpPr>
          <p:cNvPr id="3" name="日期版面配置區 2">
            <a:extLst>
              <a:ext uri="{FF2B5EF4-FFF2-40B4-BE49-F238E27FC236}">
                <a16:creationId xmlns:a16="http://schemas.microsoft.com/office/drawing/2014/main" id="{83FAC39C-A60E-4D34-98C4-B92308F6EBF7}"/>
              </a:ext>
            </a:extLst>
          </p:cNvPr>
          <p:cNvSpPr>
            <a:spLocks noGrp="1"/>
          </p:cNvSpPr>
          <p:nvPr>
            <p:ph type="dt" sz="quarter" idx="1"/>
          </p:nvPr>
        </p:nvSpPr>
        <p:spPr>
          <a:xfrm>
            <a:off x="3778250" y="0"/>
            <a:ext cx="2890838" cy="490538"/>
          </a:xfrm>
          <a:prstGeom prst="rect">
            <a:avLst/>
          </a:prstGeom>
        </p:spPr>
        <p:txBody>
          <a:bodyPr vert="horz" lIns="90050" tIns="45025" rIns="90050" bIns="45025" rtlCol="0"/>
          <a:lstStyle>
            <a:lvl1pPr algn="r">
              <a:defRPr sz="1200"/>
            </a:lvl1pPr>
          </a:lstStyle>
          <a:p>
            <a:pPr>
              <a:defRPr/>
            </a:pPr>
            <a:fld id="{C7C05A75-4957-4F25-82F1-7C3AB196145E}" type="datetimeFigureOut">
              <a:rPr lang="zh-TW" altLang="en-US"/>
              <a:pPr>
                <a:defRPr/>
              </a:pPr>
              <a:t>2020/10/22</a:t>
            </a:fld>
            <a:endParaRPr lang="zh-TW" altLang="en-US"/>
          </a:p>
        </p:txBody>
      </p:sp>
      <p:sp>
        <p:nvSpPr>
          <p:cNvPr id="4" name="頁尾版面配置區 3">
            <a:extLst>
              <a:ext uri="{FF2B5EF4-FFF2-40B4-BE49-F238E27FC236}">
                <a16:creationId xmlns:a16="http://schemas.microsoft.com/office/drawing/2014/main" id="{FB2F178C-A59D-48CF-B1EC-E7DFCD7E22A0}"/>
              </a:ext>
            </a:extLst>
          </p:cNvPr>
          <p:cNvSpPr>
            <a:spLocks noGrp="1"/>
          </p:cNvSpPr>
          <p:nvPr>
            <p:ph type="ftr" sz="quarter" idx="2"/>
          </p:nvPr>
        </p:nvSpPr>
        <p:spPr>
          <a:xfrm>
            <a:off x="0" y="9286875"/>
            <a:ext cx="2890838" cy="490538"/>
          </a:xfrm>
          <a:prstGeom prst="rect">
            <a:avLst/>
          </a:prstGeom>
        </p:spPr>
        <p:txBody>
          <a:bodyPr vert="horz" lIns="90050" tIns="45025" rIns="90050" bIns="45025" rtlCol="0" anchor="b"/>
          <a:lstStyle>
            <a:lvl1pPr algn="l">
              <a:defRPr sz="1200"/>
            </a:lvl1pPr>
          </a:lstStyle>
          <a:p>
            <a:pPr>
              <a:defRPr/>
            </a:pPr>
            <a:endParaRPr lang="zh-TW" altLang="en-US"/>
          </a:p>
        </p:txBody>
      </p:sp>
      <p:sp>
        <p:nvSpPr>
          <p:cNvPr id="5" name="投影片編號版面配置區 4">
            <a:extLst>
              <a:ext uri="{FF2B5EF4-FFF2-40B4-BE49-F238E27FC236}">
                <a16:creationId xmlns:a16="http://schemas.microsoft.com/office/drawing/2014/main" id="{C1A97630-FA97-4DB5-B8C7-584E8A7614C2}"/>
              </a:ext>
            </a:extLst>
          </p:cNvPr>
          <p:cNvSpPr>
            <a:spLocks noGrp="1"/>
          </p:cNvSpPr>
          <p:nvPr>
            <p:ph type="sldNum" sz="quarter" idx="3"/>
          </p:nvPr>
        </p:nvSpPr>
        <p:spPr>
          <a:xfrm>
            <a:off x="3778250" y="9286875"/>
            <a:ext cx="2890838" cy="490538"/>
          </a:xfrm>
          <a:prstGeom prst="rect">
            <a:avLst/>
          </a:prstGeom>
        </p:spPr>
        <p:txBody>
          <a:bodyPr vert="horz" lIns="90050" tIns="45025" rIns="90050" bIns="45025" rtlCol="0" anchor="b"/>
          <a:lstStyle>
            <a:lvl1pPr algn="r">
              <a:defRPr sz="1200"/>
            </a:lvl1pPr>
          </a:lstStyle>
          <a:p>
            <a:pPr>
              <a:defRPr/>
            </a:pPr>
            <a:fld id="{1B05BCF6-3F30-4983-9067-925A329E2974}"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2B07A02-6F0A-4C71-89A7-BA5EB66B6F83}"/>
              </a:ext>
            </a:extLst>
          </p:cNvPr>
          <p:cNvSpPr>
            <a:spLocks noGrp="1" noChangeArrowheads="1"/>
          </p:cNvSpPr>
          <p:nvPr>
            <p:ph type="hdr" sz="quarter"/>
          </p:nvPr>
        </p:nvSpPr>
        <p:spPr bwMode="auto">
          <a:xfrm>
            <a:off x="0" y="0"/>
            <a:ext cx="2890838"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65" tIns="45183" rIns="90365" bIns="45183" numCol="1" anchor="t" anchorCtr="0" compatLnSpc="1">
            <a:prstTxWarp prst="textNoShape">
              <a:avLst/>
            </a:prstTxWarp>
          </a:bodyPr>
          <a:lstStyle>
            <a:lvl1pPr defTabSz="903628" eaLnBrk="1" hangingPunct="1">
              <a:defRPr sz="1200">
                <a:latin typeface="Times New Roman" panose="02020603050405020304" pitchFamily="18" charset="0"/>
              </a:defRPr>
            </a:lvl1pPr>
          </a:lstStyle>
          <a:p>
            <a:pPr>
              <a:defRPr/>
            </a:pPr>
            <a:endParaRPr lang="en-US" altLang="zh-TW"/>
          </a:p>
        </p:txBody>
      </p:sp>
      <p:sp>
        <p:nvSpPr>
          <p:cNvPr id="10243" name="Rectangle 3">
            <a:extLst>
              <a:ext uri="{FF2B5EF4-FFF2-40B4-BE49-F238E27FC236}">
                <a16:creationId xmlns:a16="http://schemas.microsoft.com/office/drawing/2014/main" id="{EBB249BE-C999-455E-90C7-2B81E80860FC}"/>
              </a:ext>
            </a:extLst>
          </p:cNvPr>
          <p:cNvSpPr>
            <a:spLocks noGrp="1" noChangeArrowheads="1"/>
          </p:cNvSpPr>
          <p:nvPr>
            <p:ph type="dt" idx="1"/>
          </p:nvPr>
        </p:nvSpPr>
        <p:spPr bwMode="auto">
          <a:xfrm>
            <a:off x="3778250" y="0"/>
            <a:ext cx="2890838"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65" tIns="45183" rIns="90365" bIns="45183" numCol="1" anchor="t" anchorCtr="0" compatLnSpc="1">
            <a:prstTxWarp prst="textNoShape">
              <a:avLst/>
            </a:prstTxWarp>
          </a:bodyPr>
          <a:lstStyle>
            <a:lvl1pPr algn="r" defTabSz="903628" eaLnBrk="1" hangingPunct="1">
              <a:defRPr sz="1200">
                <a:latin typeface="Times New Roman" panose="02020603050405020304" pitchFamily="18" charset="0"/>
              </a:defRPr>
            </a:lvl1pPr>
          </a:lstStyle>
          <a:p>
            <a:pPr>
              <a:defRPr/>
            </a:pPr>
            <a:endParaRPr lang="en-US" altLang="zh-TW"/>
          </a:p>
        </p:txBody>
      </p:sp>
      <p:sp>
        <p:nvSpPr>
          <p:cNvPr id="5124" name="Rectangle 4">
            <a:extLst>
              <a:ext uri="{FF2B5EF4-FFF2-40B4-BE49-F238E27FC236}">
                <a16:creationId xmlns:a16="http://schemas.microsoft.com/office/drawing/2014/main" id="{4590DC21-4F10-40F0-8224-7E3C3197AA12}"/>
              </a:ext>
            </a:extLst>
          </p:cNvPr>
          <p:cNvSpPr>
            <a:spLocks noGrp="1" noRot="1" noChangeAspect="1" noChangeArrowheads="1" noTextEdit="1"/>
          </p:cNvSpPr>
          <p:nvPr>
            <p:ph type="sldImg" idx="2"/>
          </p:nvPr>
        </p:nvSpPr>
        <p:spPr bwMode="auto">
          <a:xfrm>
            <a:off x="892175" y="731838"/>
            <a:ext cx="4891088" cy="36687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a:extLst>
              <a:ext uri="{FF2B5EF4-FFF2-40B4-BE49-F238E27FC236}">
                <a16:creationId xmlns:a16="http://schemas.microsoft.com/office/drawing/2014/main" id="{A56E443F-A6AF-4AD7-A7C4-6615E0540D3C}"/>
              </a:ext>
            </a:extLst>
          </p:cNvPr>
          <p:cNvSpPr>
            <a:spLocks noGrp="1" noChangeArrowheads="1"/>
          </p:cNvSpPr>
          <p:nvPr>
            <p:ph type="body" sz="quarter" idx="3"/>
          </p:nvPr>
        </p:nvSpPr>
        <p:spPr bwMode="auto">
          <a:xfrm>
            <a:off x="668338" y="4646613"/>
            <a:ext cx="5334000" cy="439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65" tIns="45183" rIns="90365" bIns="45183"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10246" name="Rectangle 6">
            <a:extLst>
              <a:ext uri="{FF2B5EF4-FFF2-40B4-BE49-F238E27FC236}">
                <a16:creationId xmlns:a16="http://schemas.microsoft.com/office/drawing/2014/main" id="{EA7B1B16-EB70-49C6-93E9-D342318EBBA4}"/>
              </a:ext>
            </a:extLst>
          </p:cNvPr>
          <p:cNvSpPr>
            <a:spLocks noGrp="1" noChangeArrowheads="1"/>
          </p:cNvSpPr>
          <p:nvPr>
            <p:ph type="ftr" sz="quarter" idx="4"/>
          </p:nvPr>
        </p:nvSpPr>
        <p:spPr bwMode="auto">
          <a:xfrm>
            <a:off x="0" y="9285288"/>
            <a:ext cx="289083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65" tIns="45183" rIns="90365" bIns="45183" numCol="1" anchor="b" anchorCtr="0" compatLnSpc="1">
            <a:prstTxWarp prst="textNoShape">
              <a:avLst/>
            </a:prstTxWarp>
          </a:bodyPr>
          <a:lstStyle>
            <a:lvl1pPr defTabSz="903628" eaLnBrk="1" hangingPunct="1">
              <a:defRPr sz="1200">
                <a:latin typeface="Times New Roman" panose="02020603050405020304" pitchFamily="18" charset="0"/>
              </a:defRPr>
            </a:lvl1pPr>
          </a:lstStyle>
          <a:p>
            <a:pPr>
              <a:defRPr/>
            </a:pPr>
            <a:endParaRPr lang="en-US" altLang="zh-TW"/>
          </a:p>
        </p:txBody>
      </p:sp>
      <p:sp>
        <p:nvSpPr>
          <p:cNvPr id="10247" name="Rectangle 7">
            <a:extLst>
              <a:ext uri="{FF2B5EF4-FFF2-40B4-BE49-F238E27FC236}">
                <a16:creationId xmlns:a16="http://schemas.microsoft.com/office/drawing/2014/main" id="{A52E40DF-3093-433F-9550-2A110F9DA4E6}"/>
              </a:ext>
            </a:extLst>
          </p:cNvPr>
          <p:cNvSpPr>
            <a:spLocks noGrp="1" noChangeArrowheads="1"/>
          </p:cNvSpPr>
          <p:nvPr>
            <p:ph type="sldNum" sz="quarter" idx="5"/>
          </p:nvPr>
        </p:nvSpPr>
        <p:spPr bwMode="auto">
          <a:xfrm>
            <a:off x="3778250" y="9285288"/>
            <a:ext cx="289083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65" tIns="45183" rIns="90365" bIns="45183" numCol="1" anchor="b" anchorCtr="0" compatLnSpc="1">
            <a:prstTxWarp prst="textNoShape">
              <a:avLst/>
            </a:prstTxWarp>
          </a:bodyPr>
          <a:lstStyle>
            <a:lvl1pPr algn="r" defTabSz="903628" eaLnBrk="1" hangingPunct="1">
              <a:defRPr sz="1200">
                <a:latin typeface="Times New Roman" panose="02020603050405020304" pitchFamily="18" charset="0"/>
              </a:defRPr>
            </a:lvl1pPr>
          </a:lstStyle>
          <a:p>
            <a:pPr>
              <a:defRPr/>
            </a:pPr>
            <a:fld id="{C306997B-619A-413F-AB50-3CEFF10E4798}"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投影片圖像版面配置區 1">
            <a:extLst>
              <a:ext uri="{FF2B5EF4-FFF2-40B4-BE49-F238E27FC236}">
                <a16:creationId xmlns:a16="http://schemas.microsoft.com/office/drawing/2014/main" id="{D1A62A50-88D0-463A-8B5B-7164BBB72AF3}"/>
              </a:ext>
            </a:extLst>
          </p:cNvPr>
          <p:cNvSpPr>
            <a:spLocks noGrp="1" noRot="1" noChangeAspect="1" noChangeArrowheads="1" noTextEdit="1"/>
          </p:cNvSpPr>
          <p:nvPr>
            <p:ph type="sldImg"/>
          </p:nvPr>
        </p:nvSpPr>
        <p:spPr>
          <a:ln/>
        </p:spPr>
      </p:sp>
      <p:sp>
        <p:nvSpPr>
          <p:cNvPr id="112643" name="備忘稿版面配置區 2">
            <a:extLst>
              <a:ext uri="{FF2B5EF4-FFF2-40B4-BE49-F238E27FC236}">
                <a16:creationId xmlns:a16="http://schemas.microsoft.com/office/drawing/2014/main" id="{EDD1FA47-9E4A-47E7-9D55-52438C9BE3C9}"/>
              </a:ext>
            </a:extLst>
          </p:cNvPr>
          <p:cNvSpPr>
            <a:spLocks noGrp="1" noChangeArrowheads="1"/>
          </p:cNvSpPr>
          <p:nvPr>
            <p:ph type="body" idx="1"/>
          </p:nvPr>
        </p:nvSpPr>
        <p:spPr>
          <a:noFill/>
        </p:spPr>
        <p:txBody>
          <a:bodyPr/>
          <a:lstStyle/>
          <a:p>
            <a:r>
              <a:rPr kumimoji="0" lang="en-US" altLang="zh-TW">
                <a:solidFill>
                  <a:srgbClr val="FF1D17"/>
                </a:solidFill>
                <a:latin typeface="Times" panose="02020603050405020304" pitchFamily="18" charset="0"/>
              </a:rPr>
              <a:t>We wish to mark points along the curve where the magnitude is biggest. We can do this by looking for a maximum along a slice normal to the curve (non-maximum suppression).  These points should form a curve.  There  re</a:t>
            </a:r>
          </a:p>
          <a:p>
            <a:r>
              <a:rPr kumimoji="0" lang="en-US" altLang="zh-TW">
                <a:solidFill>
                  <a:srgbClr val="FF1D17"/>
                </a:solidFill>
                <a:latin typeface="Times" panose="02020603050405020304" pitchFamily="18" charset="0"/>
              </a:rPr>
              <a:t>then two algorithmic issues: at which point is the maximum, and where is the next one?</a:t>
            </a:r>
          </a:p>
          <a:p>
            <a:pPr eaLnBrk="1" hangingPunct="1"/>
            <a:endParaRPr lang="zh-TW" altLang="en-US"/>
          </a:p>
        </p:txBody>
      </p:sp>
      <p:sp>
        <p:nvSpPr>
          <p:cNvPr id="112644" name="投影片編號版面配置區 3">
            <a:extLst>
              <a:ext uri="{FF2B5EF4-FFF2-40B4-BE49-F238E27FC236}">
                <a16:creationId xmlns:a16="http://schemas.microsoft.com/office/drawing/2014/main" id="{DFC52091-D446-45E0-BD1A-15F233B01059}"/>
              </a:ext>
            </a:extLst>
          </p:cNvPr>
          <p:cNvSpPr>
            <a:spLocks noGrp="1"/>
          </p:cNvSpPr>
          <p:nvPr>
            <p:ph type="sldNum" sz="quarter" idx="5"/>
          </p:nvPr>
        </p:nvSpPr>
        <p:spPr>
          <a:noFill/>
        </p:spPr>
        <p:txBody>
          <a:bodyPr/>
          <a:lstStyle>
            <a:lvl1pPr defTabSz="903288">
              <a:defRPr kumimoji="1">
                <a:solidFill>
                  <a:schemeClr val="tx1"/>
                </a:solidFill>
                <a:latin typeface="Tahoma" panose="020B0604030504040204" pitchFamily="34" charset="0"/>
                <a:ea typeface="新細明體" panose="02020500000000000000" pitchFamily="18" charset="-120"/>
              </a:defRPr>
            </a:lvl1pPr>
            <a:lvl2pPr marL="730250" indent="-280988" defTabSz="903288">
              <a:defRPr kumimoji="1">
                <a:solidFill>
                  <a:schemeClr val="tx1"/>
                </a:solidFill>
                <a:latin typeface="Tahoma" panose="020B0604030504040204" pitchFamily="34" charset="0"/>
                <a:ea typeface="新細明體" panose="02020500000000000000" pitchFamily="18" charset="-120"/>
              </a:defRPr>
            </a:lvl2pPr>
            <a:lvl3pPr marL="1125538" indent="-223838" defTabSz="903288">
              <a:defRPr kumimoji="1">
                <a:solidFill>
                  <a:schemeClr val="tx1"/>
                </a:solidFill>
                <a:latin typeface="Tahoma" panose="020B0604030504040204" pitchFamily="34" charset="0"/>
                <a:ea typeface="新細明體" panose="02020500000000000000" pitchFamily="18" charset="-120"/>
              </a:defRPr>
            </a:lvl3pPr>
            <a:lvl4pPr marL="1574800" indent="-223838" defTabSz="903288">
              <a:defRPr kumimoji="1">
                <a:solidFill>
                  <a:schemeClr val="tx1"/>
                </a:solidFill>
                <a:latin typeface="Tahoma" panose="020B0604030504040204" pitchFamily="34" charset="0"/>
                <a:ea typeface="新細明體" panose="02020500000000000000" pitchFamily="18" charset="-120"/>
              </a:defRPr>
            </a:lvl4pPr>
            <a:lvl5pPr marL="2025650" indent="-223838" defTabSz="903288">
              <a:defRPr kumimoji="1">
                <a:solidFill>
                  <a:schemeClr val="tx1"/>
                </a:solidFill>
                <a:latin typeface="Tahoma" panose="020B0604030504040204" pitchFamily="34" charset="0"/>
                <a:ea typeface="新細明體" panose="02020500000000000000" pitchFamily="18" charset="-120"/>
              </a:defRPr>
            </a:lvl5pPr>
            <a:lvl6pPr marL="24828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400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3972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544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9F3CA22F-E039-4547-8E94-7D6EDFB0A0B4}" type="slidenum">
              <a:rPr lang="zh-TW" altLang="en-US" smtClean="0">
                <a:latin typeface="Times New Roman" panose="02020603050405020304" pitchFamily="18" charset="0"/>
              </a:rPr>
              <a:pPr/>
              <a:t>103</a:t>
            </a:fld>
            <a:endParaRPr lang="zh-TW"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投影片圖像版面配置區 1">
            <a:extLst>
              <a:ext uri="{FF2B5EF4-FFF2-40B4-BE49-F238E27FC236}">
                <a16:creationId xmlns:a16="http://schemas.microsoft.com/office/drawing/2014/main" id="{06397735-E8C9-4A36-8BB5-0AEC4260FE5A}"/>
              </a:ext>
            </a:extLst>
          </p:cNvPr>
          <p:cNvSpPr>
            <a:spLocks noGrp="1" noRot="1" noChangeAspect="1" noChangeArrowheads="1" noTextEdit="1"/>
          </p:cNvSpPr>
          <p:nvPr>
            <p:ph type="sldImg"/>
          </p:nvPr>
        </p:nvSpPr>
        <p:spPr>
          <a:ln/>
        </p:spPr>
      </p:sp>
      <p:sp>
        <p:nvSpPr>
          <p:cNvPr id="114691" name="備忘稿版面配置區 2">
            <a:extLst>
              <a:ext uri="{FF2B5EF4-FFF2-40B4-BE49-F238E27FC236}">
                <a16:creationId xmlns:a16="http://schemas.microsoft.com/office/drawing/2014/main" id="{F1B3CD98-37CE-483E-B0C1-E3FAE852B1F5}"/>
              </a:ext>
            </a:extLst>
          </p:cNvPr>
          <p:cNvSpPr>
            <a:spLocks noGrp="1" noChangeArrowheads="1"/>
          </p:cNvSpPr>
          <p:nvPr>
            <p:ph type="body" idx="1"/>
          </p:nvPr>
        </p:nvSpPr>
        <p:spPr>
          <a:noFill/>
        </p:spPr>
        <p:txBody>
          <a:bodyPr/>
          <a:lstStyle/>
          <a:p>
            <a:r>
              <a:rPr kumimoji="0" lang="en-US" altLang="zh-TW">
                <a:solidFill>
                  <a:srgbClr val="FF1D17"/>
                </a:solidFill>
                <a:latin typeface="Times" panose="02020603050405020304" pitchFamily="18" charset="0"/>
              </a:rPr>
              <a:t>We wish to mark points along the curve where the magnitude is biggest. We can do this by looking for a maximum along a slice normal to the curve (non-maximum suppression).  These points should form a curve.  There  re</a:t>
            </a:r>
          </a:p>
          <a:p>
            <a:r>
              <a:rPr kumimoji="0" lang="en-US" altLang="zh-TW">
                <a:solidFill>
                  <a:srgbClr val="FF1D17"/>
                </a:solidFill>
                <a:latin typeface="Times" panose="02020603050405020304" pitchFamily="18" charset="0"/>
              </a:rPr>
              <a:t>then two algorithmic issues: at which point is the maximum, and where is the next one?</a:t>
            </a:r>
          </a:p>
          <a:p>
            <a:pPr eaLnBrk="1" hangingPunct="1"/>
            <a:endParaRPr lang="zh-TW" altLang="en-US"/>
          </a:p>
        </p:txBody>
      </p:sp>
      <p:sp>
        <p:nvSpPr>
          <p:cNvPr id="114692" name="投影片編號版面配置區 3">
            <a:extLst>
              <a:ext uri="{FF2B5EF4-FFF2-40B4-BE49-F238E27FC236}">
                <a16:creationId xmlns:a16="http://schemas.microsoft.com/office/drawing/2014/main" id="{3C9BAF82-9728-4BF6-B612-F38C3A5F2496}"/>
              </a:ext>
            </a:extLst>
          </p:cNvPr>
          <p:cNvSpPr>
            <a:spLocks noGrp="1"/>
          </p:cNvSpPr>
          <p:nvPr>
            <p:ph type="sldNum" sz="quarter" idx="5"/>
          </p:nvPr>
        </p:nvSpPr>
        <p:spPr>
          <a:noFill/>
        </p:spPr>
        <p:txBody>
          <a:bodyPr/>
          <a:lstStyle>
            <a:lvl1pPr defTabSz="903288">
              <a:defRPr kumimoji="1">
                <a:solidFill>
                  <a:schemeClr val="tx1"/>
                </a:solidFill>
                <a:latin typeface="Tahoma" panose="020B0604030504040204" pitchFamily="34" charset="0"/>
                <a:ea typeface="新細明體" panose="02020500000000000000" pitchFamily="18" charset="-120"/>
              </a:defRPr>
            </a:lvl1pPr>
            <a:lvl2pPr marL="730250" indent="-280988" defTabSz="903288">
              <a:defRPr kumimoji="1">
                <a:solidFill>
                  <a:schemeClr val="tx1"/>
                </a:solidFill>
                <a:latin typeface="Tahoma" panose="020B0604030504040204" pitchFamily="34" charset="0"/>
                <a:ea typeface="新細明體" panose="02020500000000000000" pitchFamily="18" charset="-120"/>
              </a:defRPr>
            </a:lvl2pPr>
            <a:lvl3pPr marL="1125538" indent="-223838" defTabSz="903288">
              <a:defRPr kumimoji="1">
                <a:solidFill>
                  <a:schemeClr val="tx1"/>
                </a:solidFill>
                <a:latin typeface="Tahoma" panose="020B0604030504040204" pitchFamily="34" charset="0"/>
                <a:ea typeface="新細明體" panose="02020500000000000000" pitchFamily="18" charset="-120"/>
              </a:defRPr>
            </a:lvl3pPr>
            <a:lvl4pPr marL="1574800" indent="-223838" defTabSz="903288">
              <a:defRPr kumimoji="1">
                <a:solidFill>
                  <a:schemeClr val="tx1"/>
                </a:solidFill>
                <a:latin typeface="Tahoma" panose="020B0604030504040204" pitchFamily="34" charset="0"/>
                <a:ea typeface="新細明體" panose="02020500000000000000" pitchFamily="18" charset="-120"/>
              </a:defRPr>
            </a:lvl4pPr>
            <a:lvl5pPr marL="2025650" indent="-223838" defTabSz="903288">
              <a:defRPr kumimoji="1">
                <a:solidFill>
                  <a:schemeClr val="tx1"/>
                </a:solidFill>
                <a:latin typeface="Tahoma" panose="020B0604030504040204" pitchFamily="34" charset="0"/>
                <a:ea typeface="新細明體" panose="02020500000000000000" pitchFamily="18" charset="-120"/>
              </a:defRPr>
            </a:lvl5pPr>
            <a:lvl6pPr marL="24828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400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3972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544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69758AA5-52B0-41FF-86DD-F6E442E6DB95}" type="slidenum">
              <a:rPr lang="zh-TW" altLang="en-US" smtClean="0">
                <a:latin typeface="Times New Roman" panose="02020603050405020304" pitchFamily="18" charset="0"/>
              </a:rPr>
              <a:pPr/>
              <a:t>104</a:t>
            </a:fld>
            <a:endParaRPr lang="zh-TW"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投影片圖像版面配置區 1">
            <a:extLst>
              <a:ext uri="{FF2B5EF4-FFF2-40B4-BE49-F238E27FC236}">
                <a16:creationId xmlns:a16="http://schemas.microsoft.com/office/drawing/2014/main" id="{1177F15B-9705-4FF5-B119-107DAF21EC60}"/>
              </a:ext>
            </a:extLst>
          </p:cNvPr>
          <p:cNvSpPr>
            <a:spLocks noGrp="1" noRot="1" noChangeAspect="1" noChangeArrowheads="1" noTextEdit="1"/>
          </p:cNvSpPr>
          <p:nvPr>
            <p:ph type="sldImg"/>
          </p:nvPr>
        </p:nvSpPr>
        <p:spPr>
          <a:ln/>
        </p:spPr>
      </p:sp>
      <p:sp>
        <p:nvSpPr>
          <p:cNvPr id="3" name="備忘稿版面配置區 2">
            <a:extLst>
              <a:ext uri="{FF2B5EF4-FFF2-40B4-BE49-F238E27FC236}">
                <a16:creationId xmlns:a16="http://schemas.microsoft.com/office/drawing/2014/main" id="{11900DF8-44A1-481F-94EF-C2CED41B3DFF}"/>
              </a:ext>
            </a:extLst>
          </p:cNvPr>
          <p:cNvSpPr>
            <a:spLocks noGrp="1"/>
          </p:cNvSpPr>
          <p:nvPr>
            <p:ph type="body" idx="1"/>
          </p:nvPr>
        </p:nvSpPr>
        <p:spPr/>
        <p:txBody>
          <a:bodyPr/>
          <a:lstStyle/>
          <a:p>
            <a:pPr eaLnBrk="1" hangingPunct="1">
              <a:defRPr/>
            </a:pPr>
            <a:r>
              <a:rPr lang="en-US" altLang="zh-TW" dirty="0">
                <a:latin typeface="+mn-lt"/>
                <a:ea typeface="+mn-ea"/>
              </a:rPr>
              <a:t>Therefore, any edge direction falling within the </a:t>
            </a:r>
            <a:r>
              <a:rPr lang="en-US" altLang="zh-TW" b="1" dirty="0">
                <a:latin typeface="+mn-lt"/>
                <a:ea typeface="+mn-ea"/>
              </a:rPr>
              <a:t>yellow range</a:t>
            </a:r>
            <a:r>
              <a:rPr lang="en-US" altLang="zh-TW" dirty="0">
                <a:latin typeface="+mn-lt"/>
                <a:ea typeface="+mn-ea"/>
              </a:rPr>
              <a:t> (0 to 22.5 &amp; 157.5 to 180 degrees) is set to 0 degrees. Any edge direction falling in the </a:t>
            </a:r>
            <a:r>
              <a:rPr lang="en-US" altLang="zh-TW" b="1" dirty="0">
                <a:latin typeface="+mn-lt"/>
                <a:ea typeface="+mn-ea"/>
              </a:rPr>
              <a:t>green range</a:t>
            </a:r>
            <a:r>
              <a:rPr lang="en-US" altLang="zh-TW" dirty="0">
                <a:latin typeface="+mn-lt"/>
                <a:ea typeface="+mn-ea"/>
              </a:rPr>
              <a:t> (22.5 to 67.5 degrees) is set to 45 degrees. Any edge direction falling in the </a:t>
            </a:r>
            <a:r>
              <a:rPr lang="en-US" altLang="zh-TW" b="1" dirty="0">
                <a:latin typeface="+mn-lt"/>
                <a:ea typeface="+mn-ea"/>
              </a:rPr>
              <a:t>blue range</a:t>
            </a:r>
            <a:r>
              <a:rPr lang="en-US" altLang="zh-TW" dirty="0">
                <a:latin typeface="+mn-lt"/>
                <a:ea typeface="+mn-ea"/>
              </a:rPr>
              <a:t> (67.5 to 112.5 degrees) is set to 90 degrees. And finally, any edge direction falling within the </a:t>
            </a:r>
            <a:r>
              <a:rPr lang="en-US" altLang="zh-TW" b="1" dirty="0">
                <a:latin typeface="+mn-lt"/>
                <a:ea typeface="+mn-ea"/>
              </a:rPr>
              <a:t>red range</a:t>
            </a:r>
            <a:r>
              <a:rPr lang="en-US" altLang="zh-TW" dirty="0">
                <a:latin typeface="+mn-lt"/>
                <a:ea typeface="+mn-ea"/>
              </a:rPr>
              <a:t> (112.5 to 157.5 degrees) is set to 135 degrees.</a:t>
            </a:r>
            <a:endParaRPr lang="zh-TW" altLang="en-US" dirty="0"/>
          </a:p>
        </p:txBody>
      </p:sp>
      <p:sp>
        <p:nvSpPr>
          <p:cNvPr id="116740" name="投影片編號版面配置區 3">
            <a:extLst>
              <a:ext uri="{FF2B5EF4-FFF2-40B4-BE49-F238E27FC236}">
                <a16:creationId xmlns:a16="http://schemas.microsoft.com/office/drawing/2014/main" id="{1DC0B53A-33D0-4D3E-BC11-AC1BDAB14DB4}"/>
              </a:ext>
            </a:extLst>
          </p:cNvPr>
          <p:cNvSpPr>
            <a:spLocks noGrp="1"/>
          </p:cNvSpPr>
          <p:nvPr>
            <p:ph type="sldNum" sz="quarter" idx="5"/>
          </p:nvPr>
        </p:nvSpPr>
        <p:spPr>
          <a:noFill/>
        </p:spPr>
        <p:txBody>
          <a:bodyPr/>
          <a:lstStyle>
            <a:lvl1pPr defTabSz="903288">
              <a:defRPr kumimoji="1">
                <a:solidFill>
                  <a:schemeClr val="tx1"/>
                </a:solidFill>
                <a:latin typeface="Tahoma" panose="020B0604030504040204" pitchFamily="34" charset="0"/>
                <a:ea typeface="新細明體" panose="02020500000000000000" pitchFamily="18" charset="-120"/>
              </a:defRPr>
            </a:lvl1pPr>
            <a:lvl2pPr marL="730250" indent="-280988" defTabSz="903288">
              <a:defRPr kumimoji="1">
                <a:solidFill>
                  <a:schemeClr val="tx1"/>
                </a:solidFill>
                <a:latin typeface="Tahoma" panose="020B0604030504040204" pitchFamily="34" charset="0"/>
                <a:ea typeface="新細明體" panose="02020500000000000000" pitchFamily="18" charset="-120"/>
              </a:defRPr>
            </a:lvl2pPr>
            <a:lvl3pPr marL="1125538" indent="-223838" defTabSz="903288">
              <a:defRPr kumimoji="1">
                <a:solidFill>
                  <a:schemeClr val="tx1"/>
                </a:solidFill>
                <a:latin typeface="Tahoma" panose="020B0604030504040204" pitchFamily="34" charset="0"/>
                <a:ea typeface="新細明體" panose="02020500000000000000" pitchFamily="18" charset="-120"/>
              </a:defRPr>
            </a:lvl3pPr>
            <a:lvl4pPr marL="1574800" indent="-223838" defTabSz="903288">
              <a:defRPr kumimoji="1">
                <a:solidFill>
                  <a:schemeClr val="tx1"/>
                </a:solidFill>
                <a:latin typeface="Tahoma" panose="020B0604030504040204" pitchFamily="34" charset="0"/>
                <a:ea typeface="新細明體" panose="02020500000000000000" pitchFamily="18" charset="-120"/>
              </a:defRPr>
            </a:lvl4pPr>
            <a:lvl5pPr marL="2025650" indent="-223838" defTabSz="903288">
              <a:defRPr kumimoji="1">
                <a:solidFill>
                  <a:schemeClr val="tx1"/>
                </a:solidFill>
                <a:latin typeface="Tahoma" panose="020B0604030504040204" pitchFamily="34" charset="0"/>
                <a:ea typeface="新細明體" panose="02020500000000000000" pitchFamily="18" charset="-120"/>
              </a:defRPr>
            </a:lvl5pPr>
            <a:lvl6pPr marL="24828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400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3972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54450" indent="-223838" defTabSz="903288"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303D722D-77C2-4039-B404-B74EB2943C0A}" type="slidenum">
              <a:rPr lang="zh-TW" altLang="en-US" smtClean="0">
                <a:latin typeface="Times New Roman" panose="02020603050405020304" pitchFamily="18" charset="0"/>
              </a:rPr>
              <a:pPr/>
              <a:t>105</a:t>
            </a:fld>
            <a:endParaRPr lang="zh-TW"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C306997B-619A-413F-AB50-3CEFF10E4798}" type="slidenum">
              <a:rPr lang="zh-TW" altLang="en-US" smtClean="0"/>
              <a:pPr>
                <a:defRPr/>
              </a:pPr>
              <a:t>124</a:t>
            </a:fld>
            <a:endParaRPr lang="en-US" altLang="zh-TW"/>
          </a:p>
        </p:txBody>
      </p:sp>
    </p:spTree>
    <p:extLst>
      <p:ext uri="{BB962C8B-B14F-4D97-AF65-F5344CB8AC3E}">
        <p14:creationId xmlns:p14="http://schemas.microsoft.com/office/powerpoint/2010/main" val="383512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C306997B-619A-413F-AB50-3CEFF10E4798}" type="slidenum">
              <a:rPr lang="zh-TW" altLang="en-US" smtClean="0"/>
              <a:pPr>
                <a:defRPr/>
              </a:pPr>
              <a:t>125</a:t>
            </a:fld>
            <a:endParaRPr lang="en-US" altLang="zh-TW"/>
          </a:p>
        </p:txBody>
      </p:sp>
    </p:spTree>
    <p:extLst>
      <p:ext uri="{BB962C8B-B14F-4D97-AF65-F5344CB8AC3E}">
        <p14:creationId xmlns:p14="http://schemas.microsoft.com/office/powerpoint/2010/main" val="1852763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03628" rtl="0" eaLnBrk="1" fontAlgn="base" latinLnBrk="0" hangingPunct="1">
              <a:lnSpc>
                <a:spcPct val="100000"/>
              </a:lnSpc>
              <a:spcBef>
                <a:spcPct val="0"/>
              </a:spcBef>
              <a:spcAft>
                <a:spcPct val="0"/>
              </a:spcAft>
              <a:buClrTx/>
              <a:buSzTx/>
              <a:buFontTx/>
              <a:buNone/>
              <a:tabLst/>
              <a:defRPr/>
            </a:pPr>
            <a:fld id="{C306997B-619A-413F-AB50-3CEFF10E4798}" type="slidenum">
              <a:rPr kumimoji="1" lang="zh-TW"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03628" rtl="0" eaLnBrk="1" fontAlgn="base" latinLnBrk="0" hangingPunct="1">
                <a:lnSpc>
                  <a:spcPct val="100000"/>
                </a:lnSpc>
                <a:spcBef>
                  <a:spcPct val="0"/>
                </a:spcBef>
                <a:spcAft>
                  <a:spcPct val="0"/>
                </a:spcAft>
                <a:buClrTx/>
                <a:buSzTx/>
                <a:buFontTx/>
                <a:buNone/>
                <a:tabLst/>
                <a:defRPr/>
              </a:pPr>
              <a:t>127</a:t>
            </a:fld>
            <a:endPar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276989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03628" rtl="0" eaLnBrk="1" fontAlgn="base" latinLnBrk="0" hangingPunct="1">
              <a:lnSpc>
                <a:spcPct val="100000"/>
              </a:lnSpc>
              <a:spcBef>
                <a:spcPct val="0"/>
              </a:spcBef>
              <a:spcAft>
                <a:spcPct val="0"/>
              </a:spcAft>
              <a:buClrTx/>
              <a:buSzTx/>
              <a:buFontTx/>
              <a:buNone/>
              <a:tabLst/>
              <a:defRPr/>
            </a:pPr>
            <a:fld id="{C306997B-619A-413F-AB50-3CEFF10E4798}" type="slidenum">
              <a:rPr kumimoji="1" lang="zh-TW"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03628" rtl="0" eaLnBrk="1" fontAlgn="base" latinLnBrk="0" hangingPunct="1">
                <a:lnSpc>
                  <a:spcPct val="100000"/>
                </a:lnSpc>
                <a:spcBef>
                  <a:spcPct val="0"/>
                </a:spcBef>
                <a:spcAft>
                  <a:spcPct val="0"/>
                </a:spcAft>
                <a:buClrTx/>
                <a:buSzTx/>
                <a:buFontTx/>
                <a:buNone/>
                <a:tabLst/>
                <a:defRPr/>
              </a:pPr>
              <a:t>128</a:t>
            </a:fld>
            <a:endPar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728078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03628" rtl="0" eaLnBrk="1" fontAlgn="base" latinLnBrk="0" hangingPunct="1">
              <a:lnSpc>
                <a:spcPct val="100000"/>
              </a:lnSpc>
              <a:spcBef>
                <a:spcPct val="0"/>
              </a:spcBef>
              <a:spcAft>
                <a:spcPct val="0"/>
              </a:spcAft>
              <a:buClrTx/>
              <a:buSzTx/>
              <a:buFontTx/>
              <a:buNone/>
              <a:tabLst/>
              <a:defRPr/>
            </a:pPr>
            <a:fld id="{C306997B-619A-413F-AB50-3CEFF10E4798}" type="slidenum">
              <a:rPr kumimoji="1" lang="zh-TW"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03628" rtl="0" eaLnBrk="1" fontAlgn="base" latinLnBrk="0" hangingPunct="1">
                <a:lnSpc>
                  <a:spcPct val="100000"/>
                </a:lnSpc>
                <a:spcBef>
                  <a:spcPct val="0"/>
                </a:spcBef>
                <a:spcAft>
                  <a:spcPct val="0"/>
                </a:spcAft>
                <a:buClrTx/>
                <a:buSzTx/>
                <a:buFontTx/>
                <a:buNone/>
                <a:tabLst/>
                <a:defRPr/>
              </a:pPr>
              <a:t>129</a:t>
            </a:fld>
            <a:endPar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4179863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03628" rtl="0" eaLnBrk="1" fontAlgn="base" latinLnBrk="0" hangingPunct="1">
              <a:lnSpc>
                <a:spcPct val="100000"/>
              </a:lnSpc>
              <a:spcBef>
                <a:spcPct val="0"/>
              </a:spcBef>
              <a:spcAft>
                <a:spcPct val="0"/>
              </a:spcAft>
              <a:buClrTx/>
              <a:buSzTx/>
              <a:buFontTx/>
              <a:buNone/>
              <a:tabLst/>
              <a:defRPr/>
            </a:pPr>
            <a:fld id="{C306997B-619A-413F-AB50-3CEFF10E4798}" type="slidenum">
              <a:rPr kumimoji="1" lang="zh-TW"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03628" rtl="0" eaLnBrk="1" fontAlgn="base" latinLnBrk="0" hangingPunct="1">
                <a:lnSpc>
                  <a:spcPct val="100000"/>
                </a:lnSpc>
                <a:spcBef>
                  <a:spcPct val="0"/>
                </a:spcBef>
                <a:spcAft>
                  <a:spcPct val="0"/>
                </a:spcAft>
                <a:buClrTx/>
                <a:buSzTx/>
                <a:buFontTx/>
                <a:buNone/>
                <a:tabLst/>
                <a:defRPr/>
              </a:pPr>
              <a:t>130</a:t>
            </a:fld>
            <a:endPar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634747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9DA5CB1E-67D6-48F6-AC0B-3EF1C2D22A36}"/>
              </a:ext>
            </a:extLst>
          </p:cNvPr>
          <p:cNvGrpSpPr>
            <a:grpSpLocks/>
          </p:cNvGrpSpPr>
          <p:nvPr/>
        </p:nvGrpSpPr>
        <p:grpSpPr bwMode="auto">
          <a:xfrm>
            <a:off x="0" y="1081088"/>
            <a:ext cx="9009063" cy="1052512"/>
            <a:chOff x="0" y="1536"/>
            <a:chExt cx="5675" cy="663"/>
          </a:xfrm>
        </p:grpSpPr>
        <p:grpSp>
          <p:nvGrpSpPr>
            <p:cNvPr id="5" name="Group 3">
              <a:extLst>
                <a:ext uri="{FF2B5EF4-FFF2-40B4-BE49-F238E27FC236}">
                  <a16:creationId xmlns:a16="http://schemas.microsoft.com/office/drawing/2014/main" id="{EF0151E2-7095-42F6-8949-705045F7CA85}"/>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3355DFEF-E328-48B9-A01E-1DCF5FDCD7C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defRPr/>
                </a:pPr>
                <a:endParaRPr lang="zh-TW" altLang="en-US"/>
              </a:p>
            </p:txBody>
          </p:sp>
          <p:sp>
            <p:nvSpPr>
              <p:cNvPr id="13" name="Rectangle 5">
                <a:extLst>
                  <a:ext uri="{FF2B5EF4-FFF2-40B4-BE49-F238E27FC236}">
                    <a16:creationId xmlns:a16="http://schemas.microsoft.com/office/drawing/2014/main" id="{2AD6FEFF-CE75-492F-A51D-9576D55BAC51}"/>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defRPr/>
                </a:pPr>
                <a:endParaRPr lang="zh-TW" altLang="en-US"/>
              </a:p>
            </p:txBody>
          </p:sp>
        </p:grpSp>
        <p:grpSp>
          <p:nvGrpSpPr>
            <p:cNvPr id="6" name="Group 6">
              <a:extLst>
                <a:ext uri="{FF2B5EF4-FFF2-40B4-BE49-F238E27FC236}">
                  <a16:creationId xmlns:a16="http://schemas.microsoft.com/office/drawing/2014/main" id="{36571946-965F-4DB3-B489-A27133FFF2EA}"/>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A2A95902-5C0C-4AAE-8A87-702ADC078D59}"/>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defRPr/>
                </a:pPr>
                <a:endParaRPr lang="zh-TW" altLang="en-US"/>
              </a:p>
            </p:txBody>
          </p:sp>
          <p:sp>
            <p:nvSpPr>
              <p:cNvPr id="11" name="Rectangle 8">
                <a:extLst>
                  <a:ext uri="{FF2B5EF4-FFF2-40B4-BE49-F238E27FC236}">
                    <a16:creationId xmlns:a16="http://schemas.microsoft.com/office/drawing/2014/main" id="{48674E4D-504F-412F-A10F-189DFF3BB9A0}"/>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defRPr/>
                </a:pPr>
                <a:endParaRPr lang="zh-TW" altLang="en-US"/>
              </a:p>
            </p:txBody>
          </p:sp>
        </p:grpSp>
        <p:sp>
          <p:nvSpPr>
            <p:cNvPr id="7" name="Rectangle 9">
              <a:extLst>
                <a:ext uri="{FF2B5EF4-FFF2-40B4-BE49-F238E27FC236}">
                  <a16:creationId xmlns:a16="http://schemas.microsoft.com/office/drawing/2014/main" id="{539BE531-7B34-4F1B-BEE7-C94B0F9619E8}"/>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defRPr/>
              </a:pPr>
              <a:endParaRPr lang="zh-TW" altLang="en-US"/>
            </a:p>
          </p:txBody>
        </p:sp>
        <p:sp>
          <p:nvSpPr>
            <p:cNvPr id="8" name="Rectangle 10">
              <a:extLst>
                <a:ext uri="{FF2B5EF4-FFF2-40B4-BE49-F238E27FC236}">
                  <a16:creationId xmlns:a16="http://schemas.microsoft.com/office/drawing/2014/main" id="{E6363237-8212-408A-BEEC-D24F19C8F34C}"/>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defRPr/>
              </a:pPr>
              <a:endParaRPr lang="zh-TW" altLang="en-US"/>
            </a:p>
          </p:txBody>
        </p:sp>
        <p:sp>
          <p:nvSpPr>
            <p:cNvPr id="9" name="Rectangle 11">
              <a:extLst>
                <a:ext uri="{FF2B5EF4-FFF2-40B4-BE49-F238E27FC236}">
                  <a16:creationId xmlns:a16="http://schemas.microsoft.com/office/drawing/2014/main" id="{47B69C6A-BEBA-4DB2-A8EC-B59838839A95}"/>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defRPr/>
              </a:pPr>
              <a:endParaRPr lang="zh-TW" altLang="en-US"/>
            </a:p>
          </p:txBody>
        </p:sp>
      </p:grpSp>
      <p:sp>
        <p:nvSpPr>
          <p:cNvPr id="312332" name="Rectangle 12"/>
          <p:cNvSpPr>
            <a:spLocks noGrp="1" noChangeArrowheads="1"/>
          </p:cNvSpPr>
          <p:nvPr>
            <p:ph type="ctrTitle"/>
          </p:nvPr>
        </p:nvSpPr>
        <p:spPr>
          <a:xfrm>
            <a:off x="990600" y="1676400"/>
            <a:ext cx="7772400" cy="1462088"/>
          </a:xfrm>
        </p:spPr>
        <p:txBody>
          <a:bodyPr/>
          <a:lstStyle>
            <a:lvl1pPr algn="ctr">
              <a:defRPr/>
            </a:lvl1pPr>
          </a:lstStyle>
          <a:p>
            <a:pPr lvl="0"/>
            <a:r>
              <a:rPr lang="zh-TW" altLang="en-US" noProof="0"/>
              <a:t>按一下以編輯母片標題樣式</a:t>
            </a:r>
          </a:p>
        </p:txBody>
      </p:sp>
      <p:sp>
        <p:nvSpPr>
          <p:cNvPr id="312333" name="Rectangle 13"/>
          <p:cNvSpPr>
            <a:spLocks noGrp="1" noChangeArrowheads="1"/>
          </p:cNvSpPr>
          <p:nvPr>
            <p:ph type="subTitle" idx="1"/>
          </p:nvPr>
        </p:nvSpPr>
        <p:spPr>
          <a:xfrm>
            <a:off x="1371600" y="3886200"/>
            <a:ext cx="6400800" cy="1752600"/>
          </a:xfrm>
        </p:spPr>
        <p:txBody>
          <a:bodyPr lIns="91440" tIns="45720" rIns="91440" bIns="45720"/>
          <a:lstStyle>
            <a:lvl1pPr marL="0" indent="0" algn="ctr">
              <a:buFont typeface="Wingdings" panose="05000000000000000000" pitchFamily="2" charset="2"/>
              <a:buNone/>
              <a:defRPr/>
            </a:lvl1pPr>
          </a:lstStyle>
          <a:p>
            <a:pPr lvl="0"/>
            <a:r>
              <a:rPr lang="zh-TW" altLang="en-US" noProof="0"/>
              <a:t>按一下以編輯母片副標題樣式</a:t>
            </a:r>
          </a:p>
        </p:txBody>
      </p:sp>
      <p:sp>
        <p:nvSpPr>
          <p:cNvPr id="14" name="Rectangle 14">
            <a:extLst>
              <a:ext uri="{FF2B5EF4-FFF2-40B4-BE49-F238E27FC236}">
                <a16:creationId xmlns:a16="http://schemas.microsoft.com/office/drawing/2014/main" id="{DE95352E-C36E-497C-8E1A-BFEDB387BF3F}"/>
              </a:ext>
            </a:extLst>
          </p:cNvPr>
          <p:cNvSpPr>
            <a:spLocks noGrp="1" noChangeArrowheads="1"/>
          </p:cNvSpPr>
          <p:nvPr>
            <p:ph type="sldNum" sz="quarter" idx="10"/>
          </p:nvPr>
        </p:nvSpPr>
        <p:spPr/>
        <p:txBody>
          <a:bodyPr/>
          <a:lstStyle>
            <a:lvl1pPr>
              <a:defRPr/>
            </a:lvl1pPr>
          </a:lstStyle>
          <a:p>
            <a:pPr>
              <a:defRPr/>
            </a:pPr>
            <a:fld id="{15882997-7E30-4021-977C-1B3A07BF5C20}" type="slidenum">
              <a:rPr lang="zh-TW" altLang="en-US"/>
              <a:pPr>
                <a:defRPr/>
              </a:pPr>
              <a:t>‹#›</a:t>
            </a:fld>
            <a:endParaRPr lang="en-US" altLang="zh-TW"/>
          </a:p>
        </p:txBody>
      </p:sp>
    </p:spTree>
    <p:extLst>
      <p:ext uri="{BB962C8B-B14F-4D97-AF65-F5344CB8AC3E}">
        <p14:creationId xmlns:p14="http://schemas.microsoft.com/office/powerpoint/2010/main" val="4161379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CFB390B3-5A06-476D-ACE5-AF38587E74E4}"/>
              </a:ext>
            </a:extLst>
          </p:cNvPr>
          <p:cNvSpPr>
            <a:spLocks noGrp="1" noChangeArrowheads="1"/>
          </p:cNvSpPr>
          <p:nvPr>
            <p:ph type="sldNum" sz="quarter" idx="10"/>
          </p:nvPr>
        </p:nvSpPr>
        <p:spPr>
          <a:ln/>
        </p:spPr>
        <p:txBody>
          <a:bodyPr/>
          <a:lstStyle>
            <a:lvl1pPr>
              <a:defRPr/>
            </a:lvl1pPr>
          </a:lstStyle>
          <a:p>
            <a:pPr>
              <a:defRPr/>
            </a:pPr>
            <a:fld id="{1BA12A12-4CFD-4A95-9C68-C467924A8E2A}" type="slidenum">
              <a:rPr lang="zh-TW" altLang="en-US"/>
              <a:pPr>
                <a:defRPr/>
              </a:pPr>
              <a:t>‹#›</a:t>
            </a:fld>
            <a:endParaRPr lang="en-US" altLang="zh-TW"/>
          </a:p>
        </p:txBody>
      </p:sp>
    </p:spTree>
    <p:extLst>
      <p:ext uri="{BB962C8B-B14F-4D97-AF65-F5344CB8AC3E}">
        <p14:creationId xmlns:p14="http://schemas.microsoft.com/office/powerpoint/2010/main" val="2702529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43700" y="0"/>
            <a:ext cx="2211388" cy="659765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07950" y="0"/>
            <a:ext cx="6483350" cy="659765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73F4DDC6-6706-4BF4-8AA2-FC97564C516C}"/>
              </a:ext>
            </a:extLst>
          </p:cNvPr>
          <p:cNvSpPr>
            <a:spLocks noGrp="1" noChangeArrowheads="1"/>
          </p:cNvSpPr>
          <p:nvPr>
            <p:ph type="sldNum" sz="quarter" idx="10"/>
          </p:nvPr>
        </p:nvSpPr>
        <p:spPr>
          <a:ln/>
        </p:spPr>
        <p:txBody>
          <a:bodyPr/>
          <a:lstStyle>
            <a:lvl1pPr>
              <a:defRPr/>
            </a:lvl1pPr>
          </a:lstStyle>
          <a:p>
            <a:pPr>
              <a:defRPr/>
            </a:pPr>
            <a:fld id="{A4AB24D2-2329-4A98-AF63-37BE0A99560D}" type="slidenum">
              <a:rPr lang="zh-TW" altLang="en-US"/>
              <a:pPr>
                <a:defRPr/>
              </a:pPr>
              <a:t>‹#›</a:t>
            </a:fld>
            <a:endParaRPr lang="en-US" altLang="zh-TW"/>
          </a:p>
        </p:txBody>
      </p:sp>
    </p:spTree>
    <p:extLst>
      <p:ext uri="{BB962C8B-B14F-4D97-AF65-F5344CB8AC3E}">
        <p14:creationId xmlns:p14="http://schemas.microsoft.com/office/powerpoint/2010/main" val="2578145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Rectangle 4">
            <a:extLst>
              <a:ext uri="{FF2B5EF4-FFF2-40B4-BE49-F238E27FC236}">
                <a16:creationId xmlns:a16="http://schemas.microsoft.com/office/drawing/2014/main" id="{64A8447F-CFC0-4391-9C52-46328C50D3BA}"/>
              </a:ext>
            </a:extLst>
          </p:cNvPr>
          <p:cNvSpPr>
            <a:spLocks noGrp="1" noChangeArrowheads="1"/>
          </p:cNvSpPr>
          <p:nvPr>
            <p:ph type="sldNum" sz="quarter" idx="10"/>
          </p:nvPr>
        </p:nvSpPr>
        <p:spPr>
          <a:ln/>
        </p:spPr>
        <p:txBody>
          <a:bodyPr/>
          <a:lstStyle>
            <a:lvl1pPr>
              <a:defRPr/>
            </a:lvl1pPr>
          </a:lstStyle>
          <a:p>
            <a:pPr>
              <a:defRPr/>
            </a:pPr>
            <a:fld id="{60C94BE7-E821-4476-8F02-068C8C70899A}" type="slidenum">
              <a:rPr lang="zh-TW" altLang="en-US"/>
              <a:pPr>
                <a:defRPr/>
              </a:pPr>
              <a:t>‹#›</a:t>
            </a:fld>
            <a:endParaRPr lang="en-US" altLang="zh-TW"/>
          </a:p>
        </p:txBody>
      </p:sp>
    </p:spTree>
    <p:extLst>
      <p:ext uri="{BB962C8B-B14F-4D97-AF65-F5344CB8AC3E}">
        <p14:creationId xmlns:p14="http://schemas.microsoft.com/office/powerpoint/2010/main" val="73622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9B4414C3-0F35-475E-B88E-B304AC36A5D8}"/>
              </a:ext>
            </a:extLst>
          </p:cNvPr>
          <p:cNvSpPr>
            <a:spLocks noGrp="1" noChangeArrowheads="1"/>
          </p:cNvSpPr>
          <p:nvPr>
            <p:ph type="sldNum" sz="quarter" idx="10"/>
          </p:nvPr>
        </p:nvSpPr>
        <p:spPr>
          <a:ln/>
        </p:spPr>
        <p:txBody>
          <a:bodyPr/>
          <a:lstStyle>
            <a:lvl1pPr>
              <a:defRPr/>
            </a:lvl1pPr>
          </a:lstStyle>
          <a:p>
            <a:pPr>
              <a:defRPr/>
            </a:pPr>
            <a:fld id="{C5DE04C3-5BC9-4C2C-8B04-E61C0E339020}" type="slidenum">
              <a:rPr lang="zh-TW" altLang="en-US"/>
              <a:pPr>
                <a:defRPr/>
              </a:pPr>
              <a:t>‹#›</a:t>
            </a:fld>
            <a:endParaRPr lang="en-US" altLang="zh-TW"/>
          </a:p>
        </p:txBody>
      </p:sp>
    </p:spTree>
    <p:extLst>
      <p:ext uri="{BB962C8B-B14F-4D97-AF65-F5344CB8AC3E}">
        <p14:creationId xmlns:p14="http://schemas.microsoft.com/office/powerpoint/2010/main" val="3554749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
        <p:nvSpPr>
          <p:cNvPr id="4" name="Rectangle 4">
            <a:extLst>
              <a:ext uri="{FF2B5EF4-FFF2-40B4-BE49-F238E27FC236}">
                <a16:creationId xmlns:a16="http://schemas.microsoft.com/office/drawing/2014/main" id="{3B839E39-12A3-4EB3-8183-9197DB62371F}"/>
              </a:ext>
            </a:extLst>
          </p:cNvPr>
          <p:cNvSpPr>
            <a:spLocks noGrp="1" noChangeArrowheads="1"/>
          </p:cNvSpPr>
          <p:nvPr>
            <p:ph type="sldNum" sz="quarter" idx="10"/>
          </p:nvPr>
        </p:nvSpPr>
        <p:spPr>
          <a:ln/>
        </p:spPr>
        <p:txBody>
          <a:bodyPr/>
          <a:lstStyle>
            <a:lvl1pPr>
              <a:defRPr/>
            </a:lvl1pPr>
          </a:lstStyle>
          <a:p>
            <a:pPr>
              <a:defRPr/>
            </a:pPr>
            <a:fld id="{46F8195B-1B04-45D9-BA13-5CAACD394F9F}" type="slidenum">
              <a:rPr lang="zh-TW" altLang="en-US"/>
              <a:pPr>
                <a:defRPr/>
              </a:pPr>
              <a:t>‹#›</a:t>
            </a:fld>
            <a:endParaRPr lang="en-US" altLang="zh-TW"/>
          </a:p>
        </p:txBody>
      </p:sp>
    </p:spTree>
    <p:extLst>
      <p:ext uri="{BB962C8B-B14F-4D97-AF65-F5344CB8AC3E}">
        <p14:creationId xmlns:p14="http://schemas.microsoft.com/office/powerpoint/2010/main" val="3087118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07950" y="358775"/>
            <a:ext cx="4346575" cy="623887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06925" y="358775"/>
            <a:ext cx="4348163" cy="623887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a:extLst>
              <a:ext uri="{FF2B5EF4-FFF2-40B4-BE49-F238E27FC236}">
                <a16:creationId xmlns:a16="http://schemas.microsoft.com/office/drawing/2014/main" id="{E75530F3-3EC5-4BFC-BA98-CFFFAAA7811A}"/>
              </a:ext>
            </a:extLst>
          </p:cNvPr>
          <p:cNvSpPr>
            <a:spLocks noGrp="1" noChangeArrowheads="1"/>
          </p:cNvSpPr>
          <p:nvPr>
            <p:ph type="sldNum" sz="quarter" idx="10"/>
          </p:nvPr>
        </p:nvSpPr>
        <p:spPr>
          <a:ln/>
        </p:spPr>
        <p:txBody>
          <a:bodyPr/>
          <a:lstStyle>
            <a:lvl1pPr>
              <a:defRPr/>
            </a:lvl1pPr>
          </a:lstStyle>
          <a:p>
            <a:pPr>
              <a:defRPr/>
            </a:pPr>
            <a:fld id="{8BD4A63F-8954-4A80-864D-731D2E763829}" type="slidenum">
              <a:rPr lang="zh-TW" altLang="en-US"/>
              <a:pPr>
                <a:defRPr/>
              </a:pPr>
              <a:t>‹#›</a:t>
            </a:fld>
            <a:endParaRPr lang="en-US" altLang="zh-TW"/>
          </a:p>
        </p:txBody>
      </p:sp>
    </p:spTree>
    <p:extLst>
      <p:ext uri="{BB962C8B-B14F-4D97-AF65-F5344CB8AC3E}">
        <p14:creationId xmlns:p14="http://schemas.microsoft.com/office/powerpoint/2010/main" val="3182973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a:extLst>
              <a:ext uri="{FF2B5EF4-FFF2-40B4-BE49-F238E27FC236}">
                <a16:creationId xmlns:a16="http://schemas.microsoft.com/office/drawing/2014/main" id="{5019CF31-AAA4-47ED-B18B-48198DB74563}"/>
              </a:ext>
            </a:extLst>
          </p:cNvPr>
          <p:cNvSpPr>
            <a:spLocks noGrp="1" noChangeArrowheads="1"/>
          </p:cNvSpPr>
          <p:nvPr>
            <p:ph type="sldNum" sz="quarter" idx="10"/>
          </p:nvPr>
        </p:nvSpPr>
        <p:spPr>
          <a:ln/>
        </p:spPr>
        <p:txBody>
          <a:bodyPr/>
          <a:lstStyle>
            <a:lvl1pPr>
              <a:defRPr/>
            </a:lvl1pPr>
          </a:lstStyle>
          <a:p>
            <a:pPr>
              <a:defRPr/>
            </a:pPr>
            <a:fld id="{774BBEFA-D329-45C5-87A6-C0ED7A09D32D}" type="slidenum">
              <a:rPr lang="zh-TW" altLang="en-US"/>
              <a:pPr>
                <a:defRPr/>
              </a:pPr>
              <a:t>‹#›</a:t>
            </a:fld>
            <a:endParaRPr lang="en-US" altLang="zh-TW"/>
          </a:p>
        </p:txBody>
      </p:sp>
    </p:spTree>
    <p:extLst>
      <p:ext uri="{BB962C8B-B14F-4D97-AF65-F5344CB8AC3E}">
        <p14:creationId xmlns:p14="http://schemas.microsoft.com/office/powerpoint/2010/main" val="1499632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a:extLst>
              <a:ext uri="{FF2B5EF4-FFF2-40B4-BE49-F238E27FC236}">
                <a16:creationId xmlns:a16="http://schemas.microsoft.com/office/drawing/2014/main" id="{1CE883B0-6214-4566-AEBE-A6C5B77F3696}"/>
              </a:ext>
            </a:extLst>
          </p:cNvPr>
          <p:cNvSpPr>
            <a:spLocks noGrp="1" noChangeArrowheads="1"/>
          </p:cNvSpPr>
          <p:nvPr>
            <p:ph type="sldNum" sz="quarter" idx="10"/>
          </p:nvPr>
        </p:nvSpPr>
        <p:spPr>
          <a:ln/>
        </p:spPr>
        <p:txBody>
          <a:bodyPr/>
          <a:lstStyle>
            <a:lvl1pPr>
              <a:defRPr/>
            </a:lvl1pPr>
          </a:lstStyle>
          <a:p>
            <a:pPr>
              <a:defRPr/>
            </a:pPr>
            <a:fld id="{04CB02A7-1DE4-49A3-BA76-E7EA99F91CBE}" type="slidenum">
              <a:rPr lang="zh-TW" altLang="en-US"/>
              <a:pPr>
                <a:defRPr/>
              </a:pPr>
              <a:t>‹#›</a:t>
            </a:fld>
            <a:endParaRPr lang="en-US" altLang="zh-TW"/>
          </a:p>
        </p:txBody>
      </p:sp>
    </p:spTree>
    <p:extLst>
      <p:ext uri="{BB962C8B-B14F-4D97-AF65-F5344CB8AC3E}">
        <p14:creationId xmlns:p14="http://schemas.microsoft.com/office/powerpoint/2010/main" val="1797459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0B3975F-716C-437A-85BB-DB765F40A8FE}"/>
              </a:ext>
            </a:extLst>
          </p:cNvPr>
          <p:cNvSpPr>
            <a:spLocks noGrp="1" noChangeArrowheads="1"/>
          </p:cNvSpPr>
          <p:nvPr>
            <p:ph type="sldNum" sz="quarter" idx="10"/>
          </p:nvPr>
        </p:nvSpPr>
        <p:spPr>
          <a:ln/>
        </p:spPr>
        <p:txBody>
          <a:bodyPr/>
          <a:lstStyle>
            <a:lvl1pPr>
              <a:defRPr/>
            </a:lvl1pPr>
          </a:lstStyle>
          <a:p>
            <a:pPr>
              <a:defRPr/>
            </a:pPr>
            <a:fld id="{B3F33360-5E4E-431E-B9EB-4BF95823875C}" type="slidenum">
              <a:rPr lang="zh-TW" altLang="en-US"/>
              <a:pPr>
                <a:defRPr/>
              </a:pPr>
              <a:t>‹#›</a:t>
            </a:fld>
            <a:endParaRPr lang="en-US" altLang="zh-TW"/>
          </a:p>
        </p:txBody>
      </p:sp>
    </p:spTree>
    <p:extLst>
      <p:ext uri="{BB962C8B-B14F-4D97-AF65-F5344CB8AC3E}">
        <p14:creationId xmlns:p14="http://schemas.microsoft.com/office/powerpoint/2010/main" val="1298896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Rectangle 4">
            <a:extLst>
              <a:ext uri="{FF2B5EF4-FFF2-40B4-BE49-F238E27FC236}">
                <a16:creationId xmlns:a16="http://schemas.microsoft.com/office/drawing/2014/main" id="{81B9C84C-0091-4A6C-B644-06099506E385}"/>
              </a:ext>
            </a:extLst>
          </p:cNvPr>
          <p:cNvSpPr>
            <a:spLocks noGrp="1" noChangeArrowheads="1"/>
          </p:cNvSpPr>
          <p:nvPr>
            <p:ph type="sldNum" sz="quarter" idx="10"/>
          </p:nvPr>
        </p:nvSpPr>
        <p:spPr>
          <a:ln/>
        </p:spPr>
        <p:txBody>
          <a:bodyPr/>
          <a:lstStyle>
            <a:lvl1pPr>
              <a:defRPr/>
            </a:lvl1pPr>
          </a:lstStyle>
          <a:p>
            <a:pPr>
              <a:defRPr/>
            </a:pPr>
            <a:fld id="{F5D2302B-31F1-4057-81EB-ECCC713309A9}" type="slidenum">
              <a:rPr lang="zh-TW" altLang="en-US"/>
              <a:pPr>
                <a:defRPr/>
              </a:pPr>
              <a:t>‹#›</a:t>
            </a:fld>
            <a:endParaRPr lang="en-US" altLang="zh-TW"/>
          </a:p>
        </p:txBody>
      </p:sp>
    </p:spTree>
    <p:extLst>
      <p:ext uri="{BB962C8B-B14F-4D97-AF65-F5344CB8AC3E}">
        <p14:creationId xmlns:p14="http://schemas.microsoft.com/office/powerpoint/2010/main" val="3012200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C3576AC1-D310-40B8-B078-77F77C316B2B}"/>
              </a:ext>
            </a:extLst>
          </p:cNvPr>
          <p:cNvSpPr>
            <a:spLocks noGrp="1" noChangeArrowheads="1"/>
          </p:cNvSpPr>
          <p:nvPr>
            <p:ph type="sldNum" sz="quarter" idx="10"/>
          </p:nvPr>
        </p:nvSpPr>
        <p:spPr>
          <a:ln/>
        </p:spPr>
        <p:txBody>
          <a:bodyPr/>
          <a:lstStyle>
            <a:lvl1pPr>
              <a:defRPr/>
            </a:lvl1pPr>
          </a:lstStyle>
          <a:p>
            <a:pPr>
              <a:defRPr/>
            </a:pPr>
            <a:fld id="{04E8B273-6D6D-4EFD-80E8-59138CF9E993}" type="slidenum">
              <a:rPr lang="zh-TW" altLang="en-US"/>
              <a:pPr>
                <a:defRPr/>
              </a:pPr>
              <a:t>‹#›</a:t>
            </a:fld>
            <a:endParaRPr lang="en-US" altLang="zh-TW"/>
          </a:p>
        </p:txBody>
      </p:sp>
    </p:spTree>
    <p:extLst>
      <p:ext uri="{BB962C8B-B14F-4D97-AF65-F5344CB8AC3E}">
        <p14:creationId xmlns:p14="http://schemas.microsoft.com/office/powerpoint/2010/main" val="19015973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Rectangle 4">
            <a:extLst>
              <a:ext uri="{FF2B5EF4-FFF2-40B4-BE49-F238E27FC236}">
                <a16:creationId xmlns:a16="http://schemas.microsoft.com/office/drawing/2014/main" id="{EC35F16A-C3BC-4965-A668-F9B960FAD160}"/>
              </a:ext>
            </a:extLst>
          </p:cNvPr>
          <p:cNvSpPr>
            <a:spLocks noGrp="1" noChangeArrowheads="1"/>
          </p:cNvSpPr>
          <p:nvPr>
            <p:ph type="sldNum" sz="quarter" idx="10"/>
          </p:nvPr>
        </p:nvSpPr>
        <p:spPr>
          <a:ln/>
        </p:spPr>
        <p:txBody>
          <a:bodyPr/>
          <a:lstStyle>
            <a:lvl1pPr>
              <a:defRPr/>
            </a:lvl1pPr>
          </a:lstStyle>
          <a:p>
            <a:pPr>
              <a:defRPr/>
            </a:pPr>
            <a:fld id="{D4DAB51A-5320-4830-8C1E-77DFE4108361}" type="slidenum">
              <a:rPr lang="zh-TW" altLang="en-US"/>
              <a:pPr>
                <a:defRPr/>
              </a:pPr>
              <a:t>‹#›</a:t>
            </a:fld>
            <a:endParaRPr lang="en-US" altLang="zh-TW"/>
          </a:p>
        </p:txBody>
      </p:sp>
    </p:spTree>
    <p:extLst>
      <p:ext uri="{BB962C8B-B14F-4D97-AF65-F5344CB8AC3E}">
        <p14:creationId xmlns:p14="http://schemas.microsoft.com/office/powerpoint/2010/main" val="2494935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AE7E12E1-C03D-409E-A07C-BBAF5A21EDDA}"/>
              </a:ext>
            </a:extLst>
          </p:cNvPr>
          <p:cNvSpPr>
            <a:spLocks noGrp="1" noChangeArrowheads="1"/>
          </p:cNvSpPr>
          <p:nvPr>
            <p:ph type="sldNum" sz="quarter" idx="10"/>
          </p:nvPr>
        </p:nvSpPr>
        <p:spPr>
          <a:ln/>
        </p:spPr>
        <p:txBody>
          <a:bodyPr/>
          <a:lstStyle>
            <a:lvl1pPr>
              <a:defRPr/>
            </a:lvl1pPr>
          </a:lstStyle>
          <a:p>
            <a:pPr>
              <a:defRPr/>
            </a:pPr>
            <a:fld id="{D156D416-6833-416D-81C1-3B6D3CF8EA40}" type="slidenum">
              <a:rPr lang="zh-TW" altLang="en-US"/>
              <a:pPr>
                <a:defRPr/>
              </a:pPr>
              <a:t>‹#›</a:t>
            </a:fld>
            <a:endParaRPr lang="en-US" altLang="zh-TW"/>
          </a:p>
        </p:txBody>
      </p:sp>
    </p:spTree>
    <p:extLst>
      <p:ext uri="{BB962C8B-B14F-4D97-AF65-F5344CB8AC3E}">
        <p14:creationId xmlns:p14="http://schemas.microsoft.com/office/powerpoint/2010/main" val="2034217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16713" y="358775"/>
            <a:ext cx="2238375" cy="64992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0" y="358775"/>
            <a:ext cx="6564313" cy="649922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B05F6F8D-0ABF-4A62-BF94-8A5003F5EC30}"/>
              </a:ext>
            </a:extLst>
          </p:cNvPr>
          <p:cNvSpPr>
            <a:spLocks noGrp="1" noChangeArrowheads="1"/>
          </p:cNvSpPr>
          <p:nvPr>
            <p:ph type="sldNum" sz="quarter" idx="10"/>
          </p:nvPr>
        </p:nvSpPr>
        <p:spPr>
          <a:ln/>
        </p:spPr>
        <p:txBody>
          <a:bodyPr/>
          <a:lstStyle>
            <a:lvl1pPr>
              <a:defRPr/>
            </a:lvl1pPr>
          </a:lstStyle>
          <a:p>
            <a:pPr>
              <a:defRPr/>
            </a:pPr>
            <a:fld id="{F6708C8F-C6E3-43CC-B37F-DEFF8682BC1B}" type="slidenum">
              <a:rPr lang="zh-TW" altLang="en-US"/>
              <a:pPr>
                <a:defRPr/>
              </a:pPr>
              <a:t>‹#›</a:t>
            </a:fld>
            <a:endParaRPr lang="en-US" altLang="zh-TW"/>
          </a:p>
        </p:txBody>
      </p:sp>
    </p:spTree>
    <p:extLst>
      <p:ext uri="{BB962C8B-B14F-4D97-AF65-F5344CB8AC3E}">
        <p14:creationId xmlns:p14="http://schemas.microsoft.com/office/powerpoint/2010/main" val="639171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Rectangle 12">
            <a:extLst>
              <a:ext uri="{FF2B5EF4-FFF2-40B4-BE49-F238E27FC236}">
                <a16:creationId xmlns:a16="http://schemas.microsoft.com/office/drawing/2014/main" id="{8B408822-AE10-4C48-AF83-FD19DD555CA2}"/>
              </a:ext>
            </a:extLst>
          </p:cNvPr>
          <p:cNvSpPr>
            <a:spLocks noGrp="1" noChangeArrowheads="1"/>
          </p:cNvSpPr>
          <p:nvPr>
            <p:ph type="sldNum" sz="quarter" idx="10"/>
          </p:nvPr>
        </p:nvSpPr>
        <p:spPr>
          <a:ln/>
        </p:spPr>
        <p:txBody>
          <a:bodyPr/>
          <a:lstStyle>
            <a:lvl1pPr>
              <a:defRPr/>
            </a:lvl1pPr>
          </a:lstStyle>
          <a:p>
            <a:pPr>
              <a:defRPr/>
            </a:pPr>
            <a:fld id="{82CED0A2-EE22-4E67-ABEE-1A55815C7A2F}" type="slidenum">
              <a:rPr lang="zh-TW" altLang="en-US"/>
              <a:pPr>
                <a:defRPr/>
              </a:pPr>
              <a:t>‹#›</a:t>
            </a:fld>
            <a:endParaRPr lang="en-US" altLang="zh-TW"/>
          </a:p>
        </p:txBody>
      </p:sp>
    </p:spTree>
    <p:extLst>
      <p:ext uri="{BB962C8B-B14F-4D97-AF65-F5344CB8AC3E}">
        <p14:creationId xmlns:p14="http://schemas.microsoft.com/office/powerpoint/2010/main" val="3348516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1F44333F-96B4-445F-974D-01DA8BF73F63}"/>
              </a:ext>
            </a:extLst>
          </p:cNvPr>
          <p:cNvSpPr>
            <a:spLocks noGrp="1" noChangeArrowheads="1"/>
          </p:cNvSpPr>
          <p:nvPr>
            <p:ph type="sldNum" sz="quarter" idx="10"/>
          </p:nvPr>
        </p:nvSpPr>
        <p:spPr>
          <a:ln/>
        </p:spPr>
        <p:txBody>
          <a:bodyPr/>
          <a:lstStyle>
            <a:lvl1pPr>
              <a:defRPr/>
            </a:lvl1pPr>
          </a:lstStyle>
          <a:p>
            <a:pPr>
              <a:defRPr/>
            </a:pPr>
            <a:fld id="{C0ECA806-E249-4303-B89E-30BF134A6C87}" type="slidenum">
              <a:rPr lang="zh-TW" altLang="en-US"/>
              <a:pPr>
                <a:defRPr/>
              </a:pPr>
              <a:t>‹#›</a:t>
            </a:fld>
            <a:endParaRPr lang="en-US" altLang="zh-TW"/>
          </a:p>
        </p:txBody>
      </p:sp>
    </p:spTree>
    <p:extLst>
      <p:ext uri="{BB962C8B-B14F-4D97-AF65-F5344CB8AC3E}">
        <p14:creationId xmlns:p14="http://schemas.microsoft.com/office/powerpoint/2010/main" val="428723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
        <p:nvSpPr>
          <p:cNvPr id="4" name="Rectangle 12">
            <a:extLst>
              <a:ext uri="{FF2B5EF4-FFF2-40B4-BE49-F238E27FC236}">
                <a16:creationId xmlns:a16="http://schemas.microsoft.com/office/drawing/2014/main" id="{F00C36BE-2D4A-4483-BD66-50334792BF17}"/>
              </a:ext>
            </a:extLst>
          </p:cNvPr>
          <p:cNvSpPr>
            <a:spLocks noGrp="1" noChangeArrowheads="1"/>
          </p:cNvSpPr>
          <p:nvPr>
            <p:ph type="sldNum" sz="quarter" idx="10"/>
          </p:nvPr>
        </p:nvSpPr>
        <p:spPr>
          <a:ln/>
        </p:spPr>
        <p:txBody>
          <a:bodyPr/>
          <a:lstStyle>
            <a:lvl1pPr>
              <a:defRPr/>
            </a:lvl1pPr>
          </a:lstStyle>
          <a:p>
            <a:pPr>
              <a:defRPr/>
            </a:pPr>
            <a:fld id="{439899DB-6A08-4127-A1DE-4933A7F3934A}" type="slidenum">
              <a:rPr lang="zh-TW" altLang="en-US"/>
              <a:pPr>
                <a:defRPr/>
              </a:pPr>
              <a:t>‹#›</a:t>
            </a:fld>
            <a:endParaRPr lang="en-US" altLang="zh-TW"/>
          </a:p>
        </p:txBody>
      </p:sp>
    </p:spTree>
    <p:extLst>
      <p:ext uri="{BB962C8B-B14F-4D97-AF65-F5344CB8AC3E}">
        <p14:creationId xmlns:p14="http://schemas.microsoft.com/office/powerpoint/2010/main" val="42712777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07950" y="908050"/>
            <a:ext cx="4346575" cy="56896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06925" y="908050"/>
            <a:ext cx="4348163" cy="56896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2">
            <a:extLst>
              <a:ext uri="{FF2B5EF4-FFF2-40B4-BE49-F238E27FC236}">
                <a16:creationId xmlns:a16="http://schemas.microsoft.com/office/drawing/2014/main" id="{9D02E4C9-1B86-4452-BF06-0CC319F7B63F}"/>
              </a:ext>
            </a:extLst>
          </p:cNvPr>
          <p:cNvSpPr>
            <a:spLocks noGrp="1" noChangeArrowheads="1"/>
          </p:cNvSpPr>
          <p:nvPr>
            <p:ph type="sldNum" sz="quarter" idx="10"/>
          </p:nvPr>
        </p:nvSpPr>
        <p:spPr>
          <a:ln/>
        </p:spPr>
        <p:txBody>
          <a:bodyPr/>
          <a:lstStyle>
            <a:lvl1pPr>
              <a:defRPr/>
            </a:lvl1pPr>
          </a:lstStyle>
          <a:p>
            <a:pPr>
              <a:defRPr/>
            </a:pPr>
            <a:fld id="{5887D13A-D146-40A0-8D65-25AD84A76358}" type="slidenum">
              <a:rPr lang="zh-TW" altLang="en-US"/>
              <a:pPr>
                <a:defRPr/>
              </a:pPr>
              <a:t>‹#›</a:t>
            </a:fld>
            <a:endParaRPr lang="en-US" altLang="zh-TW"/>
          </a:p>
        </p:txBody>
      </p:sp>
    </p:spTree>
    <p:extLst>
      <p:ext uri="{BB962C8B-B14F-4D97-AF65-F5344CB8AC3E}">
        <p14:creationId xmlns:p14="http://schemas.microsoft.com/office/powerpoint/2010/main" val="9693864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2">
            <a:extLst>
              <a:ext uri="{FF2B5EF4-FFF2-40B4-BE49-F238E27FC236}">
                <a16:creationId xmlns:a16="http://schemas.microsoft.com/office/drawing/2014/main" id="{C076965C-00E0-4EBD-836E-6DACF5A94E87}"/>
              </a:ext>
            </a:extLst>
          </p:cNvPr>
          <p:cNvSpPr>
            <a:spLocks noGrp="1" noChangeArrowheads="1"/>
          </p:cNvSpPr>
          <p:nvPr>
            <p:ph type="sldNum" sz="quarter" idx="10"/>
          </p:nvPr>
        </p:nvSpPr>
        <p:spPr>
          <a:ln/>
        </p:spPr>
        <p:txBody>
          <a:bodyPr/>
          <a:lstStyle>
            <a:lvl1pPr>
              <a:defRPr/>
            </a:lvl1pPr>
          </a:lstStyle>
          <a:p>
            <a:pPr>
              <a:defRPr/>
            </a:pPr>
            <a:fld id="{EC1783E5-DB38-4FA0-9CFF-97D5A9D1392F}" type="slidenum">
              <a:rPr lang="zh-TW" altLang="en-US"/>
              <a:pPr>
                <a:defRPr/>
              </a:pPr>
              <a:t>‹#›</a:t>
            </a:fld>
            <a:endParaRPr lang="en-US" altLang="zh-TW"/>
          </a:p>
        </p:txBody>
      </p:sp>
    </p:spTree>
    <p:extLst>
      <p:ext uri="{BB962C8B-B14F-4D97-AF65-F5344CB8AC3E}">
        <p14:creationId xmlns:p14="http://schemas.microsoft.com/office/powerpoint/2010/main" val="6650968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2">
            <a:extLst>
              <a:ext uri="{FF2B5EF4-FFF2-40B4-BE49-F238E27FC236}">
                <a16:creationId xmlns:a16="http://schemas.microsoft.com/office/drawing/2014/main" id="{ED7BA24C-24A7-4021-8126-AEFECDDAE151}"/>
              </a:ext>
            </a:extLst>
          </p:cNvPr>
          <p:cNvSpPr>
            <a:spLocks noGrp="1" noChangeArrowheads="1"/>
          </p:cNvSpPr>
          <p:nvPr>
            <p:ph type="sldNum" sz="quarter" idx="10"/>
          </p:nvPr>
        </p:nvSpPr>
        <p:spPr>
          <a:ln/>
        </p:spPr>
        <p:txBody>
          <a:bodyPr/>
          <a:lstStyle>
            <a:lvl1pPr>
              <a:defRPr/>
            </a:lvl1pPr>
          </a:lstStyle>
          <a:p>
            <a:pPr>
              <a:defRPr/>
            </a:pPr>
            <a:fld id="{270E9078-BC73-4972-8479-305D97566DDE}" type="slidenum">
              <a:rPr lang="zh-TW" altLang="en-US"/>
              <a:pPr>
                <a:defRPr/>
              </a:pPr>
              <a:t>‹#›</a:t>
            </a:fld>
            <a:endParaRPr lang="en-US" altLang="zh-TW"/>
          </a:p>
        </p:txBody>
      </p:sp>
    </p:spTree>
    <p:extLst>
      <p:ext uri="{BB962C8B-B14F-4D97-AF65-F5344CB8AC3E}">
        <p14:creationId xmlns:p14="http://schemas.microsoft.com/office/powerpoint/2010/main" val="160725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FC8BDD88-3529-4EF2-A998-182DDD521548}"/>
              </a:ext>
            </a:extLst>
          </p:cNvPr>
          <p:cNvSpPr>
            <a:spLocks noGrp="1" noChangeArrowheads="1"/>
          </p:cNvSpPr>
          <p:nvPr>
            <p:ph type="sldNum" sz="quarter" idx="10"/>
          </p:nvPr>
        </p:nvSpPr>
        <p:spPr>
          <a:ln/>
        </p:spPr>
        <p:txBody>
          <a:bodyPr/>
          <a:lstStyle>
            <a:lvl1pPr>
              <a:defRPr/>
            </a:lvl1pPr>
          </a:lstStyle>
          <a:p>
            <a:pPr>
              <a:defRPr/>
            </a:pPr>
            <a:fld id="{130A9E23-F699-4242-9C94-411F85893061}" type="slidenum">
              <a:rPr lang="zh-TW" altLang="en-US"/>
              <a:pPr>
                <a:defRPr/>
              </a:pPr>
              <a:t>‹#›</a:t>
            </a:fld>
            <a:endParaRPr lang="en-US" altLang="zh-TW"/>
          </a:p>
        </p:txBody>
      </p:sp>
    </p:spTree>
    <p:extLst>
      <p:ext uri="{BB962C8B-B14F-4D97-AF65-F5344CB8AC3E}">
        <p14:creationId xmlns:p14="http://schemas.microsoft.com/office/powerpoint/2010/main" val="161321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
        <p:nvSpPr>
          <p:cNvPr id="4" name="Rectangle 12">
            <a:extLst>
              <a:ext uri="{FF2B5EF4-FFF2-40B4-BE49-F238E27FC236}">
                <a16:creationId xmlns:a16="http://schemas.microsoft.com/office/drawing/2014/main" id="{B41182DF-C2C2-4884-84A7-7360E9AE4B0F}"/>
              </a:ext>
            </a:extLst>
          </p:cNvPr>
          <p:cNvSpPr>
            <a:spLocks noGrp="1" noChangeArrowheads="1"/>
          </p:cNvSpPr>
          <p:nvPr>
            <p:ph type="sldNum" sz="quarter" idx="10"/>
          </p:nvPr>
        </p:nvSpPr>
        <p:spPr>
          <a:ln/>
        </p:spPr>
        <p:txBody>
          <a:bodyPr/>
          <a:lstStyle>
            <a:lvl1pPr>
              <a:defRPr/>
            </a:lvl1pPr>
          </a:lstStyle>
          <a:p>
            <a:pPr>
              <a:defRPr/>
            </a:pPr>
            <a:fld id="{4EF1A3B3-A19C-4797-AB38-420E12432279}" type="slidenum">
              <a:rPr lang="zh-TW" altLang="en-US"/>
              <a:pPr>
                <a:defRPr/>
              </a:pPr>
              <a:t>‹#›</a:t>
            </a:fld>
            <a:endParaRPr lang="en-US" altLang="zh-TW"/>
          </a:p>
        </p:txBody>
      </p:sp>
    </p:spTree>
    <p:extLst>
      <p:ext uri="{BB962C8B-B14F-4D97-AF65-F5344CB8AC3E}">
        <p14:creationId xmlns:p14="http://schemas.microsoft.com/office/powerpoint/2010/main" val="18033659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Rectangle 12">
            <a:extLst>
              <a:ext uri="{FF2B5EF4-FFF2-40B4-BE49-F238E27FC236}">
                <a16:creationId xmlns:a16="http://schemas.microsoft.com/office/drawing/2014/main" id="{74BF7DE9-B54E-4AEB-BF65-CA9564B01DB0}"/>
              </a:ext>
            </a:extLst>
          </p:cNvPr>
          <p:cNvSpPr>
            <a:spLocks noGrp="1" noChangeArrowheads="1"/>
          </p:cNvSpPr>
          <p:nvPr>
            <p:ph type="sldNum" sz="quarter" idx="10"/>
          </p:nvPr>
        </p:nvSpPr>
        <p:spPr>
          <a:ln/>
        </p:spPr>
        <p:txBody>
          <a:bodyPr/>
          <a:lstStyle>
            <a:lvl1pPr>
              <a:defRPr/>
            </a:lvl1pPr>
          </a:lstStyle>
          <a:p>
            <a:pPr>
              <a:defRPr/>
            </a:pPr>
            <a:fld id="{ADE760A1-B7A3-4E5B-9D50-22E0DC202B97}" type="slidenum">
              <a:rPr lang="zh-TW" altLang="en-US"/>
              <a:pPr>
                <a:defRPr/>
              </a:pPr>
              <a:t>‹#›</a:t>
            </a:fld>
            <a:endParaRPr lang="en-US" altLang="zh-TW"/>
          </a:p>
        </p:txBody>
      </p:sp>
    </p:spTree>
    <p:extLst>
      <p:ext uri="{BB962C8B-B14F-4D97-AF65-F5344CB8AC3E}">
        <p14:creationId xmlns:p14="http://schemas.microsoft.com/office/powerpoint/2010/main" val="14370243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Rectangle 12">
            <a:extLst>
              <a:ext uri="{FF2B5EF4-FFF2-40B4-BE49-F238E27FC236}">
                <a16:creationId xmlns:a16="http://schemas.microsoft.com/office/drawing/2014/main" id="{7D772F61-E058-4463-A241-789CAC75FC2E}"/>
              </a:ext>
            </a:extLst>
          </p:cNvPr>
          <p:cNvSpPr>
            <a:spLocks noGrp="1" noChangeArrowheads="1"/>
          </p:cNvSpPr>
          <p:nvPr>
            <p:ph type="sldNum" sz="quarter" idx="10"/>
          </p:nvPr>
        </p:nvSpPr>
        <p:spPr>
          <a:ln/>
        </p:spPr>
        <p:txBody>
          <a:bodyPr/>
          <a:lstStyle>
            <a:lvl1pPr>
              <a:defRPr/>
            </a:lvl1pPr>
          </a:lstStyle>
          <a:p>
            <a:pPr>
              <a:defRPr/>
            </a:pPr>
            <a:fld id="{7FDFC132-3D85-400D-8664-91EC200D6EB7}" type="slidenum">
              <a:rPr lang="zh-TW" altLang="en-US"/>
              <a:pPr>
                <a:defRPr/>
              </a:pPr>
              <a:t>‹#›</a:t>
            </a:fld>
            <a:endParaRPr lang="en-US" altLang="zh-TW"/>
          </a:p>
        </p:txBody>
      </p:sp>
    </p:spTree>
    <p:extLst>
      <p:ext uri="{BB962C8B-B14F-4D97-AF65-F5344CB8AC3E}">
        <p14:creationId xmlns:p14="http://schemas.microsoft.com/office/powerpoint/2010/main" val="29500908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350F94E1-542E-4EE3-AB64-CEA5C296B548}"/>
              </a:ext>
            </a:extLst>
          </p:cNvPr>
          <p:cNvSpPr>
            <a:spLocks noGrp="1" noChangeArrowheads="1"/>
          </p:cNvSpPr>
          <p:nvPr>
            <p:ph type="sldNum" sz="quarter" idx="10"/>
          </p:nvPr>
        </p:nvSpPr>
        <p:spPr>
          <a:ln/>
        </p:spPr>
        <p:txBody>
          <a:bodyPr/>
          <a:lstStyle>
            <a:lvl1pPr>
              <a:defRPr/>
            </a:lvl1pPr>
          </a:lstStyle>
          <a:p>
            <a:pPr>
              <a:defRPr/>
            </a:pPr>
            <a:fld id="{4227C7BF-73C8-46C2-96BF-B52ECFAA007C}" type="slidenum">
              <a:rPr lang="zh-TW" altLang="en-US"/>
              <a:pPr>
                <a:defRPr/>
              </a:pPr>
              <a:t>‹#›</a:t>
            </a:fld>
            <a:endParaRPr lang="en-US" altLang="zh-TW"/>
          </a:p>
        </p:txBody>
      </p:sp>
    </p:spTree>
    <p:extLst>
      <p:ext uri="{BB962C8B-B14F-4D97-AF65-F5344CB8AC3E}">
        <p14:creationId xmlns:p14="http://schemas.microsoft.com/office/powerpoint/2010/main" val="35794692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43700" y="-7938"/>
            <a:ext cx="2211388" cy="66055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07950" y="-7938"/>
            <a:ext cx="6483350" cy="660558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2D9A5EB3-977B-490E-BE3D-D7358FE17076}"/>
              </a:ext>
            </a:extLst>
          </p:cNvPr>
          <p:cNvSpPr>
            <a:spLocks noGrp="1" noChangeArrowheads="1"/>
          </p:cNvSpPr>
          <p:nvPr>
            <p:ph type="sldNum" sz="quarter" idx="10"/>
          </p:nvPr>
        </p:nvSpPr>
        <p:spPr>
          <a:ln/>
        </p:spPr>
        <p:txBody>
          <a:bodyPr/>
          <a:lstStyle>
            <a:lvl1pPr>
              <a:defRPr/>
            </a:lvl1pPr>
          </a:lstStyle>
          <a:p>
            <a:pPr>
              <a:defRPr/>
            </a:pPr>
            <a:fld id="{B81341C2-7665-4C64-B080-E40C46CB8326}" type="slidenum">
              <a:rPr lang="zh-TW" altLang="en-US"/>
              <a:pPr>
                <a:defRPr/>
              </a:pPr>
              <a:t>‹#›</a:t>
            </a:fld>
            <a:endParaRPr lang="en-US" altLang="zh-TW"/>
          </a:p>
        </p:txBody>
      </p:sp>
    </p:spTree>
    <p:extLst>
      <p:ext uri="{BB962C8B-B14F-4D97-AF65-F5344CB8AC3E}">
        <p14:creationId xmlns:p14="http://schemas.microsoft.com/office/powerpoint/2010/main" val="3580357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07950" y="1384300"/>
            <a:ext cx="4346575" cy="521335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06925" y="1384300"/>
            <a:ext cx="4348163" cy="521335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2">
            <a:extLst>
              <a:ext uri="{FF2B5EF4-FFF2-40B4-BE49-F238E27FC236}">
                <a16:creationId xmlns:a16="http://schemas.microsoft.com/office/drawing/2014/main" id="{19269571-82D9-4F09-9E11-96DE59547FE5}"/>
              </a:ext>
            </a:extLst>
          </p:cNvPr>
          <p:cNvSpPr>
            <a:spLocks noGrp="1" noChangeArrowheads="1"/>
          </p:cNvSpPr>
          <p:nvPr>
            <p:ph type="sldNum" sz="quarter" idx="10"/>
          </p:nvPr>
        </p:nvSpPr>
        <p:spPr>
          <a:ln/>
        </p:spPr>
        <p:txBody>
          <a:bodyPr/>
          <a:lstStyle>
            <a:lvl1pPr>
              <a:defRPr/>
            </a:lvl1pPr>
          </a:lstStyle>
          <a:p>
            <a:pPr>
              <a:defRPr/>
            </a:pPr>
            <a:fld id="{7DE34EEE-3BD5-40FC-AE0B-67B2EE46E93B}" type="slidenum">
              <a:rPr lang="zh-TW" altLang="en-US"/>
              <a:pPr>
                <a:defRPr/>
              </a:pPr>
              <a:t>‹#›</a:t>
            </a:fld>
            <a:endParaRPr lang="en-US" altLang="zh-TW"/>
          </a:p>
        </p:txBody>
      </p:sp>
    </p:spTree>
    <p:extLst>
      <p:ext uri="{BB962C8B-B14F-4D97-AF65-F5344CB8AC3E}">
        <p14:creationId xmlns:p14="http://schemas.microsoft.com/office/powerpoint/2010/main" val="137631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2">
            <a:extLst>
              <a:ext uri="{FF2B5EF4-FFF2-40B4-BE49-F238E27FC236}">
                <a16:creationId xmlns:a16="http://schemas.microsoft.com/office/drawing/2014/main" id="{4400DB80-2CAF-46DB-8CC8-B46C3AC23B1C}"/>
              </a:ext>
            </a:extLst>
          </p:cNvPr>
          <p:cNvSpPr>
            <a:spLocks noGrp="1" noChangeArrowheads="1"/>
          </p:cNvSpPr>
          <p:nvPr>
            <p:ph type="sldNum" sz="quarter" idx="10"/>
          </p:nvPr>
        </p:nvSpPr>
        <p:spPr>
          <a:ln/>
        </p:spPr>
        <p:txBody>
          <a:bodyPr/>
          <a:lstStyle>
            <a:lvl1pPr>
              <a:defRPr/>
            </a:lvl1pPr>
          </a:lstStyle>
          <a:p>
            <a:pPr>
              <a:defRPr/>
            </a:pPr>
            <a:fld id="{EA2C11C9-5F90-4B89-BF27-575A933A61FC}" type="slidenum">
              <a:rPr lang="zh-TW" altLang="en-US"/>
              <a:pPr>
                <a:defRPr/>
              </a:pPr>
              <a:t>‹#›</a:t>
            </a:fld>
            <a:endParaRPr lang="en-US" altLang="zh-TW"/>
          </a:p>
        </p:txBody>
      </p:sp>
    </p:spTree>
    <p:extLst>
      <p:ext uri="{BB962C8B-B14F-4D97-AF65-F5344CB8AC3E}">
        <p14:creationId xmlns:p14="http://schemas.microsoft.com/office/powerpoint/2010/main" val="380073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2">
            <a:extLst>
              <a:ext uri="{FF2B5EF4-FFF2-40B4-BE49-F238E27FC236}">
                <a16:creationId xmlns:a16="http://schemas.microsoft.com/office/drawing/2014/main" id="{6E98BF3B-A0A7-4CAB-B955-7CA5B75709DC}"/>
              </a:ext>
            </a:extLst>
          </p:cNvPr>
          <p:cNvSpPr>
            <a:spLocks noGrp="1" noChangeArrowheads="1"/>
          </p:cNvSpPr>
          <p:nvPr>
            <p:ph type="sldNum" sz="quarter" idx="10"/>
          </p:nvPr>
        </p:nvSpPr>
        <p:spPr>
          <a:ln/>
        </p:spPr>
        <p:txBody>
          <a:bodyPr/>
          <a:lstStyle>
            <a:lvl1pPr>
              <a:defRPr/>
            </a:lvl1pPr>
          </a:lstStyle>
          <a:p>
            <a:pPr>
              <a:defRPr/>
            </a:pPr>
            <a:fld id="{AB7C783A-9BB7-46AE-91DD-29FF7352E5A2}" type="slidenum">
              <a:rPr lang="zh-TW" altLang="en-US"/>
              <a:pPr>
                <a:defRPr/>
              </a:pPr>
              <a:t>‹#›</a:t>
            </a:fld>
            <a:endParaRPr lang="en-US" altLang="zh-TW"/>
          </a:p>
        </p:txBody>
      </p:sp>
    </p:spTree>
    <p:extLst>
      <p:ext uri="{BB962C8B-B14F-4D97-AF65-F5344CB8AC3E}">
        <p14:creationId xmlns:p14="http://schemas.microsoft.com/office/powerpoint/2010/main" val="1212915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2AA3AEC2-8564-499E-A0FA-C6F5BB15E39E}"/>
              </a:ext>
            </a:extLst>
          </p:cNvPr>
          <p:cNvSpPr>
            <a:spLocks noGrp="1" noChangeArrowheads="1"/>
          </p:cNvSpPr>
          <p:nvPr>
            <p:ph type="sldNum" sz="quarter" idx="10"/>
          </p:nvPr>
        </p:nvSpPr>
        <p:spPr>
          <a:ln/>
        </p:spPr>
        <p:txBody>
          <a:bodyPr/>
          <a:lstStyle>
            <a:lvl1pPr>
              <a:defRPr/>
            </a:lvl1pPr>
          </a:lstStyle>
          <a:p>
            <a:pPr>
              <a:defRPr/>
            </a:pPr>
            <a:fld id="{E2DCDAAE-9EDE-486B-BC6C-8340720E10D5}" type="slidenum">
              <a:rPr lang="zh-TW" altLang="en-US"/>
              <a:pPr>
                <a:defRPr/>
              </a:pPr>
              <a:t>‹#›</a:t>
            </a:fld>
            <a:endParaRPr lang="en-US" altLang="zh-TW"/>
          </a:p>
        </p:txBody>
      </p:sp>
    </p:spTree>
    <p:extLst>
      <p:ext uri="{BB962C8B-B14F-4D97-AF65-F5344CB8AC3E}">
        <p14:creationId xmlns:p14="http://schemas.microsoft.com/office/powerpoint/2010/main" val="3911465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Rectangle 12">
            <a:extLst>
              <a:ext uri="{FF2B5EF4-FFF2-40B4-BE49-F238E27FC236}">
                <a16:creationId xmlns:a16="http://schemas.microsoft.com/office/drawing/2014/main" id="{65FCB3C6-A5E4-4E29-BBD9-E6BB385F5C06}"/>
              </a:ext>
            </a:extLst>
          </p:cNvPr>
          <p:cNvSpPr>
            <a:spLocks noGrp="1" noChangeArrowheads="1"/>
          </p:cNvSpPr>
          <p:nvPr>
            <p:ph type="sldNum" sz="quarter" idx="10"/>
          </p:nvPr>
        </p:nvSpPr>
        <p:spPr>
          <a:ln/>
        </p:spPr>
        <p:txBody>
          <a:bodyPr/>
          <a:lstStyle>
            <a:lvl1pPr>
              <a:defRPr/>
            </a:lvl1pPr>
          </a:lstStyle>
          <a:p>
            <a:pPr>
              <a:defRPr/>
            </a:pPr>
            <a:fld id="{ADC5B5FE-2F8F-46FE-9BF6-294047C42A72}" type="slidenum">
              <a:rPr lang="zh-TW" altLang="en-US"/>
              <a:pPr>
                <a:defRPr/>
              </a:pPr>
              <a:t>‹#›</a:t>
            </a:fld>
            <a:endParaRPr lang="en-US" altLang="zh-TW"/>
          </a:p>
        </p:txBody>
      </p:sp>
    </p:spTree>
    <p:extLst>
      <p:ext uri="{BB962C8B-B14F-4D97-AF65-F5344CB8AC3E}">
        <p14:creationId xmlns:p14="http://schemas.microsoft.com/office/powerpoint/2010/main" val="371952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Rectangle 12">
            <a:extLst>
              <a:ext uri="{FF2B5EF4-FFF2-40B4-BE49-F238E27FC236}">
                <a16:creationId xmlns:a16="http://schemas.microsoft.com/office/drawing/2014/main" id="{CF8372C4-5401-4D66-84B7-1E8E32961293}"/>
              </a:ext>
            </a:extLst>
          </p:cNvPr>
          <p:cNvSpPr>
            <a:spLocks noGrp="1" noChangeArrowheads="1"/>
          </p:cNvSpPr>
          <p:nvPr>
            <p:ph type="sldNum" sz="quarter" idx="10"/>
          </p:nvPr>
        </p:nvSpPr>
        <p:spPr>
          <a:ln/>
        </p:spPr>
        <p:txBody>
          <a:bodyPr/>
          <a:lstStyle>
            <a:lvl1pPr>
              <a:defRPr/>
            </a:lvl1pPr>
          </a:lstStyle>
          <a:p>
            <a:pPr>
              <a:defRPr/>
            </a:pPr>
            <a:fld id="{21EE133D-D557-4130-8E41-5ADFA8C493D1}" type="slidenum">
              <a:rPr lang="zh-TW" altLang="en-US"/>
              <a:pPr>
                <a:defRPr/>
              </a:pPr>
              <a:t>‹#›</a:t>
            </a:fld>
            <a:endParaRPr lang="en-US" altLang="zh-TW"/>
          </a:p>
        </p:txBody>
      </p:sp>
    </p:spTree>
    <p:extLst>
      <p:ext uri="{BB962C8B-B14F-4D97-AF65-F5344CB8AC3E}">
        <p14:creationId xmlns:p14="http://schemas.microsoft.com/office/powerpoint/2010/main" val="49307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78488E93-6A6D-4E6C-A181-653A1184B109}"/>
              </a:ext>
            </a:extLst>
          </p:cNvPr>
          <p:cNvGrpSpPr>
            <a:grpSpLocks/>
          </p:cNvGrpSpPr>
          <p:nvPr userDrawn="1"/>
        </p:nvGrpSpPr>
        <p:grpSpPr bwMode="auto">
          <a:xfrm>
            <a:off x="4763" y="481013"/>
            <a:ext cx="8542337" cy="965200"/>
            <a:chOff x="80" y="624"/>
            <a:chExt cx="5381" cy="663"/>
          </a:xfrm>
        </p:grpSpPr>
        <p:sp>
          <p:nvSpPr>
            <p:cNvPr id="1030" name="Rectangle 3">
              <a:extLst>
                <a:ext uri="{FF2B5EF4-FFF2-40B4-BE49-F238E27FC236}">
                  <a16:creationId xmlns:a16="http://schemas.microsoft.com/office/drawing/2014/main" id="{7BA50673-BEE1-42E3-96C9-204D1C15F89C}"/>
                </a:ext>
              </a:extLst>
            </p:cNvPr>
            <p:cNvSpPr>
              <a:spLocks noChangeArrowheads="1"/>
            </p:cNvSpPr>
            <p:nvPr/>
          </p:nvSpPr>
          <p:spPr bwMode="ltGray">
            <a:xfrm>
              <a:off x="263" y="692"/>
              <a:ext cx="276" cy="3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1031" name="Rectangle 4">
              <a:extLst>
                <a:ext uri="{FF2B5EF4-FFF2-40B4-BE49-F238E27FC236}">
                  <a16:creationId xmlns:a16="http://schemas.microsoft.com/office/drawing/2014/main" id="{527926D8-15E3-4105-8C4C-6F09061930F4}"/>
                </a:ext>
              </a:extLst>
            </p:cNvPr>
            <p:cNvSpPr>
              <a:spLocks noChangeArrowheads="1"/>
            </p:cNvSpPr>
            <p:nvPr/>
          </p:nvSpPr>
          <p:spPr bwMode="ltGray">
            <a:xfrm>
              <a:off x="504" y="692"/>
              <a:ext cx="207" cy="3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1032" name="Rectangle 5">
              <a:extLst>
                <a:ext uri="{FF2B5EF4-FFF2-40B4-BE49-F238E27FC236}">
                  <a16:creationId xmlns:a16="http://schemas.microsoft.com/office/drawing/2014/main" id="{7E5F5305-D07F-4472-9760-B29102B9AA29}"/>
                </a:ext>
              </a:extLst>
            </p:cNvPr>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1033" name="Rectangle 6">
              <a:extLst>
                <a:ext uri="{FF2B5EF4-FFF2-40B4-BE49-F238E27FC236}">
                  <a16:creationId xmlns:a16="http://schemas.microsoft.com/office/drawing/2014/main" id="{553015D7-EC4E-4024-8090-5F487B12802B}"/>
                </a:ext>
              </a:extLst>
            </p:cNvPr>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1034" name="Rectangle 7">
              <a:extLst>
                <a:ext uri="{FF2B5EF4-FFF2-40B4-BE49-F238E27FC236}">
                  <a16:creationId xmlns:a16="http://schemas.microsoft.com/office/drawing/2014/main" id="{1A05338C-672A-422E-828C-3F2C0C33C755}"/>
                </a:ext>
              </a:extLst>
            </p:cNvPr>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1035" name="Rectangle 8">
              <a:extLst>
                <a:ext uri="{FF2B5EF4-FFF2-40B4-BE49-F238E27FC236}">
                  <a16:creationId xmlns:a16="http://schemas.microsoft.com/office/drawing/2014/main" id="{F4BBB3DD-2C1C-43F1-8243-08A67A6965EC}"/>
                </a:ext>
              </a:extLst>
            </p:cNvPr>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1036" name="Rectangle 9">
              <a:extLst>
                <a:ext uri="{FF2B5EF4-FFF2-40B4-BE49-F238E27FC236}">
                  <a16:creationId xmlns:a16="http://schemas.microsoft.com/office/drawing/2014/main" id="{B8ED7B03-776A-4F8C-A989-B0B4C406598A}"/>
                </a:ext>
              </a:extLst>
            </p:cNvPr>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grpSp>
      <p:sp>
        <p:nvSpPr>
          <p:cNvPr id="1027" name="Rectangle 10">
            <a:extLst>
              <a:ext uri="{FF2B5EF4-FFF2-40B4-BE49-F238E27FC236}">
                <a16:creationId xmlns:a16="http://schemas.microsoft.com/office/drawing/2014/main" id="{50030205-74F5-4E47-A147-7255272ABCD6}"/>
              </a:ext>
            </a:extLst>
          </p:cNvPr>
          <p:cNvSpPr>
            <a:spLocks noGrp="1" noChangeArrowheads="1"/>
          </p:cNvSpPr>
          <p:nvPr>
            <p:ph type="title"/>
          </p:nvPr>
        </p:nvSpPr>
        <p:spPr bwMode="auto">
          <a:xfrm>
            <a:off x="1116013" y="0"/>
            <a:ext cx="7793037"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8" name="Rectangle 11">
            <a:extLst>
              <a:ext uri="{FF2B5EF4-FFF2-40B4-BE49-F238E27FC236}">
                <a16:creationId xmlns:a16="http://schemas.microsoft.com/office/drawing/2014/main" id="{76CFE706-5D35-4DA0-8EF3-AEE9C5190FB0}"/>
              </a:ext>
            </a:extLst>
          </p:cNvPr>
          <p:cNvSpPr>
            <a:spLocks noGrp="1" noChangeArrowheads="1"/>
          </p:cNvSpPr>
          <p:nvPr>
            <p:ph type="body" idx="1"/>
          </p:nvPr>
        </p:nvSpPr>
        <p:spPr bwMode="auto">
          <a:xfrm>
            <a:off x="107950" y="1384300"/>
            <a:ext cx="8847138"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11308" name="Rectangle 12">
            <a:extLst>
              <a:ext uri="{FF2B5EF4-FFF2-40B4-BE49-F238E27FC236}">
                <a16:creationId xmlns:a16="http://schemas.microsoft.com/office/drawing/2014/main" id="{F4A6F814-AAA0-452A-987E-1D46735D0D92}"/>
              </a:ext>
            </a:extLst>
          </p:cNvPr>
          <p:cNvSpPr>
            <a:spLocks noGrp="1" noChangeArrowheads="1"/>
          </p:cNvSpPr>
          <p:nvPr>
            <p:ph type="sldNum" sz="quarter" idx="4"/>
          </p:nvPr>
        </p:nvSpPr>
        <p:spPr bwMode="auto">
          <a:xfrm>
            <a:off x="7524750" y="6597650"/>
            <a:ext cx="1619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a:lvl1pPr>
          </a:lstStyle>
          <a:p>
            <a:pPr>
              <a:defRPr/>
            </a:pPr>
            <a:fld id="{289CF430-5DDC-4F6F-B24A-0E2F90F8BA49}"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964"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hdr="0" ftr="0" dt="0"/>
  <p:txStyles>
    <p:titleStyle>
      <a:lvl1pPr algn="l" rtl="0" eaLnBrk="0" fontAlgn="base" hangingPunct="0">
        <a:spcBef>
          <a:spcPct val="0"/>
        </a:spcBef>
        <a:spcAft>
          <a:spcPct val="0"/>
        </a:spcAft>
        <a:defRPr kumimoji="1" sz="3600" kern="12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2pPr>
      <a:lvl3pPr algn="l" rtl="0" eaLnBrk="0" fontAlgn="base" hangingPunct="0">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3pPr>
      <a:lvl4pPr algn="l" rtl="0" eaLnBrk="0" fontAlgn="base" hangingPunct="0">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4pPr>
      <a:lvl5pPr algn="l" rtl="0" eaLnBrk="0" fontAlgn="base" hangingPunct="0">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5pPr>
      <a:lvl6pPr marL="457200" algn="l" rtl="0" fontAlgn="base">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6pPr>
      <a:lvl7pPr marL="914400" algn="l" rtl="0" fontAlgn="base">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7pPr>
      <a:lvl8pPr marL="1371600" algn="l" rtl="0" fontAlgn="base">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8pPr>
      <a:lvl9pPr marL="1828800" algn="l" rtl="0" fontAlgn="base">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9pPr>
    </p:titleStyle>
    <p:bodyStyle>
      <a:lvl1pPr marL="334963" indent="-334963" algn="just" rtl="0" eaLnBrk="0" fontAlgn="base" hangingPunct="0">
        <a:spcBef>
          <a:spcPct val="20000"/>
        </a:spcBef>
        <a:spcAft>
          <a:spcPct val="0"/>
        </a:spcAft>
        <a:buClr>
          <a:schemeClr val="folHlink"/>
        </a:buClr>
        <a:buSzPct val="60000"/>
        <a:buFont typeface="Wingdings" panose="05000000000000000000" pitchFamily="2" charset="2"/>
        <a:buChar char="n"/>
        <a:defRPr kumimoji="1" sz="2800" kern="1200">
          <a:solidFill>
            <a:schemeClr val="tx1"/>
          </a:solidFill>
          <a:latin typeface="+mn-lt"/>
          <a:ea typeface="+mn-ea"/>
          <a:cs typeface="+mn-cs"/>
        </a:defRPr>
      </a:lvl1pPr>
      <a:lvl2pPr marL="641350" indent="-304800" algn="just" rtl="0" eaLnBrk="0" fontAlgn="base" hangingPunct="0">
        <a:spcBef>
          <a:spcPct val="20000"/>
        </a:spcBef>
        <a:spcAft>
          <a:spcPct val="0"/>
        </a:spcAft>
        <a:buClr>
          <a:schemeClr val="hlink"/>
        </a:buClr>
        <a:buSzPct val="55000"/>
        <a:buFont typeface="Wingdings" panose="05000000000000000000" pitchFamily="2" charset="2"/>
        <a:buChar char="n"/>
        <a:defRPr kumimoji="1" sz="2400" kern="1200">
          <a:solidFill>
            <a:schemeClr val="tx1"/>
          </a:solidFill>
          <a:latin typeface="+mn-lt"/>
          <a:ea typeface="+mn-ea"/>
          <a:cs typeface="+mn-cs"/>
        </a:defRPr>
      </a:lvl2pPr>
      <a:lvl3pPr marL="993775" indent="-350838" algn="just" rtl="0" eaLnBrk="0" fontAlgn="base" hangingPunct="0">
        <a:spcBef>
          <a:spcPct val="20000"/>
        </a:spcBef>
        <a:spcAft>
          <a:spcPct val="0"/>
        </a:spcAft>
        <a:buClr>
          <a:schemeClr val="folHlink"/>
        </a:buClr>
        <a:buSzPct val="50000"/>
        <a:buFont typeface="Wingdings" panose="05000000000000000000" pitchFamily="2" charset="2"/>
        <a:buChar char="n"/>
        <a:defRPr kumimoji="1" sz="2000" kern="1200">
          <a:solidFill>
            <a:schemeClr val="tx1"/>
          </a:solidFill>
          <a:latin typeface="+mn-lt"/>
          <a:ea typeface="+mn-ea"/>
          <a:cs typeface="+mn-cs"/>
        </a:defRPr>
      </a:lvl3pPr>
      <a:lvl4pPr marL="1358900" indent="-363538" algn="just" rtl="0" eaLnBrk="0" fontAlgn="base" hangingPunct="0">
        <a:spcBef>
          <a:spcPct val="20000"/>
        </a:spcBef>
        <a:spcAft>
          <a:spcPct val="0"/>
        </a:spcAft>
        <a:buClr>
          <a:schemeClr val="accent2"/>
        </a:buClr>
        <a:buSzPct val="55000"/>
        <a:buFont typeface="Wingdings" panose="05000000000000000000" pitchFamily="2" charset="2"/>
        <a:buChar char="n"/>
        <a:defRPr kumimoji="1" kern="1200">
          <a:solidFill>
            <a:schemeClr val="tx1"/>
          </a:solidFill>
          <a:latin typeface="+mn-lt"/>
          <a:ea typeface="+mn-ea"/>
          <a:cs typeface="+mn-cs"/>
        </a:defRPr>
      </a:lvl4pPr>
      <a:lvl5pPr marL="1719263" indent="-358775" algn="just" rtl="0" eaLnBrk="0" fontAlgn="base" hangingPunct="0">
        <a:spcBef>
          <a:spcPct val="20000"/>
        </a:spcBef>
        <a:spcAft>
          <a:spcPct val="0"/>
        </a:spcAft>
        <a:buClr>
          <a:schemeClr val="accent1"/>
        </a:buClr>
        <a:buSzPct val="50000"/>
        <a:buFont typeface="Wingdings" panose="05000000000000000000" pitchFamily="2" charset="2"/>
        <a:buChar char="n"/>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201F538-6E50-4C59-AB5C-25639AFBD3D0}"/>
              </a:ext>
            </a:extLst>
          </p:cNvPr>
          <p:cNvSpPr>
            <a:spLocks noGrp="1" noChangeArrowheads="1"/>
          </p:cNvSpPr>
          <p:nvPr>
            <p:ph type="title"/>
          </p:nvPr>
        </p:nvSpPr>
        <p:spPr bwMode="auto">
          <a:xfrm>
            <a:off x="0" y="6748463"/>
            <a:ext cx="87313" cy="10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2051" name="Rectangle 3">
            <a:extLst>
              <a:ext uri="{FF2B5EF4-FFF2-40B4-BE49-F238E27FC236}">
                <a16:creationId xmlns:a16="http://schemas.microsoft.com/office/drawing/2014/main" id="{9A60B8E0-9B3A-4499-9B2A-741453B3E610}"/>
              </a:ext>
            </a:extLst>
          </p:cNvPr>
          <p:cNvSpPr>
            <a:spLocks noGrp="1" noChangeArrowheads="1"/>
          </p:cNvSpPr>
          <p:nvPr>
            <p:ph type="body" idx="1"/>
          </p:nvPr>
        </p:nvSpPr>
        <p:spPr bwMode="auto">
          <a:xfrm>
            <a:off x="107950" y="358775"/>
            <a:ext cx="8847138" cy="623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13348" name="Rectangle 4">
            <a:extLst>
              <a:ext uri="{FF2B5EF4-FFF2-40B4-BE49-F238E27FC236}">
                <a16:creationId xmlns:a16="http://schemas.microsoft.com/office/drawing/2014/main" id="{60DEA3EA-B64E-4A50-BC06-856ECCF2A1DC}"/>
              </a:ext>
            </a:extLst>
          </p:cNvPr>
          <p:cNvSpPr>
            <a:spLocks noGrp="1" noChangeArrowheads="1"/>
          </p:cNvSpPr>
          <p:nvPr>
            <p:ph type="sldNum" sz="quarter" idx="4"/>
          </p:nvPr>
        </p:nvSpPr>
        <p:spPr bwMode="auto">
          <a:xfrm>
            <a:off x="7524750" y="6597650"/>
            <a:ext cx="1619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a:lvl1pPr>
          </a:lstStyle>
          <a:p>
            <a:pPr>
              <a:defRPr/>
            </a:pPr>
            <a:fld id="{768E40E0-1C1A-4B8C-847A-E4442524A6C3}"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Lst>
  <p:hf hdr="0" ftr="0" dt="0"/>
  <p:txStyles>
    <p:titleStyle>
      <a:lvl1pPr algn="l" rtl="0" eaLnBrk="0" fontAlgn="base" hangingPunct="0">
        <a:spcBef>
          <a:spcPct val="0"/>
        </a:spcBef>
        <a:spcAft>
          <a:spcPct val="0"/>
        </a:spcAft>
        <a:defRPr kumimoji="1" sz="800" kern="1200">
          <a:solidFill>
            <a:schemeClr val="tx2"/>
          </a:solidFill>
          <a:latin typeface="+mj-lt"/>
          <a:ea typeface="+mj-ea"/>
          <a:cs typeface="+mj-cs"/>
        </a:defRPr>
      </a:lvl1pPr>
      <a:lvl2pPr algn="l" rtl="0" eaLnBrk="0" fontAlgn="base" hangingPunct="0">
        <a:spcBef>
          <a:spcPct val="0"/>
        </a:spcBef>
        <a:spcAft>
          <a:spcPct val="0"/>
        </a:spcAft>
        <a:defRPr kumimoji="1" sz="800">
          <a:solidFill>
            <a:schemeClr val="tx2"/>
          </a:solidFill>
          <a:latin typeface="Times New Roman" panose="02020603050405020304" pitchFamily="18" charset="0"/>
          <a:ea typeface="新細明體" panose="02020500000000000000" pitchFamily="18" charset="-120"/>
        </a:defRPr>
      </a:lvl2pPr>
      <a:lvl3pPr algn="l" rtl="0" eaLnBrk="0" fontAlgn="base" hangingPunct="0">
        <a:spcBef>
          <a:spcPct val="0"/>
        </a:spcBef>
        <a:spcAft>
          <a:spcPct val="0"/>
        </a:spcAft>
        <a:defRPr kumimoji="1" sz="800">
          <a:solidFill>
            <a:schemeClr val="tx2"/>
          </a:solidFill>
          <a:latin typeface="Times New Roman" panose="02020603050405020304" pitchFamily="18" charset="0"/>
          <a:ea typeface="新細明體" panose="02020500000000000000" pitchFamily="18" charset="-120"/>
        </a:defRPr>
      </a:lvl3pPr>
      <a:lvl4pPr algn="l" rtl="0" eaLnBrk="0" fontAlgn="base" hangingPunct="0">
        <a:spcBef>
          <a:spcPct val="0"/>
        </a:spcBef>
        <a:spcAft>
          <a:spcPct val="0"/>
        </a:spcAft>
        <a:defRPr kumimoji="1" sz="800">
          <a:solidFill>
            <a:schemeClr val="tx2"/>
          </a:solidFill>
          <a:latin typeface="Times New Roman" panose="02020603050405020304" pitchFamily="18" charset="0"/>
          <a:ea typeface="新細明體" panose="02020500000000000000" pitchFamily="18" charset="-120"/>
        </a:defRPr>
      </a:lvl4pPr>
      <a:lvl5pPr algn="l" rtl="0" eaLnBrk="0" fontAlgn="base" hangingPunct="0">
        <a:spcBef>
          <a:spcPct val="0"/>
        </a:spcBef>
        <a:spcAft>
          <a:spcPct val="0"/>
        </a:spcAft>
        <a:defRPr kumimoji="1" sz="800">
          <a:solidFill>
            <a:schemeClr val="tx2"/>
          </a:solidFill>
          <a:latin typeface="Times New Roman" panose="02020603050405020304" pitchFamily="18" charset="0"/>
          <a:ea typeface="新細明體" panose="02020500000000000000" pitchFamily="18" charset="-120"/>
        </a:defRPr>
      </a:lvl5pPr>
      <a:lvl6pPr marL="457200" algn="l" rtl="0" fontAlgn="base">
        <a:spcBef>
          <a:spcPct val="0"/>
        </a:spcBef>
        <a:spcAft>
          <a:spcPct val="0"/>
        </a:spcAft>
        <a:defRPr kumimoji="1" sz="800">
          <a:solidFill>
            <a:schemeClr val="tx2"/>
          </a:solidFill>
          <a:latin typeface="Times New Roman" panose="02020603050405020304" pitchFamily="18" charset="0"/>
          <a:ea typeface="新細明體" panose="02020500000000000000" pitchFamily="18" charset="-120"/>
        </a:defRPr>
      </a:lvl6pPr>
      <a:lvl7pPr marL="914400" algn="l" rtl="0" fontAlgn="base">
        <a:spcBef>
          <a:spcPct val="0"/>
        </a:spcBef>
        <a:spcAft>
          <a:spcPct val="0"/>
        </a:spcAft>
        <a:defRPr kumimoji="1" sz="800">
          <a:solidFill>
            <a:schemeClr val="tx2"/>
          </a:solidFill>
          <a:latin typeface="Times New Roman" panose="02020603050405020304" pitchFamily="18" charset="0"/>
          <a:ea typeface="新細明體" panose="02020500000000000000" pitchFamily="18" charset="-120"/>
        </a:defRPr>
      </a:lvl7pPr>
      <a:lvl8pPr marL="1371600" algn="l" rtl="0" fontAlgn="base">
        <a:spcBef>
          <a:spcPct val="0"/>
        </a:spcBef>
        <a:spcAft>
          <a:spcPct val="0"/>
        </a:spcAft>
        <a:defRPr kumimoji="1" sz="800">
          <a:solidFill>
            <a:schemeClr val="tx2"/>
          </a:solidFill>
          <a:latin typeface="Times New Roman" panose="02020603050405020304" pitchFamily="18" charset="0"/>
          <a:ea typeface="新細明體" panose="02020500000000000000" pitchFamily="18" charset="-120"/>
        </a:defRPr>
      </a:lvl8pPr>
      <a:lvl9pPr marL="1828800" algn="l" rtl="0" fontAlgn="base">
        <a:spcBef>
          <a:spcPct val="0"/>
        </a:spcBef>
        <a:spcAft>
          <a:spcPct val="0"/>
        </a:spcAft>
        <a:defRPr kumimoji="1" sz="800">
          <a:solidFill>
            <a:schemeClr val="tx2"/>
          </a:solidFill>
          <a:latin typeface="Times New Roman" panose="02020603050405020304" pitchFamily="18" charset="0"/>
          <a:ea typeface="新細明體" panose="02020500000000000000" pitchFamily="18" charset="-120"/>
        </a:defRPr>
      </a:lvl9pPr>
    </p:titleStyle>
    <p:bodyStyle>
      <a:lvl1pPr marL="277813" indent="-277813" algn="just" rtl="0" eaLnBrk="0" fontAlgn="base" hangingPunct="0">
        <a:spcBef>
          <a:spcPct val="20000"/>
        </a:spcBef>
        <a:spcAft>
          <a:spcPct val="0"/>
        </a:spcAft>
        <a:buClr>
          <a:schemeClr val="folHlink"/>
        </a:buClr>
        <a:buSzPct val="60000"/>
        <a:buFont typeface="Wingdings" panose="05000000000000000000" pitchFamily="2" charset="2"/>
        <a:buChar char="n"/>
        <a:defRPr kumimoji="1" sz="2800" kern="1200">
          <a:solidFill>
            <a:schemeClr val="tx1"/>
          </a:solidFill>
          <a:latin typeface="+mn-lt"/>
          <a:ea typeface="+mn-ea"/>
          <a:cs typeface="+mn-cs"/>
        </a:defRPr>
      </a:lvl1pPr>
      <a:lvl2pPr marL="628650" indent="-349250" algn="just" rtl="0" eaLnBrk="0" fontAlgn="base" hangingPunct="0">
        <a:spcBef>
          <a:spcPct val="20000"/>
        </a:spcBef>
        <a:spcAft>
          <a:spcPct val="0"/>
        </a:spcAft>
        <a:buClr>
          <a:schemeClr val="hlink"/>
        </a:buClr>
        <a:buSzPct val="55000"/>
        <a:buFont typeface="Wingdings" panose="05000000000000000000" pitchFamily="2" charset="2"/>
        <a:buChar char="n"/>
        <a:defRPr kumimoji="1" sz="2400" kern="1200">
          <a:solidFill>
            <a:schemeClr val="tx1"/>
          </a:solidFill>
          <a:latin typeface="+mn-lt"/>
          <a:ea typeface="+mn-ea"/>
          <a:cs typeface="+mn-cs"/>
        </a:defRPr>
      </a:lvl2pPr>
      <a:lvl3pPr marL="981075" indent="-350838" algn="just" rtl="0" eaLnBrk="0" fontAlgn="base" hangingPunct="0">
        <a:spcBef>
          <a:spcPct val="20000"/>
        </a:spcBef>
        <a:spcAft>
          <a:spcPct val="0"/>
        </a:spcAft>
        <a:buClr>
          <a:schemeClr val="folHlink"/>
        </a:buClr>
        <a:buSzPct val="50000"/>
        <a:buFont typeface="Wingdings" panose="05000000000000000000" pitchFamily="2" charset="2"/>
        <a:buChar char="n"/>
        <a:defRPr kumimoji="1" sz="2000" kern="1200">
          <a:solidFill>
            <a:schemeClr val="tx1"/>
          </a:solidFill>
          <a:latin typeface="+mn-lt"/>
          <a:ea typeface="+mn-ea"/>
          <a:cs typeface="+mn-cs"/>
        </a:defRPr>
      </a:lvl3pPr>
      <a:lvl4pPr marL="1346200" indent="-363538" algn="just" rtl="0" eaLnBrk="0" fontAlgn="base" hangingPunct="0">
        <a:spcBef>
          <a:spcPct val="20000"/>
        </a:spcBef>
        <a:spcAft>
          <a:spcPct val="0"/>
        </a:spcAft>
        <a:buClr>
          <a:schemeClr val="accent2"/>
        </a:buClr>
        <a:buSzPct val="55000"/>
        <a:buFont typeface="Wingdings" panose="05000000000000000000" pitchFamily="2" charset="2"/>
        <a:buChar char="n"/>
        <a:defRPr kumimoji="1" kern="1200">
          <a:solidFill>
            <a:schemeClr val="tx1"/>
          </a:solidFill>
          <a:latin typeface="+mn-lt"/>
          <a:ea typeface="+mn-ea"/>
          <a:cs typeface="+mn-cs"/>
        </a:defRPr>
      </a:lvl4pPr>
      <a:lvl5pPr marL="1706563" indent="-358775" algn="just" rtl="0" eaLnBrk="0" fontAlgn="base" hangingPunct="0">
        <a:spcBef>
          <a:spcPct val="20000"/>
        </a:spcBef>
        <a:spcAft>
          <a:spcPct val="0"/>
        </a:spcAft>
        <a:buClr>
          <a:schemeClr val="accent1"/>
        </a:buClr>
        <a:buSzPct val="50000"/>
        <a:buFont typeface="Wingdings" panose="05000000000000000000" pitchFamily="2" charset="2"/>
        <a:buChar char="n"/>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74" name="Group 2">
            <a:extLst>
              <a:ext uri="{FF2B5EF4-FFF2-40B4-BE49-F238E27FC236}">
                <a16:creationId xmlns:a16="http://schemas.microsoft.com/office/drawing/2014/main" id="{E588FE2D-8F5D-48DD-B2F3-49D3D6F541E7}"/>
              </a:ext>
            </a:extLst>
          </p:cNvPr>
          <p:cNvGrpSpPr>
            <a:grpSpLocks/>
          </p:cNvGrpSpPr>
          <p:nvPr userDrawn="1"/>
        </p:nvGrpSpPr>
        <p:grpSpPr bwMode="auto">
          <a:xfrm>
            <a:off x="4763" y="0"/>
            <a:ext cx="8542337" cy="965200"/>
            <a:chOff x="80" y="624"/>
            <a:chExt cx="5381" cy="663"/>
          </a:xfrm>
        </p:grpSpPr>
        <p:sp>
          <p:nvSpPr>
            <p:cNvPr id="3078" name="Rectangle 3">
              <a:extLst>
                <a:ext uri="{FF2B5EF4-FFF2-40B4-BE49-F238E27FC236}">
                  <a16:creationId xmlns:a16="http://schemas.microsoft.com/office/drawing/2014/main" id="{267C7F34-3E80-4258-BE98-AA5754577040}"/>
                </a:ext>
              </a:extLst>
            </p:cNvPr>
            <p:cNvSpPr>
              <a:spLocks noChangeArrowheads="1"/>
            </p:cNvSpPr>
            <p:nvPr/>
          </p:nvSpPr>
          <p:spPr bwMode="ltGray">
            <a:xfrm>
              <a:off x="263" y="692"/>
              <a:ext cx="276" cy="3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3079" name="Rectangle 4">
              <a:extLst>
                <a:ext uri="{FF2B5EF4-FFF2-40B4-BE49-F238E27FC236}">
                  <a16:creationId xmlns:a16="http://schemas.microsoft.com/office/drawing/2014/main" id="{66A5C259-72BA-4A8A-B6D3-255E58607CEC}"/>
                </a:ext>
              </a:extLst>
            </p:cNvPr>
            <p:cNvSpPr>
              <a:spLocks noChangeArrowheads="1"/>
            </p:cNvSpPr>
            <p:nvPr/>
          </p:nvSpPr>
          <p:spPr bwMode="ltGray">
            <a:xfrm>
              <a:off x="504" y="692"/>
              <a:ext cx="207" cy="3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3080" name="Rectangle 5">
              <a:extLst>
                <a:ext uri="{FF2B5EF4-FFF2-40B4-BE49-F238E27FC236}">
                  <a16:creationId xmlns:a16="http://schemas.microsoft.com/office/drawing/2014/main" id="{8A31EAAE-E4A2-4678-AF0E-1F384774A451}"/>
                </a:ext>
              </a:extLst>
            </p:cNvPr>
            <p:cNvSpPr>
              <a:spLocks noChangeArrowheads="1"/>
            </p:cNvSpPr>
            <p:nvPr/>
          </p:nvSpPr>
          <p:spPr bwMode="ltGray">
            <a:xfrm>
              <a:off x="341" y="958"/>
              <a:ext cx="266" cy="29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3081" name="Rectangle 6">
              <a:extLst>
                <a:ext uri="{FF2B5EF4-FFF2-40B4-BE49-F238E27FC236}">
                  <a16:creationId xmlns:a16="http://schemas.microsoft.com/office/drawing/2014/main" id="{3FAA059C-A649-450A-B066-2E0F8B5421C1}"/>
                </a:ext>
              </a:extLst>
            </p:cNvPr>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3082" name="Rectangle 7">
              <a:extLst>
                <a:ext uri="{FF2B5EF4-FFF2-40B4-BE49-F238E27FC236}">
                  <a16:creationId xmlns:a16="http://schemas.microsoft.com/office/drawing/2014/main" id="{F754F205-0210-4468-AC12-C8105084688D}"/>
                </a:ext>
              </a:extLst>
            </p:cNvPr>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3083" name="Rectangle 8">
              <a:extLst>
                <a:ext uri="{FF2B5EF4-FFF2-40B4-BE49-F238E27FC236}">
                  <a16:creationId xmlns:a16="http://schemas.microsoft.com/office/drawing/2014/main" id="{766600E3-C5C9-47A4-88DB-C5EA469F6F95}"/>
                </a:ext>
              </a:extLst>
            </p:cNvPr>
            <p:cNvSpPr>
              <a:spLocks noChangeArrowheads="1"/>
            </p:cNvSpPr>
            <p:nvPr/>
          </p:nvSpPr>
          <p:spPr bwMode="gray">
            <a:xfrm>
              <a:off x="480" y="624"/>
              <a:ext cx="20" cy="6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sp>
          <p:nvSpPr>
            <p:cNvPr id="3084" name="Rectangle 9">
              <a:extLst>
                <a:ext uri="{FF2B5EF4-FFF2-40B4-BE49-F238E27FC236}">
                  <a16:creationId xmlns:a16="http://schemas.microsoft.com/office/drawing/2014/main" id="{7BD43D10-4FA1-4450-88C2-2DDDAAF1D6B5}"/>
                </a:ext>
              </a:extLst>
            </p:cNvPr>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ctr" eaLnBrk="1" hangingPunct="1">
                <a:defRPr/>
              </a:pPr>
              <a:endParaRPr lang="zh-TW" altLang="en-US" sz="2400"/>
            </a:p>
          </p:txBody>
        </p:sp>
      </p:grpSp>
      <p:sp>
        <p:nvSpPr>
          <p:cNvPr id="3075" name="Rectangle 10">
            <a:extLst>
              <a:ext uri="{FF2B5EF4-FFF2-40B4-BE49-F238E27FC236}">
                <a16:creationId xmlns:a16="http://schemas.microsoft.com/office/drawing/2014/main" id="{84A51689-1A1F-43E8-B08D-E71057101677}"/>
              </a:ext>
            </a:extLst>
          </p:cNvPr>
          <p:cNvSpPr>
            <a:spLocks noGrp="1" noChangeArrowheads="1"/>
          </p:cNvSpPr>
          <p:nvPr>
            <p:ph type="title"/>
          </p:nvPr>
        </p:nvSpPr>
        <p:spPr bwMode="auto">
          <a:xfrm>
            <a:off x="1116013" y="-7938"/>
            <a:ext cx="7793037"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3076" name="Rectangle 11">
            <a:extLst>
              <a:ext uri="{FF2B5EF4-FFF2-40B4-BE49-F238E27FC236}">
                <a16:creationId xmlns:a16="http://schemas.microsoft.com/office/drawing/2014/main" id="{416EEC30-7FDF-4303-AAA6-2976324A9539}"/>
              </a:ext>
            </a:extLst>
          </p:cNvPr>
          <p:cNvSpPr>
            <a:spLocks noGrp="1" noChangeArrowheads="1"/>
          </p:cNvSpPr>
          <p:nvPr>
            <p:ph type="body" idx="1"/>
          </p:nvPr>
        </p:nvSpPr>
        <p:spPr bwMode="auto">
          <a:xfrm>
            <a:off x="107950" y="908050"/>
            <a:ext cx="8847138" cy="568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14380" name="Rectangle 12">
            <a:extLst>
              <a:ext uri="{FF2B5EF4-FFF2-40B4-BE49-F238E27FC236}">
                <a16:creationId xmlns:a16="http://schemas.microsoft.com/office/drawing/2014/main" id="{5A1DE61E-1481-4A80-B20F-9E674A6E5CF3}"/>
              </a:ext>
            </a:extLst>
          </p:cNvPr>
          <p:cNvSpPr>
            <a:spLocks noGrp="1" noChangeArrowheads="1"/>
          </p:cNvSpPr>
          <p:nvPr>
            <p:ph type="sldNum" sz="quarter" idx="4"/>
          </p:nvPr>
        </p:nvSpPr>
        <p:spPr bwMode="auto">
          <a:xfrm>
            <a:off x="7524750" y="6597650"/>
            <a:ext cx="1619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a:lvl1pPr>
          </a:lstStyle>
          <a:p>
            <a:pPr>
              <a:defRPr/>
            </a:pPr>
            <a:fld id="{83FA2BF9-1560-48B3-A688-D11654BBD670}"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Lst>
  <p:hf hdr="0" ftr="0" dt="0"/>
  <p:txStyles>
    <p:titleStyle>
      <a:lvl1pPr algn="l" rtl="0" eaLnBrk="0" fontAlgn="base" hangingPunct="0">
        <a:spcBef>
          <a:spcPct val="0"/>
        </a:spcBef>
        <a:spcAft>
          <a:spcPct val="0"/>
        </a:spcAft>
        <a:defRPr kumimoji="1" sz="3600" kern="12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2pPr>
      <a:lvl3pPr algn="l" rtl="0" eaLnBrk="0" fontAlgn="base" hangingPunct="0">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3pPr>
      <a:lvl4pPr algn="l" rtl="0" eaLnBrk="0" fontAlgn="base" hangingPunct="0">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4pPr>
      <a:lvl5pPr algn="l" rtl="0" eaLnBrk="0" fontAlgn="base" hangingPunct="0">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5pPr>
      <a:lvl6pPr marL="457200" algn="l" rtl="0" fontAlgn="base">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6pPr>
      <a:lvl7pPr marL="914400" algn="l" rtl="0" fontAlgn="base">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7pPr>
      <a:lvl8pPr marL="1371600" algn="l" rtl="0" fontAlgn="base">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8pPr>
      <a:lvl9pPr marL="1828800" algn="l" rtl="0" fontAlgn="base">
        <a:spcBef>
          <a:spcPct val="0"/>
        </a:spcBef>
        <a:spcAft>
          <a:spcPct val="0"/>
        </a:spcAft>
        <a:defRPr kumimoji="1" sz="3600">
          <a:solidFill>
            <a:schemeClr val="tx2"/>
          </a:solidFill>
          <a:latin typeface="Times New Roman" panose="02020603050405020304" pitchFamily="18" charset="0"/>
          <a:ea typeface="新細明體" panose="02020500000000000000" pitchFamily="18" charset="-120"/>
        </a:defRPr>
      </a:lvl9pPr>
    </p:titleStyle>
    <p:bodyStyle>
      <a:lvl1pPr marL="334963" indent="-334963" algn="just" rtl="0" eaLnBrk="0" fontAlgn="base" hangingPunct="0">
        <a:spcBef>
          <a:spcPct val="20000"/>
        </a:spcBef>
        <a:spcAft>
          <a:spcPct val="0"/>
        </a:spcAft>
        <a:buClr>
          <a:schemeClr val="folHlink"/>
        </a:buClr>
        <a:buSzPct val="60000"/>
        <a:buFont typeface="Wingdings" panose="05000000000000000000" pitchFamily="2" charset="2"/>
        <a:buChar char="n"/>
        <a:defRPr kumimoji="1" sz="2800" kern="1200">
          <a:solidFill>
            <a:schemeClr val="tx1"/>
          </a:solidFill>
          <a:latin typeface="+mn-lt"/>
          <a:ea typeface="+mn-ea"/>
          <a:cs typeface="+mn-cs"/>
        </a:defRPr>
      </a:lvl1pPr>
      <a:lvl2pPr marL="641350" indent="-304800" algn="just" rtl="0" eaLnBrk="0" fontAlgn="base" hangingPunct="0">
        <a:spcBef>
          <a:spcPct val="20000"/>
        </a:spcBef>
        <a:spcAft>
          <a:spcPct val="0"/>
        </a:spcAft>
        <a:buClr>
          <a:schemeClr val="hlink"/>
        </a:buClr>
        <a:buSzPct val="55000"/>
        <a:buFont typeface="Wingdings" panose="05000000000000000000" pitchFamily="2" charset="2"/>
        <a:buChar char="n"/>
        <a:defRPr kumimoji="1" sz="2400" kern="1200">
          <a:solidFill>
            <a:schemeClr val="tx1"/>
          </a:solidFill>
          <a:latin typeface="+mn-lt"/>
          <a:ea typeface="+mn-ea"/>
          <a:cs typeface="+mn-cs"/>
        </a:defRPr>
      </a:lvl2pPr>
      <a:lvl3pPr marL="993775" indent="-350838" algn="just" rtl="0" eaLnBrk="0" fontAlgn="base" hangingPunct="0">
        <a:spcBef>
          <a:spcPct val="20000"/>
        </a:spcBef>
        <a:spcAft>
          <a:spcPct val="0"/>
        </a:spcAft>
        <a:buClr>
          <a:schemeClr val="folHlink"/>
        </a:buClr>
        <a:buSzPct val="50000"/>
        <a:buFont typeface="Wingdings" panose="05000000000000000000" pitchFamily="2" charset="2"/>
        <a:buChar char="n"/>
        <a:defRPr kumimoji="1" sz="2000" kern="1200">
          <a:solidFill>
            <a:schemeClr val="tx1"/>
          </a:solidFill>
          <a:latin typeface="+mn-lt"/>
          <a:ea typeface="+mn-ea"/>
          <a:cs typeface="+mn-cs"/>
        </a:defRPr>
      </a:lvl3pPr>
      <a:lvl4pPr marL="1358900" indent="-363538" algn="just" rtl="0" eaLnBrk="0" fontAlgn="base" hangingPunct="0">
        <a:spcBef>
          <a:spcPct val="20000"/>
        </a:spcBef>
        <a:spcAft>
          <a:spcPct val="0"/>
        </a:spcAft>
        <a:buClr>
          <a:schemeClr val="accent2"/>
        </a:buClr>
        <a:buSzPct val="55000"/>
        <a:buFont typeface="Wingdings" panose="05000000000000000000" pitchFamily="2" charset="2"/>
        <a:buChar char="n"/>
        <a:defRPr kumimoji="1" kern="1200">
          <a:solidFill>
            <a:schemeClr val="tx1"/>
          </a:solidFill>
          <a:latin typeface="+mn-lt"/>
          <a:ea typeface="+mn-ea"/>
          <a:cs typeface="+mn-cs"/>
        </a:defRPr>
      </a:lvl4pPr>
      <a:lvl5pPr marL="1719263" indent="-358775" algn="just" rtl="0" eaLnBrk="0" fontAlgn="base" hangingPunct="0">
        <a:spcBef>
          <a:spcPct val="20000"/>
        </a:spcBef>
        <a:spcAft>
          <a:spcPct val="0"/>
        </a:spcAft>
        <a:buClr>
          <a:schemeClr val="accent1"/>
        </a:buClr>
        <a:buSzPct val="50000"/>
        <a:buFont typeface="Wingdings" panose="05000000000000000000" pitchFamily="2" charset="2"/>
        <a:buChar char="n"/>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3.xml"/><Relationship Id="rId6" Type="http://schemas.openxmlformats.org/officeDocument/2006/relationships/image" Target="../media/image124.png"/><Relationship Id="rId5" Type="http://schemas.openxmlformats.org/officeDocument/2006/relationships/image" Target="../media/image132.png"/><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1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3.xml"/><Relationship Id="rId4" Type="http://schemas.openxmlformats.org/officeDocument/2006/relationships/image" Target="../media/image146.png"/></Relationships>
</file>

<file path=ppt/slides/_rels/slide1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3.xml"/><Relationship Id="rId4" Type="http://schemas.openxmlformats.org/officeDocument/2006/relationships/image" Target="../media/image151.png"/></Relationships>
</file>

<file path=ppt/slides/_rels/slide11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image" Target="../media/image12.wmf"/></Relationships>
</file>

<file path=ppt/slides/_rels/slide12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13.xml"/><Relationship Id="rId6" Type="http://schemas.openxmlformats.org/officeDocument/2006/relationships/image" Target="../media/image163.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s>
</file>

<file path=ppt/slides/_rels/slide121.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1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2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7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5.png"/><Relationship Id="rId4" Type="http://schemas.openxmlformats.org/officeDocument/2006/relationships/image" Target="../media/image184.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image" Target="../media/image14.wmf"/></Relationships>
</file>

<file path=ppt/slides/_rels/slide1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16.wmf"/></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4.xml"/><Relationship Id="rId1" Type="http://schemas.openxmlformats.org/officeDocument/2006/relationships/vmlDrawing" Target="../drawings/vmlDrawing5.vml"/><Relationship Id="rId5" Type="http://schemas.openxmlformats.org/officeDocument/2006/relationships/image" Target="../media/image23.png"/><Relationship Id="rId4" Type="http://schemas.openxmlformats.org/officeDocument/2006/relationships/image" Target="../media/image22.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25.wmf"/><Relationship Id="rId5" Type="http://schemas.openxmlformats.org/officeDocument/2006/relationships/oleObject" Target="../embeddings/oleObject9.bin"/><Relationship Id="rId4" Type="http://schemas.openxmlformats.org/officeDocument/2006/relationships/image" Target="../media/image24.wmf"/></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30.wmf"/></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35.png"/><Relationship Id="rId4" Type="http://schemas.openxmlformats.org/officeDocument/2006/relationships/image" Target="../media/image34.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36.wmf"/></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1.vml"/><Relationship Id="rId5" Type="http://schemas.openxmlformats.org/officeDocument/2006/relationships/image" Target="../media/image40.png"/><Relationship Id="rId4" Type="http://schemas.openxmlformats.org/officeDocument/2006/relationships/image" Target="../media/image39.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42.png"/><Relationship Id="rId4" Type="http://schemas.openxmlformats.org/officeDocument/2006/relationships/image" Target="../media/image41.wmf"/></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4.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49.png"/><Relationship Id="rId5" Type="http://schemas.openxmlformats.org/officeDocument/2006/relationships/image" Target="../media/image47.wmf"/><Relationship Id="rId4"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53.png"/><Relationship Id="rId5" Type="http://schemas.openxmlformats.org/officeDocument/2006/relationships/image" Target="../media/image51.wmf"/><Relationship Id="rId4" Type="http://schemas.openxmlformats.org/officeDocument/2006/relationships/oleObject" Target="../embeddings/oleObject18.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62.png"/><Relationship Id="rId2" Type="http://schemas.openxmlformats.org/officeDocument/2006/relationships/slideLayout" Target="../slideLayouts/slideLayout24.xml"/><Relationship Id="rId1" Type="http://schemas.openxmlformats.org/officeDocument/2006/relationships/vmlDrawing" Target="../drawings/vmlDrawing16.vml"/><Relationship Id="rId6" Type="http://schemas.openxmlformats.org/officeDocument/2006/relationships/image" Target="../media/image61.wmf"/><Relationship Id="rId5" Type="http://schemas.openxmlformats.org/officeDocument/2006/relationships/oleObject" Target="../embeddings/oleObject20.bin"/><Relationship Id="rId4" Type="http://schemas.openxmlformats.org/officeDocument/2006/relationships/image" Target="../media/image60.wmf"/></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66.png"/><Relationship Id="rId7" Type="http://schemas.openxmlformats.org/officeDocument/2006/relationships/image" Target="../media/image64.wmf"/><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oleObject" Target="../embeddings/oleObject22.bin"/><Relationship Id="rId5" Type="http://schemas.openxmlformats.org/officeDocument/2006/relationships/image" Target="../media/image63.wmf"/><Relationship Id="rId4" Type="http://schemas.openxmlformats.org/officeDocument/2006/relationships/oleObject" Target="../embeddings/oleObject21.bin"/><Relationship Id="rId9" Type="http://schemas.openxmlformats.org/officeDocument/2006/relationships/image" Target="../media/image65.wmf"/></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8.wmf"/><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oleObject" Target="../embeddings/oleObject25.bin"/><Relationship Id="rId5" Type="http://schemas.openxmlformats.org/officeDocument/2006/relationships/image" Target="../media/image67.wmf"/><Relationship Id="rId4" Type="http://schemas.openxmlformats.org/officeDocument/2006/relationships/oleObject" Target="../embeddings/oleObject24.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vmlDrawing" Target="../drawings/vmlDrawing19.vml"/><Relationship Id="rId4" Type="http://schemas.openxmlformats.org/officeDocument/2006/relationships/image" Target="../media/image70.wmf"/></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6.png"/><Relationship Id="rId4" Type="http://schemas.openxmlformats.org/officeDocument/2006/relationships/image" Target="../media/image75.wmf"/></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4.xml"/><Relationship Id="rId1" Type="http://schemas.openxmlformats.org/officeDocument/2006/relationships/vmlDrawing" Target="../drawings/vmlDrawing21.vml"/><Relationship Id="rId5" Type="http://schemas.openxmlformats.org/officeDocument/2006/relationships/image" Target="../media/image76.png"/><Relationship Id="rId4" Type="http://schemas.openxmlformats.org/officeDocument/2006/relationships/image" Target="../media/image81.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4.xml"/><Relationship Id="rId1" Type="http://schemas.openxmlformats.org/officeDocument/2006/relationships/vmlDrawing" Target="../drawings/vmlDrawing22.vml"/><Relationship Id="rId4" Type="http://schemas.openxmlformats.org/officeDocument/2006/relationships/image" Target="../media/image90.wmf"/></Relationships>
</file>

<file path=ppt/slides/_rels/slide81.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image" Target="../media/image92.wmf"/><Relationship Id="rId5" Type="http://schemas.openxmlformats.org/officeDocument/2006/relationships/oleObject" Target="../embeddings/oleObject31.bin"/><Relationship Id="rId4" Type="http://schemas.openxmlformats.org/officeDocument/2006/relationships/image" Target="../media/image91.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24.vml"/><Relationship Id="rId5" Type="http://schemas.openxmlformats.org/officeDocument/2006/relationships/image" Target="../media/image76.png"/><Relationship Id="rId4" Type="http://schemas.openxmlformats.org/officeDocument/2006/relationships/image" Target="../media/image97.wmf"/></Relationships>
</file>

<file path=ppt/slides/_rels/slide89.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image" Target="../media/image99.wmf"/><Relationship Id="rId5" Type="http://schemas.openxmlformats.org/officeDocument/2006/relationships/oleObject" Target="../embeddings/oleObject35.bin"/><Relationship Id="rId4" Type="http://schemas.openxmlformats.org/officeDocument/2006/relationships/image" Target="../media/image98.wmf"/><Relationship Id="rId9" Type="http://schemas.openxmlformats.org/officeDocument/2006/relationships/image" Target="../media/image76.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3.xml"/><Relationship Id="rId1" Type="http://schemas.openxmlformats.org/officeDocument/2006/relationships/vmlDrawing" Target="../drawings/vmlDrawing26.vml"/><Relationship Id="rId5" Type="http://schemas.openxmlformats.org/officeDocument/2006/relationships/image" Target="../media/image102.png"/><Relationship Id="rId4" Type="http://schemas.openxmlformats.org/officeDocument/2006/relationships/image" Target="../media/image101.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05.wmf"/><Relationship Id="rId5" Type="http://schemas.openxmlformats.org/officeDocument/2006/relationships/oleObject" Target="../embeddings/oleObject39.bin"/><Relationship Id="rId4" Type="http://schemas.openxmlformats.org/officeDocument/2006/relationships/image" Target="../media/image104.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76.png"/><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image" Target="../media/image107.wmf"/><Relationship Id="rId5" Type="http://schemas.openxmlformats.org/officeDocument/2006/relationships/oleObject" Target="../embeddings/oleObject41.bin"/><Relationship Id="rId4" Type="http://schemas.openxmlformats.org/officeDocument/2006/relationships/image" Target="../media/image106.wmf"/></Relationships>
</file>

<file path=ppt/slides/_rels/slide9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oleObject" Target="../embeddings/oleObject42.bin"/><Relationship Id="rId7" Type="http://schemas.openxmlformats.org/officeDocument/2006/relationships/image" Target="../media/image76.png"/><Relationship Id="rId2" Type="http://schemas.openxmlformats.org/officeDocument/2006/relationships/slideLayout" Target="../slideLayouts/slideLayout13.xml"/><Relationship Id="rId1" Type="http://schemas.openxmlformats.org/officeDocument/2006/relationships/vmlDrawing" Target="../drawings/vmlDrawing29.vml"/><Relationship Id="rId6" Type="http://schemas.openxmlformats.org/officeDocument/2006/relationships/image" Target="../media/image109.wmf"/><Relationship Id="rId5" Type="http://schemas.openxmlformats.org/officeDocument/2006/relationships/oleObject" Target="../embeddings/oleObject43.bin"/><Relationship Id="rId4" Type="http://schemas.openxmlformats.org/officeDocument/2006/relationships/image" Target="../media/image108.wmf"/></Relationships>
</file>

<file path=ppt/slides/_rels/slide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F790636-BEA5-486F-ACB2-A24C3BF16804}"/>
              </a:ext>
            </a:extLst>
          </p:cNvPr>
          <p:cNvSpPr>
            <a:spLocks noGrp="1" noChangeArrowheads="1"/>
          </p:cNvSpPr>
          <p:nvPr>
            <p:ph type="ctrTitle"/>
          </p:nvPr>
        </p:nvSpPr>
        <p:spPr>
          <a:xfrm>
            <a:off x="755650" y="839788"/>
            <a:ext cx="8137525" cy="1004887"/>
          </a:xfrm>
        </p:spPr>
        <p:txBody>
          <a:bodyPr/>
          <a:lstStyle/>
          <a:p>
            <a:pPr eaLnBrk="1" hangingPunct="1"/>
            <a:r>
              <a:rPr lang="en-US" altLang="zh-TW"/>
              <a:t>Chapter 10 IMAGE SEGMENTATION</a:t>
            </a:r>
            <a:endParaRPr lang="zh-TW" altLang="en-US"/>
          </a:p>
        </p:txBody>
      </p:sp>
      <p:sp>
        <p:nvSpPr>
          <p:cNvPr id="7171" name="Rectangle 3">
            <a:extLst>
              <a:ext uri="{FF2B5EF4-FFF2-40B4-BE49-F238E27FC236}">
                <a16:creationId xmlns:a16="http://schemas.microsoft.com/office/drawing/2014/main" id="{1485FBC6-2A26-4A50-AE81-2EECB50DFA6A}"/>
              </a:ext>
            </a:extLst>
          </p:cNvPr>
          <p:cNvSpPr>
            <a:spLocks noGrp="1" noChangeArrowheads="1"/>
          </p:cNvSpPr>
          <p:nvPr>
            <p:ph type="subTitle" idx="1"/>
          </p:nvPr>
        </p:nvSpPr>
        <p:spPr>
          <a:xfrm>
            <a:off x="611188" y="2060575"/>
            <a:ext cx="8064500" cy="4464050"/>
          </a:xfrm>
        </p:spPr>
        <p:txBody>
          <a:bodyPr/>
          <a:lstStyle/>
          <a:p>
            <a:pPr marL="361950" indent="-361950" algn="l" eaLnBrk="1" hangingPunct="1"/>
            <a:r>
              <a:rPr lang="en-US" altLang="zh-TW">
                <a:latin typeface="Arial" panose="020B0604020202020204" pitchFamily="34" charset="0"/>
              </a:rPr>
              <a:t>The whole is equal to the sum of its parts.</a:t>
            </a:r>
          </a:p>
          <a:p>
            <a:pPr marL="361950" indent="-361950" algn="r" eaLnBrk="1" hangingPunct="1">
              <a:lnSpc>
                <a:spcPct val="40000"/>
              </a:lnSpc>
            </a:pPr>
            <a:r>
              <a:rPr lang="en-US" altLang="zh-TW">
                <a:latin typeface="Arial" panose="020B0604020202020204" pitchFamily="34" charset="0"/>
              </a:rPr>
              <a:t>Euclid</a:t>
            </a:r>
          </a:p>
          <a:p>
            <a:pPr marL="361950" indent="-361950" algn="l" eaLnBrk="1" hangingPunct="1">
              <a:lnSpc>
                <a:spcPct val="120000"/>
              </a:lnSpc>
            </a:pPr>
            <a:r>
              <a:rPr lang="en-US" altLang="zh-TW">
                <a:latin typeface="Arial" panose="020B0604020202020204" pitchFamily="34" charset="0"/>
              </a:rPr>
              <a:t>The whole is greater than the sum of its parts.</a:t>
            </a:r>
          </a:p>
          <a:p>
            <a:pPr marL="361950" indent="-361950" algn="r" eaLnBrk="1" hangingPunct="1">
              <a:lnSpc>
                <a:spcPct val="70000"/>
              </a:lnSpc>
            </a:pPr>
            <a:r>
              <a:rPr lang="en-US" altLang="zh-TW">
                <a:latin typeface="Arial" panose="020B0604020202020204" pitchFamily="34" charset="0"/>
              </a:rPr>
              <a:t>Max Wertheimer</a:t>
            </a:r>
          </a:p>
          <a:p>
            <a:pPr marL="361950" indent="-361950" algn="just" eaLnBrk="1" hangingPunct="1">
              <a:spcBef>
                <a:spcPct val="60000"/>
              </a:spcBef>
              <a:buFont typeface="Wingdings" panose="05000000000000000000" pitchFamily="2" charset="2"/>
              <a:buChar char="n"/>
            </a:pPr>
            <a:r>
              <a:rPr lang="en-US" altLang="zh-TW"/>
              <a:t>Segmentation of nontrivial images is one of the most difficult tasks in image processing.</a:t>
            </a:r>
          </a:p>
          <a:p>
            <a:pPr marL="361950" indent="-361950" algn="just" eaLnBrk="1" hangingPunct="1">
              <a:buFont typeface="Wingdings" panose="05000000000000000000" pitchFamily="2" charset="2"/>
              <a:buChar char="n"/>
            </a:pPr>
            <a:r>
              <a:rPr lang="en-US" altLang="zh-TW"/>
              <a:t>Segmentation accuracy determines the eventual success or failure of computerized analysis procedures.</a:t>
            </a:r>
            <a:endParaRPr lang="zh-TW" altLang="en-US"/>
          </a:p>
        </p:txBody>
      </p:sp>
      <p:sp>
        <p:nvSpPr>
          <p:cNvPr id="7172" name="投影片編號版面配置區 1">
            <a:extLst>
              <a:ext uri="{FF2B5EF4-FFF2-40B4-BE49-F238E27FC236}">
                <a16:creationId xmlns:a16="http://schemas.microsoft.com/office/drawing/2014/main" id="{555FA63D-1386-4078-BDF4-2BFAAAA1FDD8}"/>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B8F8655-9D99-4E77-8635-BA9BE1F2858B}" type="slidenum">
              <a:rPr kumimoji="0" lang="zh-TW" altLang="en-US" smtClean="0"/>
              <a:pPr/>
              <a:t>1</a:t>
            </a:fld>
            <a:endParaRPr kumimoji="0" lang="en-US" altLang="zh-TW"/>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BD325AF-37DD-4CBA-B1D5-254BC0DC56B8}"/>
              </a:ext>
            </a:extLst>
          </p:cNvPr>
          <p:cNvSpPr>
            <a:spLocks noGrp="1" noChangeArrowheads="1"/>
          </p:cNvSpPr>
          <p:nvPr>
            <p:ph type="title"/>
          </p:nvPr>
        </p:nvSpPr>
        <p:spPr/>
        <p:txBody>
          <a:bodyPr/>
          <a:lstStyle/>
          <a:p>
            <a:pPr eaLnBrk="1" hangingPunct="1"/>
            <a:endParaRPr lang="zh-TW" altLang="en-US"/>
          </a:p>
        </p:txBody>
      </p:sp>
      <p:sp>
        <p:nvSpPr>
          <p:cNvPr id="16387" name="Rectangle 3">
            <a:extLst>
              <a:ext uri="{FF2B5EF4-FFF2-40B4-BE49-F238E27FC236}">
                <a16:creationId xmlns:a16="http://schemas.microsoft.com/office/drawing/2014/main" id="{DEC6F6FA-767B-437D-9729-9E2ADA2C3EE1}"/>
              </a:ext>
            </a:extLst>
          </p:cNvPr>
          <p:cNvSpPr>
            <a:spLocks noGrp="1" noChangeArrowheads="1"/>
          </p:cNvSpPr>
          <p:nvPr>
            <p:ph type="body" idx="1"/>
          </p:nvPr>
        </p:nvSpPr>
        <p:spPr>
          <a:xfrm>
            <a:off x="107950" y="227013"/>
            <a:ext cx="3887788" cy="6238875"/>
          </a:xfrm>
        </p:spPr>
        <p:txBody>
          <a:bodyPr/>
          <a:lstStyle/>
          <a:p>
            <a:pPr eaLnBrk="1" hangingPunct="1"/>
            <a:r>
              <a:rPr lang="en-US" altLang="zh-TW" dirty="0"/>
              <a:t>Fig. 10.7(a) shows a ramp image and its first and second derivative gray-level profiles, and Fig. 10.7(b)~(d) shows the images in Fig. 10.7(a) corrupted by additive Gaussian noise with zero mean and </a:t>
            </a:r>
            <a:r>
              <a:rPr lang="en-US" altLang="zh-TW" dirty="0">
                <a:sym typeface="Symbol" panose="05050102010706020507" pitchFamily="18" charset="2"/>
              </a:rPr>
              <a:t> = 0.1, 1.0, and 10.0, respectively.</a:t>
            </a:r>
            <a:endParaRPr lang="zh-TW" altLang="en-US" dirty="0"/>
          </a:p>
        </p:txBody>
      </p:sp>
      <p:sp>
        <p:nvSpPr>
          <p:cNvPr id="16389" name="投影片編號版面配置區 1">
            <a:extLst>
              <a:ext uri="{FF2B5EF4-FFF2-40B4-BE49-F238E27FC236}">
                <a16:creationId xmlns:a16="http://schemas.microsoft.com/office/drawing/2014/main" id="{0D2B8C7E-B6C6-4750-B63A-707C276C111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6701F72C-4C2D-424F-AE5E-8644E51CEB42}" type="slidenum">
              <a:rPr kumimoji="0" lang="zh-TW" altLang="en-US" smtClean="0"/>
              <a:pPr/>
              <a:t>10</a:t>
            </a:fld>
            <a:endParaRPr kumimoji="0" lang="en-US" altLang="zh-TW"/>
          </a:p>
        </p:txBody>
      </p:sp>
      <p:pic>
        <p:nvPicPr>
          <p:cNvPr id="2" name="圖片 1">
            <a:extLst>
              <a:ext uri="{FF2B5EF4-FFF2-40B4-BE49-F238E27FC236}">
                <a16:creationId xmlns:a16="http://schemas.microsoft.com/office/drawing/2014/main" id="{C9AF4AD4-2874-43B3-A4BE-59F7BCC4DF7C}"/>
              </a:ext>
            </a:extLst>
          </p:cNvPr>
          <p:cNvPicPr>
            <a:picLocks noChangeAspect="1"/>
          </p:cNvPicPr>
          <p:nvPr/>
        </p:nvPicPr>
        <p:blipFill>
          <a:blip r:embed="rId2"/>
          <a:stretch>
            <a:fillRect/>
          </a:stretch>
        </p:blipFill>
        <p:spPr>
          <a:xfrm>
            <a:off x="4427984" y="116632"/>
            <a:ext cx="4028861" cy="5837737"/>
          </a:xfrm>
          <a:prstGeom prst="rect">
            <a:avLst/>
          </a:prstGeom>
        </p:spPr>
      </p:pic>
      <p:grpSp>
        <p:nvGrpSpPr>
          <p:cNvPr id="7" name="群組 6">
            <a:extLst>
              <a:ext uri="{FF2B5EF4-FFF2-40B4-BE49-F238E27FC236}">
                <a16:creationId xmlns:a16="http://schemas.microsoft.com/office/drawing/2014/main" id="{3F8557EF-092D-41B3-824E-BB6B9A3AE02B}"/>
              </a:ext>
            </a:extLst>
          </p:cNvPr>
          <p:cNvGrpSpPr/>
          <p:nvPr/>
        </p:nvGrpSpPr>
        <p:grpSpPr>
          <a:xfrm>
            <a:off x="3558430" y="5925536"/>
            <a:ext cx="5477620" cy="705451"/>
            <a:chOff x="3558430" y="5925536"/>
            <a:chExt cx="5477620" cy="705451"/>
          </a:xfrm>
        </p:grpSpPr>
        <p:pic>
          <p:nvPicPr>
            <p:cNvPr id="3" name="圖片 2">
              <a:extLst>
                <a:ext uri="{FF2B5EF4-FFF2-40B4-BE49-F238E27FC236}">
                  <a16:creationId xmlns:a16="http://schemas.microsoft.com/office/drawing/2014/main" id="{31B770DD-2F91-4A57-BD5B-A864D8BC8B86}"/>
                </a:ext>
              </a:extLst>
            </p:cNvPr>
            <p:cNvPicPr>
              <a:picLocks noChangeAspect="1"/>
            </p:cNvPicPr>
            <p:nvPr/>
          </p:nvPicPr>
          <p:blipFill>
            <a:blip r:embed="rId3"/>
            <a:stretch>
              <a:fillRect/>
            </a:stretch>
          </p:blipFill>
          <p:spPr>
            <a:xfrm>
              <a:off x="3558430" y="5925536"/>
              <a:ext cx="5477620" cy="705451"/>
            </a:xfrm>
            <a:prstGeom prst="rect">
              <a:avLst/>
            </a:prstGeom>
          </p:spPr>
        </p:pic>
        <p:pic>
          <p:nvPicPr>
            <p:cNvPr id="6" name="圖片 5">
              <a:extLst>
                <a:ext uri="{FF2B5EF4-FFF2-40B4-BE49-F238E27FC236}">
                  <a16:creationId xmlns:a16="http://schemas.microsoft.com/office/drawing/2014/main" id="{D33960E1-06ED-4A38-92A2-50E0C1936C67}"/>
                </a:ext>
              </a:extLst>
            </p:cNvPr>
            <p:cNvPicPr>
              <a:picLocks noChangeAspect="1"/>
            </p:cNvPicPr>
            <p:nvPr/>
          </p:nvPicPr>
          <p:blipFill>
            <a:blip r:embed="rId4"/>
            <a:stretch>
              <a:fillRect/>
            </a:stretch>
          </p:blipFill>
          <p:spPr>
            <a:xfrm>
              <a:off x="3563888" y="5993923"/>
              <a:ext cx="698705" cy="171381"/>
            </a:xfrm>
            <a:prstGeom prst="rect">
              <a:avLst/>
            </a:prstGeom>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標題 1">
            <a:extLst>
              <a:ext uri="{FF2B5EF4-FFF2-40B4-BE49-F238E27FC236}">
                <a16:creationId xmlns:a16="http://schemas.microsoft.com/office/drawing/2014/main" id="{B7C70138-8463-4ACA-94E5-99E757B1875F}"/>
              </a:ext>
            </a:extLst>
          </p:cNvPr>
          <p:cNvSpPr>
            <a:spLocks noGrp="1" noChangeArrowheads="1"/>
          </p:cNvSpPr>
          <p:nvPr>
            <p:ph type="title"/>
          </p:nvPr>
        </p:nvSpPr>
        <p:spPr/>
        <p:txBody>
          <a:bodyPr/>
          <a:lstStyle/>
          <a:p>
            <a:pPr eaLnBrk="1" hangingPunct="1"/>
            <a:r>
              <a:rPr lang="en-US" altLang="zh-TW"/>
              <a:t>Canny Edge Detector</a:t>
            </a:r>
            <a:endParaRPr lang="zh-TW" altLang="en-US"/>
          </a:p>
        </p:txBody>
      </p:sp>
      <p:sp>
        <p:nvSpPr>
          <p:cNvPr id="108547" name="內容版面配置區 2">
            <a:extLst>
              <a:ext uri="{FF2B5EF4-FFF2-40B4-BE49-F238E27FC236}">
                <a16:creationId xmlns:a16="http://schemas.microsoft.com/office/drawing/2014/main" id="{4744A31E-2109-4BAC-9122-9B40FF26F362}"/>
              </a:ext>
            </a:extLst>
          </p:cNvPr>
          <p:cNvSpPr>
            <a:spLocks noGrp="1" noChangeArrowheads="1"/>
          </p:cNvSpPr>
          <p:nvPr>
            <p:ph idx="1"/>
          </p:nvPr>
        </p:nvSpPr>
        <p:spPr/>
        <p:txBody>
          <a:bodyPr/>
          <a:lstStyle/>
          <a:p>
            <a:pPr eaLnBrk="1" hangingPunct="1">
              <a:lnSpc>
                <a:spcPct val="90000"/>
              </a:lnSpc>
            </a:pPr>
            <a:r>
              <a:rPr lang="en-US" altLang="zh-TW">
                <a:solidFill>
                  <a:srgbClr val="020406"/>
                </a:solidFill>
              </a:rPr>
              <a:t>Three performance criterions:</a:t>
            </a:r>
          </a:p>
          <a:p>
            <a:pPr lvl="1" eaLnBrk="1" hangingPunct="1">
              <a:lnSpc>
                <a:spcPct val="90000"/>
              </a:lnSpc>
            </a:pPr>
            <a:r>
              <a:rPr lang="en-US" altLang="zh-TW">
                <a:solidFill>
                  <a:srgbClr val="020406"/>
                </a:solidFill>
              </a:rPr>
              <a:t>Good detection:</a:t>
            </a:r>
            <a:r>
              <a:rPr lang="en-US" altLang="zh-TW"/>
              <a:t> the optimal detector must minimize the probability of false positives as well as false negatives.</a:t>
            </a:r>
          </a:p>
          <a:p>
            <a:pPr lvl="1" eaLnBrk="1" hangingPunct="1">
              <a:lnSpc>
                <a:spcPct val="90000"/>
              </a:lnSpc>
            </a:pPr>
            <a:r>
              <a:rPr lang="en-US" altLang="zh-TW">
                <a:solidFill>
                  <a:srgbClr val="020406"/>
                </a:solidFill>
              </a:rPr>
              <a:t>Good localization:</a:t>
            </a:r>
            <a:r>
              <a:rPr lang="en-US" altLang="zh-TW"/>
              <a:t> the edges detected must be as close as possible to the true edges.</a:t>
            </a:r>
          </a:p>
          <a:p>
            <a:pPr lvl="1" eaLnBrk="1" hangingPunct="1">
              <a:lnSpc>
                <a:spcPct val="90000"/>
              </a:lnSpc>
            </a:pPr>
            <a:r>
              <a:rPr lang="en-US" altLang="zh-TW">
                <a:solidFill>
                  <a:srgbClr val="020406"/>
                </a:solidFill>
              </a:rPr>
              <a:t>Single response constraint:</a:t>
            </a:r>
            <a:r>
              <a:rPr lang="en-US" altLang="zh-TW"/>
              <a:t> the detector must return one point only for each edge point.</a:t>
            </a:r>
          </a:p>
          <a:p>
            <a:pPr eaLnBrk="1" hangingPunct="1"/>
            <a:endParaRPr lang="zh-TW" altLang="en-US"/>
          </a:p>
        </p:txBody>
      </p:sp>
      <p:sp>
        <p:nvSpPr>
          <p:cNvPr id="108548" name="投影片編號版面配置區 1">
            <a:extLst>
              <a:ext uri="{FF2B5EF4-FFF2-40B4-BE49-F238E27FC236}">
                <a16:creationId xmlns:a16="http://schemas.microsoft.com/office/drawing/2014/main" id="{32572FD9-79CA-4DA5-9CBA-8A160ADBD7EA}"/>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FFFA9A3F-902F-46AA-8908-6E3736A43C6C}" type="slidenum">
              <a:rPr kumimoji="0" lang="zh-TW" altLang="en-US" smtClean="0"/>
              <a:pPr/>
              <a:t>100</a:t>
            </a:fld>
            <a:endParaRPr kumimoji="0" lang="en-US" altLang="zh-TW"/>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標題 3">
            <a:extLst>
              <a:ext uri="{FF2B5EF4-FFF2-40B4-BE49-F238E27FC236}">
                <a16:creationId xmlns:a16="http://schemas.microsoft.com/office/drawing/2014/main" id="{C08432BD-AA97-4264-B2BC-B1138F57BB50}"/>
              </a:ext>
            </a:extLst>
          </p:cNvPr>
          <p:cNvSpPr>
            <a:spLocks noGrp="1" noChangeArrowheads="1"/>
          </p:cNvSpPr>
          <p:nvPr>
            <p:ph type="title"/>
          </p:nvPr>
        </p:nvSpPr>
        <p:spPr/>
        <p:txBody>
          <a:bodyPr/>
          <a:lstStyle/>
          <a:p>
            <a:pPr eaLnBrk="1" hangingPunct="1"/>
            <a:endParaRPr lang="zh-TW" altLang="en-US"/>
          </a:p>
        </p:txBody>
      </p:sp>
      <p:sp>
        <p:nvSpPr>
          <p:cNvPr id="109571" name="內容版面配置區 4">
            <a:extLst>
              <a:ext uri="{FF2B5EF4-FFF2-40B4-BE49-F238E27FC236}">
                <a16:creationId xmlns:a16="http://schemas.microsoft.com/office/drawing/2014/main" id="{75AC4B2E-111A-4E6F-AD3D-4420B6D7F9A4}"/>
              </a:ext>
            </a:extLst>
          </p:cNvPr>
          <p:cNvSpPr>
            <a:spLocks noGrp="1" noChangeArrowheads="1"/>
          </p:cNvSpPr>
          <p:nvPr>
            <p:ph idx="1"/>
          </p:nvPr>
        </p:nvSpPr>
        <p:spPr/>
        <p:txBody>
          <a:bodyPr/>
          <a:lstStyle/>
          <a:p>
            <a:pPr eaLnBrk="1" hangingPunct="1">
              <a:lnSpc>
                <a:spcPct val="90000"/>
              </a:lnSpc>
            </a:pPr>
            <a:r>
              <a:rPr lang="en-US" altLang="zh-TW"/>
              <a:t>The Canny edge detection algorithm consists of four steps:</a:t>
            </a:r>
          </a:p>
          <a:p>
            <a:pPr lvl="1" eaLnBrk="1" hangingPunct="1">
              <a:lnSpc>
                <a:spcPct val="90000"/>
              </a:lnSpc>
            </a:pPr>
            <a:r>
              <a:rPr lang="en-US" altLang="zh-TW"/>
              <a:t>Apply 2D Gaussian filtering to remove the noise in the image</a:t>
            </a:r>
          </a:p>
          <a:p>
            <a:pPr lvl="1" eaLnBrk="1" hangingPunct="1">
              <a:lnSpc>
                <a:spcPct val="90000"/>
              </a:lnSpc>
            </a:pPr>
            <a:r>
              <a:rPr lang="en-US" altLang="zh-TW"/>
              <a:t>Compute the intensity gradients of the Gaussian-filtered image</a:t>
            </a:r>
          </a:p>
          <a:p>
            <a:pPr lvl="1" eaLnBrk="1" hangingPunct="1">
              <a:lnSpc>
                <a:spcPct val="90000"/>
              </a:lnSpc>
            </a:pPr>
            <a:r>
              <a:rPr lang="en-US" altLang="zh-TW"/>
              <a:t>Apply non-maximum suppression to get rid of spurious response to edge detection</a:t>
            </a:r>
          </a:p>
          <a:p>
            <a:pPr lvl="1" eaLnBrk="1" hangingPunct="1">
              <a:lnSpc>
                <a:spcPct val="90000"/>
              </a:lnSpc>
            </a:pPr>
            <a:r>
              <a:rPr lang="en-US" altLang="zh-TW"/>
              <a:t>Apply double thresholding to determine potential edges</a:t>
            </a:r>
          </a:p>
          <a:p>
            <a:pPr lvl="1" eaLnBrk="1" hangingPunct="1">
              <a:lnSpc>
                <a:spcPct val="90000"/>
              </a:lnSpc>
            </a:pPr>
            <a:r>
              <a:rPr lang="en-US" altLang="zh-TW"/>
              <a:t>Track edges by hysteresis: finalize the detected edges by suppressing all other edges that are weak and not connected to strong edges.</a:t>
            </a:r>
          </a:p>
          <a:p>
            <a:pPr eaLnBrk="1" hangingPunct="1"/>
            <a:endParaRPr lang="zh-TW" altLang="en-US"/>
          </a:p>
        </p:txBody>
      </p:sp>
      <p:sp>
        <p:nvSpPr>
          <p:cNvPr id="109572" name="投影片編號版面配置區 1">
            <a:extLst>
              <a:ext uri="{FF2B5EF4-FFF2-40B4-BE49-F238E27FC236}">
                <a16:creationId xmlns:a16="http://schemas.microsoft.com/office/drawing/2014/main" id="{FB3B7153-616D-4FF0-8198-A98E7C93DF0D}"/>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ED5A8138-34A5-491A-A0B3-A19EECE6A918}" type="slidenum">
              <a:rPr kumimoji="0" lang="zh-TW" altLang="en-US" smtClean="0"/>
              <a:pPr/>
              <a:t>101</a:t>
            </a:fld>
            <a:endParaRPr kumimoji="0" lang="en-US" altLang="zh-TW"/>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標題 1">
            <a:extLst>
              <a:ext uri="{FF2B5EF4-FFF2-40B4-BE49-F238E27FC236}">
                <a16:creationId xmlns:a16="http://schemas.microsoft.com/office/drawing/2014/main" id="{96176FF3-591B-465C-80DA-5C4DFDE823BD}"/>
              </a:ext>
            </a:extLst>
          </p:cNvPr>
          <p:cNvSpPr>
            <a:spLocks noGrp="1" noChangeArrowheads="1"/>
          </p:cNvSpPr>
          <p:nvPr>
            <p:ph type="title"/>
          </p:nvPr>
        </p:nvSpPr>
        <p:spPr/>
        <p:txBody>
          <a:bodyPr/>
          <a:lstStyle/>
          <a:p>
            <a:pPr eaLnBrk="1" hangingPunct="1"/>
            <a:endParaRPr lang="zh-TW" altLang="en-US"/>
          </a:p>
        </p:txBody>
      </p:sp>
      <p:graphicFrame>
        <p:nvGraphicFramePr>
          <p:cNvPr id="6" name="表格 5">
            <a:extLst>
              <a:ext uri="{FF2B5EF4-FFF2-40B4-BE49-F238E27FC236}">
                <a16:creationId xmlns:a16="http://schemas.microsoft.com/office/drawing/2014/main" id="{22D160BE-EEF2-41A2-A70A-77424B008FEB}"/>
              </a:ext>
            </a:extLst>
          </p:cNvPr>
          <p:cNvGraphicFramePr>
            <a:graphicFrameLocks noGrp="1"/>
          </p:cNvGraphicFramePr>
          <p:nvPr/>
        </p:nvGraphicFramePr>
        <p:xfrm>
          <a:off x="399738" y="834870"/>
          <a:ext cx="8555350" cy="518160"/>
        </p:xfrm>
        <a:graphic>
          <a:graphicData uri="http://schemas.openxmlformats.org/drawingml/2006/table">
            <a:tbl>
              <a:tblPr firstRow="1" bandRow="1">
                <a:tableStyleId>{5C22544A-7EE6-4342-B048-85BDC9FD1C3A}</a:tableStyleId>
              </a:tblPr>
              <a:tblGrid>
                <a:gridCol w="7192780">
                  <a:extLst>
                    <a:ext uri="{9D8B030D-6E8A-4147-A177-3AD203B41FA5}">
                      <a16:colId xmlns:a16="http://schemas.microsoft.com/office/drawing/2014/main" val="3786703867"/>
                    </a:ext>
                  </a:extLst>
                </a:gridCol>
                <a:gridCol w="1362570">
                  <a:extLst>
                    <a:ext uri="{9D8B030D-6E8A-4147-A177-3AD203B41FA5}">
                      <a16:colId xmlns:a16="http://schemas.microsoft.com/office/drawing/2014/main" val="3951901106"/>
                    </a:ext>
                  </a:extLst>
                </a:gridCol>
              </a:tblGrid>
              <a:tr h="518160">
                <a:tc>
                  <a:txBody>
                    <a:bodyPr/>
                    <a:lstStyle/>
                    <a:p>
                      <a:endParaRPr lang="zh-TW"/>
                    </a:p>
                  </a:txBody>
                  <a:tcPr anchor="ctr">
                    <a:blipFill>
                      <a:blip r:embed="rId2"/>
                      <a:stretch>
                        <a:fillRect l="-85" t="-11628" r="-19306" b="-32558"/>
                      </a:stretch>
                    </a:blipFill>
                  </a:tcPr>
                </a:tc>
                <a:tc>
                  <a:txBody>
                    <a:bodyPr/>
                    <a:lstStyle/>
                    <a:p>
                      <a:pPr marL="0" indent="0"/>
                      <a:r>
                        <a:rPr lang="en-US" altLang="zh-TW" sz="2800" b="0" dirty="0">
                          <a:solidFill>
                            <a:schemeClr val="tx1"/>
                          </a:solidFill>
                        </a:rPr>
                        <a:t>(10.7-1)</a:t>
                      </a:r>
                      <a:endParaRPr lang="zh-TW" altLang="en-US" sz="2800" b="0" dirty="0">
                        <a:solidFill>
                          <a:schemeClr val="tx1"/>
                        </a:solidFill>
                      </a:endParaRPr>
                    </a:p>
                  </a:txBody>
                  <a:tcPr anchor="ctr">
                    <a:noFill/>
                  </a:tcPr>
                </a:tc>
                <a:extLst>
                  <a:ext uri="{0D108BD9-81ED-4DB2-BD59-A6C34878D82A}">
                    <a16:rowId xmlns:a16="http://schemas.microsoft.com/office/drawing/2014/main" val="4041917937"/>
                  </a:ext>
                </a:extLst>
              </a:tr>
            </a:tbl>
          </a:graphicData>
        </a:graphic>
      </p:graphicFrame>
      <p:graphicFrame>
        <p:nvGraphicFramePr>
          <p:cNvPr id="7" name="表格 6">
            <a:extLst>
              <a:ext uri="{FF2B5EF4-FFF2-40B4-BE49-F238E27FC236}">
                <a16:creationId xmlns:a16="http://schemas.microsoft.com/office/drawing/2014/main" id="{6D2FCC12-7780-43B6-A029-C9405D8615CE}"/>
              </a:ext>
            </a:extLst>
          </p:cNvPr>
          <p:cNvGraphicFramePr>
            <a:graphicFrameLocks noGrp="1"/>
          </p:cNvGraphicFramePr>
          <p:nvPr/>
        </p:nvGraphicFramePr>
        <p:xfrm>
          <a:off x="399738" y="1739182"/>
          <a:ext cx="8555350" cy="1041464"/>
        </p:xfrm>
        <a:graphic>
          <a:graphicData uri="http://schemas.openxmlformats.org/drawingml/2006/table">
            <a:tbl>
              <a:tblPr firstRow="1" bandRow="1">
                <a:tableStyleId>{5C22544A-7EE6-4342-B048-85BDC9FD1C3A}</a:tableStyleId>
              </a:tblPr>
              <a:tblGrid>
                <a:gridCol w="7230255">
                  <a:extLst>
                    <a:ext uri="{9D8B030D-6E8A-4147-A177-3AD203B41FA5}">
                      <a16:colId xmlns:a16="http://schemas.microsoft.com/office/drawing/2014/main" val="3786703867"/>
                    </a:ext>
                  </a:extLst>
                </a:gridCol>
                <a:gridCol w="1325095">
                  <a:extLst>
                    <a:ext uri="{9D8B030D-6E8A-4147-A177-3AD203B41FA5}">
                      <a16:colId xmlns:a16="http://schemas.microsoft.com/office/drawing/2014/main" val="3951901106"/>
                    </a:ext>
                  </a:extLst>
                </a:gridCol>
              </a:tblGrid>
              <a:tr h="1041464">
                <a:tc>
                  <a:txBody>
                    <a:bodyPr/>
                    <a:lstStyle/>
                    <a:p>
                      <a:endParaRPr lang="zh-TW"/>
                    </a:p>
                  </a:txBody>
                  <a:tcPr anchor="ctr">
                    <a:blipFill>
                      <a:blip r:embed="rId3"/>
                      <a:stretch>
                        <a:fillRect l="-84" t="-581" r="-18703" b="-2326"/>
                      </a:stretch>
                    </a:blipFill>
                  </a:tcPr>
                </a:tc>
                <a:tc>
                  <a:txBody>
                    <a:bodyPr/>
                    <a:lstStyle/>
                    <a:p>
                      <a:r>
                        <a:rPr lang="en-US" altLang="zh-TW" sz="2800" b="0" dirty="0">
                          <a:solidFill>
                            <a:schemeClr val="tx1"/>
                          </a:solidFill>
                        </a:rPr>
                        <a:t>(10.7-2)</a:t>
                      </a:r>
                      <a:endParaRPr lang="zh-TW" altLang="en-US" sz="2800" b="0" dirty="0">
                        <a:solidFill>
                          <a:schemeClr val="tx1"/>
                        </a:solidFill>
                      </a:endParaRPr>
                    </a:p>
                  </a:txBody>
                  <a:tcPr anchor="ctr">
                    <a:noFill/>
                  </a:tcPr>
                </a:tc>
                <a:extLst>
                  <a:ext uri="{0D108BD9-81ED-4DB2-BD59-A6C34878D82A}">
                    <a16:rowId xmlns:a16="http://schemas.microsoft.com/office/drawing/2014/main" val="4041917937"/>
                  </a:ext>
                </a:extLst>
              </a:tr>
            </a:tbl>
          </a:graphicData>
        </a:graphic>
      </p:graphicFrame>
      <p:graphicFrame>
        <p:nvGraphicFramePr>
          <p:cNvPr id="8" name="表格 7">
            <a:extLst>
              <a:ext uri="{FF2B5EF4-FFF2-40B4-BE49-F238E27FC236}">
                <a16:creationId xmlns:a16="http://schemas.microsoft.com/office/drawing/2014/main" id="{3979196A-E94B-4282-91DF-142A0CE8A5A2}"/>
              </a:ext>
            </a:extLst>
          </p:cNvPr>
          <p:cNvGraphicFramePr>
            <a:graphicFrameLocks noGrp="1"/>
          </p:cNvGraphicFramePr>
          <p:nvPr/>
        </p:nvGraphicFramePr>
        <p:xfrm>
          <a:off x="399738" y="3729345"/>
          <a:ext cx="8555350" cy="959803"/>
        </p:xfrm>
        <a:graphic>
          <a:graphicData uri="http://schemas.openxmlformats.org/drawingml/2006/table">
            <a:tbl>
              <a:tblPr firstRow="1" bandRow="1">
                <a:tableStyleId>{5C22544A-7EE6-4342-B048-85BDC9FD1C3A}</a:tableStyleId>
              </a:tblPr>
              <a:tblGrid>
                <a:gridCol w="7275226">
                  <a:extLst>
                    <a:ext uri="{9D8B030D-6E8A-4147-A177-3AD203B41FA5}">
                      <a16:colId xmlns:a16="http://schemas.microsoft.com/office/drawing/2014/main" val="3786703867"/>
                    </a:ext>
                  </a:extLst>
                </a:gridCol>
                <a:gridCol w="1280124">
                  <a:extLst>
                    <a:ext uri="{9D8B030D-6E8A-4147-A177-3AD203B41FA5}">
                      <a16:colId xmlns:a16="http://schemas.microsoft.com/office/drawing/2014/main" val="3951901106"/>
                    </a:ext>
                  </a:extLst>
                </a:gridCol>
              </a:tblGrid>
              <a:tr h="959803">
                <a:tc>
                  <a:txBody>
                    <a:bodyPr/>
                    <a:lstStyle/>
                    <a:p>
                      <a:endParaRPr lang="zh-TW" dirty="0"/>
                    </a:p>
                  </a:txBody>
                  <a:tcPr anchor="ctr">
                    <a:blipFill>
                      <a:blip r:embed="rId4"/>
                      <a:stretch>
                        <a:fillRect l="-84" t="-629" r="-17908" b="-2516"/>
                      </a:stretch>
                    </a:blipFill>
                  </a:tcPr>
                </a:tc>
                <a:tc>
                  <a:txBody>
                    <a:bodyPr/>
                    <a:lstStyle/>
                    <a:p>
                      <a:r>
                        <a:rPr lang="en-US" altLang="zh-TW" sz="2800" b="0" dirty="0">
                          <a:solidFill>
                            <a:schemeClr val="tx1"/>
                          </a:solidFill>
                        </a:rPr>
                        <a:t>(10.7-3)</a:t>
                      </a:r>
                      <a:endParaRPr lang="zh-TW" altLang="en-US" sz="2800" b="0" dirty="0">
                        <a:solidFill>
                          <a:schemeClr val="tx1"/>
                        </a:solidFill>
                      </a:endParaRPr>
                    </a:p>
                  </a:txBody>
                  <a:tcPr anchor="ctr">
                    <a:noFill/>
                  </a:tcPr>
                </a:tc>
                <a:extLst>
                  <a:ext uri="{0D108BD9-81ED-4DB2-BD59-A6C34878D82A}">
                    <a16:rowId xmlns:a16="http://schemas.microsoft.com/office/drawing/2014/main" val="4041917937"/>
                  </a:ext>
                </a:extLst>
              </a:tr>
            </a:tbl>
          </a:graphicData>
        </a:graphic>
      </p:graphicFrame>
      <p:graphicFrame>
        <p:nvGraphicFramePr>
          <p:cNvPr id="9" name="表格 8">
            <a:extLst>
              <a:ext uri="{FF2B5EF4-FFF2-40B4-BE49-F238E27FC236}">
                <a16:creationId xmlns:a16="http://schemas.microsoft.com/office/drawing/2014/main" id="{CE4B0424-DD74-4246-9841-4D8B916E8578}"/>
              </a:ext>
            </a:extLst>
          </p:cNvPr>
          <p:cNvGraphicFramePr>
            <a:graphicFrameLocks noGrp="1"/>
          </p:cNvGraphicFramePr>
          <p:nvPr/>
        </p:nvGraphicFramePr>
        <p:xfrm>
          <a:off x="399738" y="4689148"/>
          <a:ext cx="8555350" cy="976821"/>
        </p:xfrm>
        <a:graphic>
          <a:graphicData uri="http://schemas.openxmlformats.org/drawingml/2006/table">
            <a:tbl>
              <a:tblPr firstRow="1" bandRow="1">
                <a:tableStyleId>{5C22544A-7EE6-4342-B048-85BDC9FD1C3A}</a:tableStyleId>
              </a:tblPr>
              <a:tblGrid>
                <a:gridCol w="7267731">
                  <a:extLst>
                    <a:ext uri="{9D8B030D-6E8A-4147-A177-3AD203B41FA5}">
                      <a16:colId xmlns:a16="http://schemas.microsoft.com/office/drawing/2014/main" val="3786703867"/>
                    </a:ext>
                  </a:extLst>
                </a:gridCol>
                <a:gridCol w="1287619">
                  <a:extLst>
                    <a:ext uri="{9D8B030D-6E8A-4147-A177-3AD203B41FA5}">
                      <a16:colId xmlns:a16="http://schemas.microsoft.com/office/drawing/2014/main" val="3951901106"/>
                    </a:ext>
                  </a:extLst>
                </a:gridCol>
              </a:tblGrid>
              <a:tr h="976821">
                <a:tc>
                  <a:txBody>
                    <a:bodyPr/>
                    <a:lstStyle/>
                    <a:p>
                      <a:endParaRPr lang="zh-TW"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r="-17672"/>
                      </a:stretch>
                    </a:blipFill>
                  </a:tcPr>
                </a:tc>
                <a:tc>
                  <a:txBody>
                    <a:bodyPr/>
                    <a:lstStyle/>
                    <a:p>
                      <a:r>
                        <a:rPr lang="en-US" altLang="zh-TW" sz="2800" b="0" dirty="0">
                          <a:solidFill>
                            <a:schemeClr val="tx1"/>
                          </a:solidFill>
                        </a:rPr>
                        <a:t>(10.7-4)</a:t>
                      </a:r>
                      <a:endParaRPr lang="zh-TW" altLang="en-US" sz="2800" b="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41917937"/>
                  </a:ext>
                </a:extLst>
              </a:tr>
            </a:tbl>
          </a:graphicData>
        </a:graphic>
      </p:graphicFrame>
      <p:sp>
        <p:nvSpPr>
          <p:cNvPr id="110599" name="投影片編號版面配置區 1">
            <a:extLst>
              <a:ext uri="{FF2B5EF4-FFF2-40B4-BE49-F238E27FC236}">
                <a16:creationId xmlns:a16="http://schemas.microsoft.com/office/drawing/2014/main" id="{E968AF40-8937-497A-9AB1-2B1284B547D4}"/>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307208AA-125F-435B-B8A4-246AF48DB636}" type="slidenum">
              <a:rPr kumimoji="0" lang="zh-TW" altLang="en-US" smtClean="0"/>
              <a:pPr/>
              <a:t>102</a:t>
            </a:fld>
            <a:endParaRPr kumimoji="0" lang="en-US" altLang="zh-TW"/>
          </a:p>
        </p:txBody>
      </p:sp>
      <p:sp>
        <p:nvSpPr>
          <p:cNvPr id="12" name="內容版面配置區 2">
            <a:extLst>
              <a:ext uri="{FF2B5EF4-FFF2-40B4-BE49-F238E27FC236}">
                <a16:creationId xmlns:a16="http://schemas.microsoft.com/office/drawing/2014/main" id="{4EBAA622-0802-4B44-8DBD-0164213462C7}"/>
              </a:ext>
            </a:extLst>
          </p:cNvPr>
          <p:cNvSpPr>
            <a:spLocks noGrp="1" noRot="1" noChangeAspect="1" noMove="1" noResize="1" noEditPoints="1" noAdjustHandles="1" noChangeArrowheads="1" noChangeShapeType="1" noTextEdit="1"/>
          </p:cNvSpPr>
          <p:nvPr>
            <p:ph idx="1"/>
          </p:nvPr>
        </p:nvSpPr>
        <p:spPr>
          <a:xfrm>
            <a:off x="107950" y="358777"/>
            <a:ext cx="8847138" cy="6238875"/>
          </a:xfrm>
          <a:blipFill>
            <a:blip r:embed="rId6"/>
            <a:stretch>
              <a:fillRect l="-1378" t="-1760" r="-2412" b="-2835"/>
            </a:stretch>
          </a:blipFill>
          <a:extLst/>
        </p:spPr>
        <p:txBody>
          <a:bodyPr/>
          <a:lstStyle/>
          <a:p>
            <a:pPr>
              <a:defRPr/>
            </a:pPr>
            <a:r>
              <a:rPr lang="zh-TW" altLang="en-US">
                <a:noFill/>
              </a:rPr>
              <a:t>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內容版面配置區 2">
            <a:extLst>
              <a:ext uri="{FF2B5EF4-FFF2-40B4-BE49-F238E27FC236}">
                <a16:creationId xmlns:a16="http://schemas.microsoft.com/office/drawing/2014/main" id="{84F2F09C-1735-445D-BA62-61ED71BC917E}"/>
              </a:ext>
            </a:extLst>
          </p:cNvPr>
          <p:cNvSpPr>
            <a:spLocks noGrp="1" noChangeArrowheads="1"/>
          </p:cNvSpPr>
          <p:nvPr>
            <p:ph idx="1"/>
          </p:nvPr>
        </p:nvSpPr>
        <p:spPr/>
        <p:txBody>
          <a:bodyPr/>
          <a:lstStyle/>
          <a:p>
            <a:pPr eaLnBrk="1" hangingPunct="1"/>
            <a:r>
              <a:rPr lang="en-US" altLang="zh-TW" dirty="0">
                <a:solidFill>
                  <a:srgbClr val="000000"/>
                </a:solidFill>
              </a:rPr>
              <a:t>Non-maximum suppression is applied to “thin” each edge.</a:t>
            </a:r>
            <a:endParaRPr lang="en-US" altLang="zh-TW" dirty="0"/>
          </a:p>
          <a:p>
            <a:pPr eaLnBrk="1" hangingPunct="1"/>
            <a:r>
              <a:rPr lang="en-US" altLang="zh-TW" dirty="0"/>
              <a:t>Non-maximum suppression is used to suppress all the gradient values (by setting them to 0) except the local maxima, which indicate the locations with the sharpest changes of intensity values.</a:t>
            </a:r>
          </a:p>
          <a:p>
            <a:pPr lvl="1" eaLnBrk="1" hangingPunct="1"/>
            <a:r>
              <a:rPr lang="en-US" altLang="zh-TW" dirty="0"/>
              <a:t>Compare the edge strength of the current pixel with the edge strengths of the pixels in the positive and negative gradient directions.</a:t>
            </a:r>
          </a:p>
          <a:p>
            <a:pPr lvl="1" eaLnBrk="1" hangingPunct="1"/>
            <a:r>
              <a:rPr lang="en-US" altLang="zh-TW" dirty="0"/>
              <a:t>If the edge strength of the current pixel is the largest compared to the other pixels in the mask with the same direction (i.e., the pixel that is pointing in the y-direction, it will be compared to the pixel above and below it in the vertical axis), the gradient value will be preserved. Otherwise, the gradient value will be suppressed.</a:t>
            </a:r>
          </a:p>
        </p:txBody>
      </p:sp>
      <p:sp>
        <p:nvSpPr>
          <p:cNvPr id="111619" name="投影片編號版面配置區 1">
            <a:extLst>
              <a:ext uri="{FF2B5EF4-FFF2-40B4-BE49-F238E27FC236}">
                <a16:creationId xmlns:a16="http://schemas.microsoft.com/office/drawing/2014/main" id="{8327E1CC-9D13-42AD-BDEE-90DAC10EDE89}"/>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91C92AF-1FA8-4378-BD93-AEA850C90246}" type="slidenum">
              <a:rPr kumimoji="0" lang="zh-TW" altLang="en-US" smtClean="0"/>
              <a:pPr/>
              <a:t>103</a:t>
            </a:fld>
            <a:endParaRPr kumimoji="0" lang="en-US" altLang="zh-TW"/>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內容版面配置區 2">
            <a:extLst>
              <a:ext uri="{FF2B5EF4-FFF2-40B4-BE49-F238E27FC236}">
                <a16:creationId xmlns:a16="http://schemas.microsoft.com/office/drawing/2014/main" id="{3E3B46C6-C7BE-4F45-AC93-D0C16E585ADC}"/>
              </a:ext>
            </a:extLst>
          </p:cNvPr>
          <p:cNvSpPr>
            <a:spLocks noGrp="1" noRot="1" noChangeAspect="1" noMove="1" noResize="1" noEditPoints="1" noAdjustHandles="1" noChangeArrowheads="1" noChangeShapeType="1" noTextEdit="1"/>
          </p:cNvSpPr>
          <p:nvPr>
            <p:ph idx="1"/>
          </p:nvPr>
        </p:nvSpPr>
        <p:spPr>
          <a:blipFill>
            <a:blip r:embed="rId3"/>
            <a:stretch>
              <a:fillRect l="-1378" t="-1760" r="-3446"/>
            </a:stretch>
          </a:blipFill>
          <a:extLst/>
        </p:spPr>
        <p:txBody>
          <a:bodyPr/>
          <a:lstStyle/>
          <a:p>
            <a:pPr>
              <a:defRPr/>
            </a:pPr>
            <a:r>
              <a:rPr lang="zh-TW" altLang="en-US">
                <a:noFill/>
              </a:rPr>
              <a:t> </a:t>
            </a:r>
          </a:p>
        </p:txBody>
      </p:sp>
      <p:sp>
        <p:nvSpPr>
          <p:cNvPr id="113667" name="投影片編號版面配置區 1">
            <a:extLst>
              <a:ext uri="{FF2B5EF4-FFF2-40B4-BE49-F238E27FC236}">
                <a16:creationId xmlns:a16="http://schemas.microsoft.com/office/drawing/2014/main" id="{96F2ED28-F14B-4D2E-B7FC-365B324B47C5}"/>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6124654-3278-469F-9798-65251DE25810}" type="slidenum">
              <a:rPr kumimoji="0" lang="zh-TW" altLang="en-US" smtClean="0"/>
              <a:pPr/>
              <a:t>104</a:t>
            </a:fld>
            <a:endParaRPr kumimoji="0" lang="en-US" altLang="zh-TW"/>
          </a:p>
        </p:txBody>
      </p:sp>
      <p:sp>
        <p:nvSpPr>
          <p:cNvPr id="4" name="文字方塊 3">
            <a:extLst>
              <a:ext uri="{FF2B5EF4-FFF2-40B4-BE49-F238E27FC236}">
                <a16:creationId xmlns:a16="http://schemas.microsoft.com/office/drawing/2014/main" id="{E4E12855-DFA8-4281-BACF-87BBF500E2E4}"/>
              </a:ext>
            </a:extLst>
          </p:cNvPr>
          <p:cNvSpPr txBox="1"/>
          <p:nvPr/>
        </p:nvSpPr>
        <p:spPr>
          <a:xfrm>
            <a:off x="5527675" y="3043238"/>
            <a:ext cx="3427413" cy="1938337"/>
          </a:xfrm>
          <a:prstGeom prst="rect">
            <a:avLst/>
          </a:prstGeom>
          <a:noFill/>
        </p:spPr>
        <p:txBody>
          <a:bodyPr>
            <a:spAutoFit/>
          </a:bodyPr>
          <a:lstStyle/>
          <a:p>
            <a:pPr algn="just" eaLnBrk="1" hangingPunct="1">
              <a:defRPr/>
            </a:pPr>
            <a:r>
              <a:rPr lang="en-US" altLang="zh-TW" sz="2000" dirty="0">
                <a:latin typeface="+mj-lt"/>
              </a:rPr>
              <a:t>Fig. 10.55 (a) An illustration of non-maximum suppression algorithm. (b) Original image. (c) Gradient magnitude of (b). (d) Non-maximum suppressed of (c).</a:t>
            </a:r>
            <a:endParaRPr lang="zh-TW" altLang="en-US" sz="2000" dirty="0">
              <a:latin typeface="+mj-lt"/>
            </a:endParaRPr>
          </a:p>
        </p:txBody>
      </p:sp>
      <p:pic>
        <p:nvPicPr>
          <p:cNvPr id="113669" name="Picture 3">
            <a:extLst>
              <a:ext uri="{FF2B5EF4-FFF2-40B4-BE49-F238E27FC236}">
                <a16:creationId xmlns:a16="http://schemas.microsoft.com/office/drawing/2014/main" id="{D4036CB4-F9C2-415B-9907-74352F291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688" y="2568575"/>
            <a:ext cx="2386012"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70" name="Picture 4">
            <a:extLst>
              <a:ext uri="{FF2B5EF4-FFF2-40B4-BE49-F238E27FC236}">
                <a16:creationId xmlns:a16="http://schemas.microsoft.com/office/drawing/2014/main" id="{048D3BED-6ED9-44BD-895B-04295521A7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25" y="4481513"/>
            <a:ext cx="2373313"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71" name="Picture 5">
            <a:extLst>
              <a:ext uri="{FF2B5EF4-FFF2-40B4-BE49-F238E27FC236}">
                <a16:creationId xmlns:a16="http://schemas.microsoft.com/office/drawing/2014/main" id="{C7942F36-E4F4-484F-8E2B-214F999D7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6225" y="4476750"/>
            <a:ext cx="2382838" cy="17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72" name="Picture 4">
            <a:extLst>
              <a:ext uri="{FF2B5EF4-FFF2-40B4-BE49-F238E27FC236}">
                <a16:creationId xmlns:a16="http://schemas.microsoft.com/office/drawing/2014/main" id="{EE7A339B-10CA-4C2A-890E-BECA4A4A05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79" t="87277" r="94087" b="7477"/>
          <a:stretch>
            <a:fillRect/>
          </a:stretch>
        </p:blipFill>
        <p:spPr bwMode="auto">
          <a:xfrm>
            <a:off x="5592763" y="2698750"/>
            <a:ext cx="341312"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73" name="圖片 9">
            <a:extLst>
              <a:ext uri="{FF2B5EF4-FFF2-40B4-BE49-F238E27FC236}">
                <a16:creationId xmlns:a16="http://schemas.microsoft.com/office/drawing/2014/main" id="{E9D19A1A-4D7C-44DC-853F-92E73217ECA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8488" y="2463800"/>
            <a:ext cx="1843087"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標題 1">
            <a:extLst>
              <a:ext uri="{FF2B5EF4-FFF2-40B4-BE49-F238E27FC236}">
                <a16:creationId xmlns:a16="http://schemas.microsoft.com/office/drawing/2014/main" id="{22E2E594-B3B3-4709-8252-20FCFF026003}"/>
              </a:ext>
            </a:extLst>
          </p:cNvPr>
          <p:cNvSpPr>
            <a:spLocks noGrp="1" noChangeArrowheads="1"/>
          </p:cNvSpPr>
          <p:nvPr>
            <p:ph type="title"/>
          </p:nvPr>
        </p:nvSpPr>
        <p:spPr/>
        <p:txBody>
          <a:bodyPr/>
          <a:lstStyle/>
          <a:p>
            <a:pPr eaLnBrk="1" hangingPunct="1"/>
            <a:endParaRPr lang="zh-TW" altLang="en-US"/>
          </a:p>
        </p:txBody>
      </p:sp>
      <p:pic>
        <p:nvPicPr>
          <p:cNvPr id="115715" name="圖片 4">
            <a:extLst>
              <a:ext uri="{FF2B5EF4-FFF2-40B4-BE49-F238E27FC236}">
                <a16:creationId xmlns:a16="http://schemas.microsoft.com/office/drawing/2014/main" id="{67DA17CB-AFD8-41EF-BDE2-1EEABA5628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5888" y="3767138"/>
            <a:ext cx="3751262"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a:extLst>
              <a:ext uri="{FF2B5EF4-FFF2-40B4-BE49-F238E27FC236}">
                <a16:creationId xmlns:a16="http://schemas.microsoft.com/office/drawing/2014/main" id="{83714E96-C976-4F9A-97A2-E73F0D624FB4}"/>
              </a:ext>
            </a:extLst>
          </p:cNvPr>
          <p:cNvSpPr txBox="1"/>
          <p:nvPr/>
        </p:nvSpPr>
        <p:spPr>
          <a:xfrm>
            <a:off x="2179638" y="5897563"/>
            <a:ext cx="4918075" cy="400050"/>
          </a:xfrm>
          <a:prstGeom prst="rect">
            <a:avLst/>
          </a:prstGeom>
          <a:noFill/>
        </p:spPr>
        <p:txBody>
          <a:bodyPr>
            <a:spAutoFit/>
          </a:bodyPr>
          <a:lstStyle/>
          <a:p>
            <a:pPr algn="just" eaLnBrk="1" hangingPunct="1">
              <a:defRPr/>
            </a:pPr>
            <a:r>
              <a:rPr lang="en-US" altLang="zh-TW" sz="2000" dirty="0">
                <a:latin typeface="+mj-lt"/>
              </a:rPr>
              <a:t>Fig. 10.56 An example of gradient orientation. </a:t>
            </a:r>
            <a:endParaRPr lang="zh-TW" altLang="en-US" sz="2000" dirty="0">
              <a:latin typeface="+mj-lt"/>
            </a:endParaRPr>
          </a:p>
        </p:txBody>
      </p:sp>
      <p:sp>
        <p:nvSpPr>
          <p:cNvPr id="115717" name="投影片編號版面配置區 1">
            <a:extLst>
              <a:ext uri="{FF2B5EF4-FFF2-40B4-BE49-F238E27FC236}">
                <a16:creationId xmlns:a16="http://schemas.microsoft.com/office/drawing/2014/main" id="{D6EA7634-31AE-40AD-9361-D293CF0AE784}"/>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A4B452A1-ECAF-46CE-9472-123ED4284927}" type="slidenum">
              <a:rPr kumimoji="0" lang="zh-TW" altLang="en-US" smtClean="0"/>
              <a:pPr/>
              <a:t>105</a:t>
            </a:fld>
            <a:endParaRPr kumimoji="0" lang="en-US" altLang="zh-TW"/>
          </a:p>
        </p:txBody>
      </p:sp>
      <p:sp>
        <p:nvSpPr>
          <p:cNvPr id="4" name="內容版面配置區 3">
            <a:extLst>
              <a:ext uri="{FF2B5EF4-FFF2-40B4-BE49-F238E27FC236}">
                <a16:creationId xmlns:a16="http://schemas.microsoft.com/office/drawing/2014/main" id="{EB64BDC1-5779-4FF5-B297-27C145C0946E}"/>
              </a:ext>
            </a:extLst>
          </p:cNvPr>
          <p:cNvSpPr>
            <a:spLocks noGrp="1" noRot="1" noChangeAspect="1" noMove="1" noResize="1" noEditPoints="1" noAdjustHandles="1" noChangeArrowheads="1" noChangeShapeType="1" noTextEdit="1"/>
          </p:cNvSpPr>
          <p:nvPr>
            <p:ph idx="1"/>
          </p:nvPr>
        </p:nvSpPr>
        <p:spPr>
          <a:blipFill>
            <a:blip r:embed="rId4"/>
            <a:stretch>
              <a:fillRect l="-1378" t="-1760" r="-2412"/>
            </a:stretch>
          </a:blipFill>
          <a:extLst/>
        </p:spPr>
        <p:txBody>
          <a:bodyPr/>
          <a:lstStyle/>
          <a:p>
            <a:pPr>
              <a:defRPr/>
            </a:pPr>
            <a:r>
              <a:rPr lang="zh-TW" altLang="en-US">
                <a:noFill/>
              </a:rPr>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標題 1">
            <a:extLst>
              <a:ext uri="{FF2B5EF4-FFF2-40B4-BE49-F238E27FC236}">
                <a16:creationId xmlns:a16="http://schemas.microsoft.com/office/drawing/2014/main" id="{C3392287-5936-4808-B7A9-94D8B1CA1325}"/>
              </a:ext>
            </a:extLst>
          </p:cNvPr>
          <p:cNvSpPr>
            <a:spLocks noGrp="1" noChangeArrowheads="1"/>
          </p:cNvSpPr>
          <p:nvPr>
            <p:ph type="title"/>
          </p:nvPr>
        </p:nvSpPr>
        <p:spPr/>
        <p:txBody>
          <a:bodyPr/>
          <a:lstStyle/>
          <a:p>
            <a:pPr eaLnBrk="1" hangingPunct="1"/>
            <a:endParaRPr lang="zh-TW" altLang="en-US"/>
          </a:p>
        </p:txBody>
      </p:sp>
      <p:sp>
        <p:nvSpPr>
          <p:cNvPr id="117763" name="投影片編號版面配置區 1">
            <a:extLst>
              <a:ext uri="{FF2B5EF4-FFF2-40B4-BE49-F238E27FC236}">
                <a16:creationId xmlns:a16="http://schemas.microsoft.com/office/drawing/2014/main" id="{E7334D5D-55D9-4DAF-8AAE-3641E218568C}"/>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7BDD733C-E600-4AEE-9876-7D719B106920}" type="slidenum">
              <a:rPr kumimoji="0" lang="zh-TW" altLang="en-US" smtClean="0"/>
              <a:pPr/>
              <a:t>106</a:t>
            </a:fld>
            <a:endParaRPr kumimoji="0" lang="en-US" altLang="zh-TW"/>
          </a:p>
        </p:txBody>
      </p:sp>
      <p:sp>
        <p:nvSpPr>
          <p:cNvPr id="4" name="內容版面配置區 3">
            <a:extLst>
              <a:ext uri="{FF2B5EF4-FFF2-40B4-BE49-F238E27FC236}">
                <a16:creationId xmlns:a16="http://schemas.microsoft.com/office/drawing/2014/main" id="{AC434FBC-2F24-4E86-814A-0EC1394C67B7}"/>
              </a:ext>
            </a:extLst>
          </p:cNvPr>
          <p:cNvSpPr>
            <a:spLocks noGrp="1" noRot="1" noChangeAspect="1" noMove="1" noResize="1" noEditPoints="1" noAdjustHandles="1" noChangeArrowheads="1" noChangeShapeType="1" noTextEdit="1"/>
          </p:cNvSpPr>
          <p:nvPr>
            <p:ph idx="1"/>
          </p:nvPr>
        </p:nvSpPr>
        <p:spPr>
          <a:blipFill>
            <a:blip r:embed="rId2"/>
            <a:stretch>
              <a:fillRect l="-1378" t="-1760" r="-2412"/>
            </a:stretch>
          </a:blipFill>
          <a:extLst/>
        </p:spPr>
        <p:txBody>
          <a:bodyPr/>
          <a:lstStyle/>
          <a:p>
            <a:pPr>
              <a:defRPr/>
            </a:pPr>
            <a:r>
              <a:rPr lang="zh-TW" altLang="en-US">
                <a:noFill/>
              </a:rPr>
              <a:t>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標題 1">
            <a:extLst>
              <a:ext uri="{FF2B5EF4-FFF2-40B4-BE49-F238E27FC236}">
                <a16:creationId xmlns:a16="http://schemas.microsoft.com/office/drawing/2014/main" id="{81B63518-6906-4881-A380-7DE9D487AD0E}"/>
              </a:ext>
            </a:extLst>
          </p:cNvPr>
          <p:cNvSpPr>
            <a:spLocks noGrp="1" noChangeArrowheads="1"/>
          </p:cNvSpPr>
          <p:nvPr>
            <p:ph type="title"/>
          </p:nvPr>
        </p:nvSpPr>
        <p:spPr/>
        <p:txBody>
          <a:bodyPr/>
          <a:lstStyle/>
          <a:p>
            <a:pPr eaLnBrk="1" hangingPunct="1"/>
            <a:endParaRPr lang="zh-TW" altLang="en-US"/>
          </a:p>
        </p:txBody>
      </p:sp>
      <p:sp>
        <p:nvSpPr>
          <p:cNvPr id="118787" name="內容版面配置區 2">
            <a:extLst>
              <a:ext uri="{FF2B5EF4-FFF2-40B4-BE49-F238E27FC236}">
                <a16:creationId xmlns:a16="http://schemas.microsoft.com/office/drawing/2014/main" id="{938FBBE5-75E5-40A9-8935-ABDCC5FC4B62}"/>
              </a:ext>
            </a:extLst>
          </p:cNvPr>
          <p:cNvSpPr>
            <a:spLocks noGrp="1" noChangeArrowheads="1"/>
          </p:cNvSpPr>
          <p:nvPr>
            <p:ph idx="1"/>
          </p:nvPr>
        </p:nvSpPr>
        <p:spPr/>
        <p:txBody>
          <a:bodyPr/>
          <a:lstStyle/>
          <a:p>
            <a:pPr eaLnBrk="1" hangingPunct="1"/>
            <a:r>
              <a:rPr lang="en-US" altLang="zh-TW"/>
              <a:t>To achieve an accurate result, the weak edge pixels caused by noise/color variations should be removed. A weak edge pixel caused from true edges will be connected to a strong edge pixel, while noise responses are unconnected. </a:t>
            </a:r>
          </a:p>
          <a:p>
            <a:pPr eaLnBrk="1" hangingPunct="1"/>
            <a:r>
              <a:rPr lang="en-US" altLang="zh-TW"/>
              <a:t>To track the edge connection, blob analysis is applied by looking at a weak edge pixel and its 8-connected neighborhood pixels. If there is one strong edge pixel that is involved in the blob, that weak edge point can be identified as one that should be preserved.</a:t>
            </a:r>
          </a:p>
          <a:p>
            <a:pPr eaLnBrk="1" hangingPunct="1"/>
            <a:r>
              <a:rPr lang="en-US" altLang="zh-TW"/>
              <a:t>Fig. 10.57 shows an original image and its strong and connected edges.</a:t>
            </a:r>
          </a:p>
          <a:p>
            <a:pPr eaLnBrk="1" hangingPunct="1"/>
            <a:r>
              <a:rPr lang="en-US" altLang="zh-TW"/>
              <a:t>Fig. 10.58 shows an original image and its final detected edges (hysteresis thresholding).</a:t>
            </a:r>
            <a:endParaRPr lang="zh-TW" altLang="en-US"/>
          </a:p>
        </p:txBody>
      </p:sp>
      <p:sp>
        <p:nvSpPr>
          <p:cNvPr id="118788" name="投影片編號版面配置區 1">
            <a:extLst>
              <a:ext uri="{FF2B5EF4-FFF2-40B4-BE49-F238E27FC236}">
                <a16:creationId xmlns:a16="http://schemas.microsoft.com/office/drawing/2014/main" id="{67E9E958-3F97-4B42-A3D4-CE1C9E1ADB7D}"/>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97027791-808D-4A11-92B7-CC5BB7990E51}" type="slidenum">
              <a:rPr kumimoji="0" lang="zh-TW" altLang="en-US" smtClean="0"/>
              <a:pPr/>
              <a:t>107</a:t>
            </a:fld>
            <a:endParaRPr kumimoji="0" lang="en-US" altLang="zh-TW"/>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標題 1">
            <a:extLst>
              <a:ext uri="{FF2B5EF4-FFF2-40B4-BE49-F238E27FC236}">
                <a16:creationId xmlns:a16="http://schemas.microsoft.com/office/drawing/2014/main" id="{822BC228-2C08-47F4-BBBA-00C636B7DBE7}"/>
              </a:ext>
            </a:extLst>
          </p:cNvPr>
          <p:cNvSpPr>
            <a:spLocks noGrp="1" noChangeArrowheads="1"/>
          </p:cNvSpPr>
          <p:nvPr>
            <p:ph type="title"/>
          </p:nvPr>
        </p:nvSpPr>
        <p:spPr/>
        <p:txBody>
          <a:bodyPr/>
          <a:lstStyle/>
          <a:p>
            <a:pPr eaLnBrk="1" hangingPunct="1"/>
            <a:endParaRPr lang="zh-TW" altLang="en-US"/>
          </a:p>
        </p:txBody>
      </p:sp>
      <p:sp>
        <p:nvSpPr>
          <p:cNvPr id="119811" name="內容版面配置區 2">
            <a:extLst>
              <a:ext uri="{FF2B5EF4-FFF2-40B4-BE49-F238E27FC236}">
                <a16:creationId xmlns:a16="http://schemas.microsoft.com/office/drawing/2014/main" id="{F8DA5CA7-EECA-419E-99DF-9CBE179F607B}"/>
              </a:ext>
            </a:extLst>
          </p:cNvPr>
          <p:cNvSpPr>
            <a:spLocks noGrp="1" noChangeArrowheads="1"/>
          </p:cNvSpPr>
          <p:nvPr>
            <p:ph idx="1"/>
          </p:nvPr>
        </p:nvSpPr>
        <p:spPr/>
        <p:txBody>
          <a:bodyPr/>
          <a:lstStyle/>
          <a:p>
            <a:pPr eaLnBrk="1" hangingPunct="1"/>
            <a:endParaRPr lang="zh-TW" altLang="en-US"/>
          </a:p>
        </p:txBody>
      </p:sp>
      <p:pic>
        <p:nvPicPr>
          <p:cNvPr id="119812" name="Picture 3">
            <a:extLst>
              <a:ext uri="{FF2B5EF4-FFF2-40B4-BE49-F238E27FC236}">
                <a16:creationId xmlns:a16="http://schemas.microsoft.com/office/drawing/2014/main" id="{37DF7EA4-4C8C-4EE4-9E8E-225DCF662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213" y="3135313"/>
            <a:ext cx="2925762"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3" name="Picture 4">
            <a:extLst>
              <a:ext uri="{FF2B5EF4-FFF2-40B4-BE49-F238E27FC236}">
                <a16:creationId xmlns:a16="http://schemas.microsoft.com/office/drawing/2014/main" id="{7948DFB2-F5AB-4211-A340-B4CCE469D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822325"/>
            <a:ext cx="2925762" cy="219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4" name="Picture 5">
            <a:extLst>
              <a:ext uri="{FF2B5EF4-FFF2-40B4-BE49-F238E27FC236}">
                <a16:creationId xmlns:a16="http://schemas.microsoft.com/office/drawing/2014/main" id="{78EEA2C9-DFF7-4E46-B28A-6515DD931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136900"/>
            <a:ext cx="2925762" cy="21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5" name="Picture 6">
            <a:extLst>
              <a:ext uri="{FF2B5EF4-FFF2-40B4-BE49-F238E27FC236}">
                <a16:creationId xmlns:a16="http://schemas.microsoft.com/office/drawing/2014/main" id="{41D37CA7-A0E3-496C-ABB7-3C0F30DCF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388" y="822325"/>
            <a:ext cx="2922587"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6" name="Picture 4">
            <a:extLst>
              <a:ext uri="{FF2B5EF4-FFF2-40B4-BE49-F238E27FC236}">
                <a16:creationId xmlns:a16="http://schemas.microsoft.com/office/drawing/2014/main" id="{F0C130E8-E88C-4A50-8F63-1E2733C517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879" t="87277" r="94087" b="7477"/>
          <a:stretch>
            <a:fillRect/>
          </a:stretch>
        </p:blipFill>
        <p:spPr bwMode="auto">
          <a:xfrm>
            <a:off x="1033463" y="5489575"/>
            <a:ext cx="341312"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817" name="文字方塊 9">
            <a:extLst>
              <a:ext uri="{FF2B5EF4-FFF2-40B4-BE49-F238E27FC236}">
                <a16:creationId xmlns:a16="http://schemas.microsoft.com/office/drawing/2014/main" id="{94F99CD3-5D93-4E54-884F-13E33FB62F79}"/>
              </a:ext>
            </a:extLst>
          </p:cNvPr>
          <p:cNvSpPr txBox="1">
            <a:spLocks noChangeArrowheads="1"/>
          </p:cNvSpPr>
          <p:nvPr/>
        </p:nvSpPr>
        <p:spPr bwMode="auto">
          <a:xfrm>
            <a:off x="1450975" y="5453063"/>
            <a:ext cx="6938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r>
              <a:rPr lang="en-US" altLang="zh-TW" sz="2000">
                <a:latin typeface="Times New Roman" panose="02020603050405020304" pitchFamily="18" charset="0"/>
                <a:cs typeface="Times New Roman" panose="02020603050405020304" pitchFamily="18" charset="0"/>
              </a:rPr>
              <a:t>Fig. 10.57 (a) Original image. (b) Only strong edges. (c) Only weak edges. (d) Strong and connected weak edges.</a:t>
            </a:r>
            <a:endParaRPr lang="zh-TW" altLang="en-US" sz="2000">
              <a:latin typeface="Times New Roman" panose="02020603050405020304" pitchFamily="18" charset="0"/>
              <a:cs typeface="Times New Roman" panose="02020603050405020304" pitchFamily="18" charset="0"/>
            </a:endParaRPr>
          </a:p>
        </p:txBody>
      </p:sp>
      <p:sp>
        <p:nvSpPr>
          <p:cNvPr id="119818" name="投影片編號版面配置區 1">
            <a:extLst>
              <a:ext uri="{FF2B5EF4-FFF2-40B4-BE49-F238E27FC236}">
                <a16:creationId xmlns:a16="http://schemas.microsoft.com/office/drawing/2014/main" id="{92E83019-3E08-4F72-B798-EE396FC50259}"/>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29918B8-480E-4AA2-BE93-4560507A605B}" type="slidenum">
              <a:rPr kumimoji="0" lang="zh-TW" altLang="en-US" smtClean="0"/>
              <a:pPr/>
              <a:t>108</a:t>
            </a:fld>
            <a:endParaRPr kumimoji="0" lang="en-US" altLang="zh-TW"/>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標題 1">
            <a:extLst>
              <a:ext uri="{FF2B5EF4-FFF2-40B4-BE49-F238E27FC236}">
                <a16:creationId xmlns:a16="http://schemas.microsoft.com/office/drawing/2014/main" id="{5D6B05B1-55F1-40C8-8335-FDDC5D64AA6C}"/>
              </a:ext>
            </a:extLst>
          </p:cNvPr>
          <p:cNvSpPr>
            <a:spLocks noGrp="1" noChangeArrowheads="1"/>
          </p:cNvSpPr>
          <p:nvPr>
            <p:ph type="title"/>
          </p:nvPr>
        </p:nvSpPr>
        <p:spPr/>
        <p:txBody>
          <a:bodyPr/>
          <a:lstStyle/>
          <a:p>
            <a:pPr eaLnBrk="1" hangingPunct="1"/>
            <a:endParaRPr lang="zh-TW" altLang="en-US"/>
          </a:p>
        </p:txBody>
      </p:sp>
      <p:pic>
        <p:nvPicPr>
          <p:cNvPr id="120835" name="內容版面配置區 8">
            <a:extLst>
              <a:ext uri="{FF2B5EF4-FFF2-40B4-BE49-F238E27FC236}">
                <a16:creationId xmlns:a16="http://schemas.microsoft.com/office/drawing/2014/main" id="{8DE493D5-E476-4FE2-9F9A-360460C680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70275" y="3125788"/>
            <a:ext cx="2459038" cy="2465387"/>
          </a:xfrm>
        </p:spPr>
      </p:pic>
      <p:pic>
        <p:nvPicPr>
          <p:cNvPr id="120836" name="圖片 4">
            <a:extLst>
              <a:ext uri="{FF2B5EF4-FFF2-40B4-BE49-F238E27FC236}">
                <a16:creationId xmlns:a16="http://schemas.microsoft.com/office/drawing/2014/main" id="{7EA1ECEA-835B-4B44-BE19-7A953508A7F4}"/>
              </a:ext>
            </a:extLst>
          </p:cNvPr>
          <p:cNvPicPr>
            <a:picLocks noChangeAspect="1"/>
          </p:cNvPicPr>
          <p:nvPr/>
        </p:nvPicPr>
        <p:blipFill>
          <a:blip r:embed="rId3">
            <a:extLst>
              <a:ext uri="{28A0092B-C50C-407E-A947-70E740481C1C}">
                <a14:useLocalDpi xmlns:a14="http://schemas.microsoft.com/office/drawing/2010/main" val="0"/>
              </a:ext>
            </a:extLst>
          </a:blip>
          <a:srcRect l="642" t="745" r="845" b="542"/>
          <a:stretch>
            <a:fillRect/>
          </a:stretch>
        </p:blipFill>
        <p:spPr bwMode="auto">
          <a:xfrm>
            <a:off x="958850" y="608013"/>
            <a:ext cx="2459038"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圖片 5">
            <a:extLst>
              <a:ext uri="{FF2B5EF4-FFF2-40B4-BE49-F238E27FC236}">
                <a16:creationId xmlns:a16="http://schemas.microsoft.com/office/drawing/2014/main" id="{40264857-CA5D-4DFE-BF3E-C99A4E63AA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75350" y="608013"/>
            <a:ext cx="244792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圖片 7">
            <a:extLst>
              <a:ext uri="{FF2B5EF4-FFF2-40B4-BE49-F238E27FC236}">
                <a16:creationId xmlns:a16="http://schemas.microsoft.com/office/drawing/2014/main" id="{C104C0B8-5C76-4D54-8C77-4ABA145B8D04}"/>
              </a:ext>
            </a:extLst>
          </p:cNvPr>
          <p:cNvPicPr>
            <a:picLocks noChangeAspect="1"/>
          </p:cNvPicPr>
          <p:nvPr/>
        </p:nvPicPr>
        <p:blipFill>
          <a:blip r:embed="rId5">
            <a:extLst>
              <a:ext uri="{28A0092B-C50C-407E-A947-70E740481C1C}">
                <a14:useLocalDpi xmlns:a14="http://schemas.microsoft.com/office/drawing/2010/main" val="0"/>
              </a:ext>
            </a:extLst>
          </a:blip>
          <a:srcRect l="732" t="317" b="-2"/>
          <a:stretch>
            <a:fillRect/>
          </a:stretch>
        </p:blipFill>
        <p:spPr bwMode="auto">
          <a:xfrm>
            <a:off x="982663" y="3128963"/>
            <a:ext cx="243522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9" name="圖片 9">
            <a:extLst>
              <a:ext uri="{FF2B5EF4-FFF2-40B4-BE49-F238E27FC236}">
                <a16:creationId xmlns:a16="http://schemas.microsoft.com/office/drawing/2014/main" id="{BA83BF26-12E1-4DDA-99A3-AEBB6597CBEA}"/>
              </a:ext>
            </a:extLst>
          </p:cNvPr>
          <p:cNvPicPr>
            <a:picLocks noChangeAspect="1"/>
          </p:cNvPicPr>
          <p:nvPr/>
        </p:nvPicPr>
        <p:blipFill>
          <a:blip r:embed="rId6">
            <a:extLst>
              <a:ext uri="{28A0092B-C50C-407E-A947-70E740481C1C}">
                <a14:useLocalDpi xmlns:a14="http://schemas.microsoft.com/office/drawing/2010/main" val="0"/>
              </a:ext>
            </a:extLst>
          </a:blip>
          <a:srcRect t="38"/>
          <a:stretch>
            <a:fillRect/>
          </a:stretch>
        </p:blipFill>
        <p:spPr bwMode="auto">
          <a:xfrm>
            <a:off x="5970588" y="3121025"/>
            <a:ext cx="245745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0" name="圖片 10">
            <a:extLst>
              <a:ext uri="{FF2B5EF4-FFF2-40B4-BE49-F238E27FC236}">
                <a16:creationId xmlns:a16="http://schemas.microsoft.com/office/drawing/2014/main" id="{85A9068E-2839-4B02-8636-3C60D227A2D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0275" y="608013"/>
            <a:ext cx="24542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1" name="圖片 12">
            <a:extLst>
              <a:ext uri="{FF2B5EF4-FFF2-40B4-BE49-F238E27FC236}">
                <a16:creationId xmlns:a16="http://schemas.microsoft.com/office/drawing/2014/main" id="{2EE51D42-E28C-4D81-99B4-69081CA895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60363" y="5648325"/>
            <a:ext cx="5032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2" name="文字方塊 13">
            <a:extLst>
              <a:ext uri="{FF2B5EF4-FFF2-40B4-BE49-F238E27FC236}">
                <a16:creationId xmlns:a16="http://schemas.microsoft.com/office/drawing/2014/main" id="{CE5AF3B1-0640-4E45-85D7-91EC1F6B2792}"/>
              </a:ext>
            </a:extLst>
          </p:cNvPr>
          <p:cNvSpPr txBox="1">
            <a:spLocks noChangeArrowheads="1"/>
          </p:cNvSpPr>
          <p:nvPr/>
        </p:nvSpPr>
        <p:spPr bwMode="auto">
          <a:xfrm>
            <a:off x="958850" y="5648325"/>
            <a:ext cx="7464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algn="just" eaLnBrk="1" hangingPunct="1"/>
            <a:r>
              <a:rPr lang="en-US" altLang="zh-TW" sz="2000">
                <a:latin typeface="Times New Roman" panose="02020603050405020304" pitchFamily="18" charset="0"/>
                <a:cs typeface="Times New Roman" panose="02020603050405020304" pitchFamily="18" charset="0"/>
              </a:rPr>
              <a:t>Fig. 10.58 An example of Canny edge detection: (a) original image, (b) 2D Gaussian filtering, (c) gradient magnitude, (d) non-maximum suppressed,</a:t>
            </a:r>
            <a:r>
              <a:rPr lang="zh-TW" altLang="en-US" sz="2000">
                <a:latin typeface="Times New Roman" panose="02020603050405020304" pitchFamily="18" charset="0"/>
                <a:cs typeface="Times New Roman" panose="02020603050405020304" pitchFamily="18" charset="0"/>
              </a:rPr>
              <a:t> </a:t>
            </a:r>
            <a:r>
              <a:rPr lang="en-US" altLang="zh-TW" sz="2000">
                <a:latin typeface="Times New Roman" panose="02020603050405020304" pitchFamily="18" charset="0"/>
                <a:cs typeface="Times New Roman" panose="02020603050405020304" pitchFamily="18" charset="0"/>
              </a:rPr>
              <a:t>(e) double thresholding, (f) hysteresis thresholding.</a:t>
            </a:r>
            <a:endParaRPr lang="zh-TW" altLang="en-US" sz="2000">
              <a:latin typeface="Times New Roman" panose="02020603050405020304" pitchFamily="18" charset="0"/>
              <a:cs typeface="Times New Roman" panose="02020603050405020304" pitchFamily="18" charset="0"/>
            </a:endParaRPr>
          </a:p>
        </p:txBody>
      </p:sp>
      <p:sp>
        <p:nvSpPr>
          <p:cNvPr id="120843" name="投影片編號版面配置區 1">
            <a:extLst>
              <a:ext uri="{FF2B5EF4-FFF2-40B4-BE49-F238E27FC236}">
                <a16:creationId xmlns:a16="http://schemas.microsoft.com/office/drawing/2014/main" id="{ED28847A-4EE4-4CDF-867C-EE15BD7CCB3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52F5501E-0FA4-4519-BC09-03F3CA1CA69B}" type="slidenum">
              <a:rPr kumimoji="0" lang="zh-TW" altLang="en-US" smtClean="0"/>
              <a:pPr/>
              <a:t>109</a:t>
            </a:fld>
            <a:endParaRPr kumimoji="0" lang="en-US" altLang="zh-TW"/>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89A1363-D09E-4577-B9D8-C14550EB7DAD}"/>
              </a:ext>
            </a:extLst>
          </p:cNvPr>
          <p:cNvSpPr>
            <a:spLocks noGrp="1" noChangeArrowheads="1"/>
          </p:cNvSpPr>
          <p:nvPr>
            <p:ph type="title"/>
          </p:nvPr>
        </p:nvSpPr>
        <p:spPr/>
        <p:txBody>
          <a:bodyPr/>
          <a:lstStyle/>
          <a:p>
            <a:pPr eaLnBrk="1" hangingPunct="1"/>
            <a:endParaRPr lang="zh-TW" altLang="en-US"/>
          </a:p>
        </p:txBody>
      </p:sp>
      <p:sp>
        <p:nvSpPr>
          <p:cNvPr id="17411" name="Rectangle 3">
            <a:extLst>
              <a:ext uri="{FF2B5EF4-FFF2-40B4-BE49-F238E27FC236}">
                <a16:creationId xmlns:a16="http://schemas.microsoft.com/office/drawing/2014/main" id="{97F06394-5945-4E63-9976-C72CEA01B666}"/>
              </a:ext>
            </a:extLst>
          </p:cNvPr>
          <p:cNvSpPr>
            <a:spLocks noGrp="1" noChangeArrowheads="1"/>
          </p:cNvSpPr>
          <p:nvPr>
            <p:ph type="body" idx="1"/>
          </p:nvPr>
        </p:nvSpPr>
        <p:spPr/>
        <p:txBody>
          <a:bodyPr/>
          <a:lstStyle/>
          <a:p>
            <a:pPr eaLnBrk="1" hangingPunct="1"/>
            <a:endParaRPr lang="en-US" altLang="zh-TW">
              <a:sym typeface="Symbol" panose="05050102010706020507" pitchFamily="18" charset="2"/>
            </a:endParaRPr>
          </a:p>
          <a:p>
            <a:pPr eaLnBrk="1" hangingPunct="1"/>
            <a:endParaRPr lang="en-US" altLang="zh-TW">
              <a:sym typeface="Symbol" panose="05050102010706020507" pitchFamily="18" charset="2"/>
            </a:endParaRPr>
          </a:p>
          <a:p>
            <a:pPr eaLnBrk="1" hangingPunct="1"/>
            <a:r>
              <a:rPr lang="en-US" altLang="zh-TW">
                <a:sym typeface="Symbol" panose="05050102010706020507" pitchFamily="18" charset="2"/>
              </a:rPr>
              <a:t>We </a:t>
            </a:r>
            <a:r>
              <a:rPr lang="en-US" altLang="zh-TW" i="1">
                <a:sym typeface="Symbol" panose="05050102010706020507" pitchFamily="18" charset="2"/>
              </a:rPr>
              <a:t>define</a:t>
            </a:r>
            <a:r>
              <a:rPr lang="en-US" altLang="zh-TW">
                <a:sym typeface="Symbol" panose="05050102010706020507" pitchFamily="18" charset="2"/>
              </a:rPr>
              <a:t> a point in an image as being an </a:t>
            </a:r>
            <a:r>
              <a:rPr lang="en-US" altLang="zh-TW" i="1">
                <a:sym typeface="Symbol" panose="05050102010706020507" pitchFamily="18" charset="2"/>
              </a:rPr>
              <a:t>edge point</a:t>
            </a:r>
            <a:r>
              <a:rPr lang="en-US" altLang="zh-TW">
                <a:sym typeface="Symbol" panose="05050102010706020507" pitchFamily="18" charset="2"/>
              </a:rPr>
              <a:t> if its two-dimensional first-order derivative is greater than a specified threshold.</a:t>
            </a:r>
          </a:p>
          <a:p>
            <a:pPr lvl="1" eaLnBrk="1" hangingPunct="1"/>
            <a:r>
              <a:rPr lang="en-US" altLang="zh-TW">
                <a:sym typeface="Symbol" panose="05050102010706020507" pitchFamily="18" charset="2"/>
              </a:rPr>
              <a:t>A set of such points that are connected according to a predefined criterion of connectedness is by definition an </a:t>
            </a:r>
            <a:r>
              <a:rPr lang="en-US" altLang="zh-TW" i="1">
                <a:sym typeface="Symbol" panose="05050102010706020507" pitchFamily="18" charset="2"/>
              </a:rPr>
              <a:t>edge</a:t>
            </a:r>
            <a:r>
              <a:rPr lang="en-US" altLang="zh-TW">
                <a:sym typeface="Symbol" panose="05050102010706020507" pitchFamily="18" charset="2"/>
              </a:rPr>
              <a:t>.</a:t>
            </a:r>
          </a:p>
          <a:p>
            <a:pPr lvl="1" eaLnBrk="1" hangingPunct="1"/>
            <a:r>
              <a:rPr lang="en-US" altLang="zh-TW">
                <a:sym typeface="Symbol" panose="05050102010706020507" pitchFamily="18" charset="2"/>
              </a:rPr>
              <a:t>A key problem in segmentation is to assemble edge segments into longer edges.</a:t>
            </a:r>
          </a:p>
        </p:txBody>
      </p:sp>
      <p:sp>
        <p:nvSpPr>
          <p:cNvPr id="17412" name="投影片編號版面配置區 1">
            <a:extLst>
              <a:ext uri="{FF2B5EF4-FFF2-40B4-BE49-F238E27FC236}">
                <a16:creationId xmlns:a16="http://schemas.microsoft.com/office/drawing/2014/main" id="{F20E1DE3-F65A-486D-9884-BF8971A5CD5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667EA21D-7526-4487-92DF-C0DB053E015C}" type="slidenum">
              <a:rPr kumimoji="0" lang="zh-TW" altLang="en-US" smtClean="0"/>
              <a:pPr/>
              <a:t>11</a:t>
            </a:fld>
            <a:endParaRPr kumimoji="0" lang="en-US" altLang="zh-TW"/>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62260EEA-5EF2-4170-9CF4-173A560BDFD3}"/>
              </a:ext>
            </a:extLst>
          </p:cNvPr>
          <p:cNvSpPr>
            <a:spLocks noGrp="1" noChangeArrowheads="1"/>
          </p:cNvSpPr>
          <p:nvPr>
            <p:ph type="title"/>
          </p:nvPr>
        </p:nvSpPr>
        <p:spPr/>
        <p:txBody>
          <a:bodyPr/>
          <a:lstStyle/>
          <a:p>
            <a:pPr eaLnBrk="1" hangingPunct="1"/>
            <a:r>
              <a:rPr lang="en-US" altLang="zh-TW"/>
              <a:t>Local Binary Pattern (LBP)</a:t>
            </a:r>
            <a:endParaRPr lang="zh-TW" altLang="en-US"/>
          </a:p>
        </p:txBody>
      </p:sp>
      <p:sp>
        <p:nvSpPr>
          <p:cNvPr id="8196" name="Rectangle 3">
            <a:extLst>
              <a:ext uri="{FF2B5EF4-FFF2-40B4-BE49-F238E27FC236}">
                <a16:creationId xmlns:a16="http://schemas.microsoft.com/office/drawing/2014/main" id="{CF14E1B2-D882-4DA4-A0F1-43398323DDD1}"/>
              </a:ext>
            </a:extLst>
          </p:cNvPr>
          <p:cNvSpPr>
            <a:spLocks noGrp="1" noRot="1" noChangeAspect="1" noMove="1" noResize="1" noEditPoints="1" noAdjustHandles="1" noChangeArrowheads="1" noChangeShapeType="1" noTextEdit="1"/>
          </p:cNvSpPr>
          <p:nvPr>
            <p:ph idx="1"/>
          </p:nvPr>
        </p:nvSpPr>
        <p:spPr>
          <a:blipFill>
            <a:blip r:embed="rId2"/>
            <a:stretch>
              <a:fillRect l="-1378" t="-2105" r="-2412"/>
            </a:stretch>
          </a:blipFill>
          <a:extLst/>
        </p:spPr>
        <p:txBody>
          <a:bodyPr/>
          <a:lstStyle/>
          <a:p>
            <a:pPr>
              <a:defRPr/>
            </a:pPr>
            <a:r>
              <a:rPr lang="zh-TW" altLang="en-US">
                <a:noFill/>
              </a:rPr>
              <a:t> </a:t>
            </a:r>
          </a:p>
        </p:txBody>
      </p:sp>
      <p:sp>
        <p:nvSpPr>
          <p:cNvPr id="121860" name="投影片編號版面配置區 1">
            <a:extLst>
              <a:ext uri="{FF2B5EF4-FFF2-40B4-BE49-F238E27FC236}">
                <a16:creationId xmlns:a16="http://schemas.microsoft.com/office/drawing/2014/main" id="{4E33D575-BED9-4104-B65E-8FAA31DD6E7F}"/>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EE946F77-3D9C-4369-A24A-96D3AE34423C}" type="slidenum">
              <a:rPr kumimoji="0" lang="zh-TW" altLang="en-US" smtClean="0"/>
              <a:pPr/>
              <a:t>110</a:t>
            </a:fld>
            <a:endParaRPr kumimoji="0" lang="en-US" altLang="zh-TW"/>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標題 1">
            <a:extLst>
              <a:ext uri="{FF2B5EF4-FFF2-40B4-BE49-F238E27FC236}">
                <a16:creationId xmlns:a16="http://schemas.microsoft.com/office/drawing/2014/main" id="{BEADB63B-8784-4091-BD38-120231C42269}"/>
              </a:ext>
            </a:extLst>
          </p:cNvPr>
          <p:cNvSpPr>
            <a:spLocks noGrp="1" noChangeArrowheads="1"/>
          </p:cNvSpPr>
          <p:nvPr>
            <p:ph type="title"/>
          </p:nvPr>
        </p:nvSpPr>
        <p:spPr/>
        <p:txBody>
          <a:bodyPr/>
          <a:lstStyle/>
          <a:p>
            <a:pPr eaLnBrk="1" hangingPunct="1"/>
            <a:endParaRPr lang="zh-TW" altLang="en-US"/>
          </a:p>
        </p:txBody>
      </p:sp>
      <p:pic>
        <p:nvPicPr>
          <p:cNvPr id="122883" name="Picture 2">
            <a:extLst>
              <a:ext uri="{FF2B5EF4-FFF2-40B4-BE49-F238E27FC236}">
                <a16:creationId xmlns:a16="http://schemas.microsoft.com/office/drawing/2014/main" id="{BE500893-5DBF-4C39-8E96-B0F9AFE82B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20267"/>
          <a:stretch>
            <a:fillRect/>
          </a:stretch>
        </p:blipFill>
        <p:spPr>
          <a:xfrm>
            <a:off x="107950" y="2133600"/>
            <a:ext cx="8847138" cy="2087563"/>
          </a:xfrm>
        </p:spPr>
      </p:pic>
      <p:sp>
        <p:nvSpPr>
          <p:cNvPr id="2" name="文字方塊 1">
            <a:extLst>
              <a:ext uri="{FF2B5EF4-FFF2-40B4-BE49-F238E27FC236}">
                <a16:creationId xmlns:a16="http://schemas.microsoft.com/office/drawing/2014/main" id="{A23C5246-B36F-4A7F-8099-40BA83FB3081}"/>
              </a:ext>
            </a:extLst>
          </p:cNvPr>
          <p:cNvSpPr txBox="1">
            <a:spLocks noRot="1" noChangeAspect="1" noMove="1" noResize="1" noEditPoints="1" noAdjustHandles="1" noChangeArrowheads="1" noChangeShapeType="1" noTextEdit="1"/>
          </p:cNvSpPr>
          <p:nvPr/>
        </p:nvSpPr>
        <p:spPr>
          <a:xfrm>
            <a:off x="1187624" y="4653136"/>
            <a:ext cx="6970819" cy="400110"/>
          </a:xfrm>
          <a:prstGeom prst="rect">
            <a:avLst/>
          </a:prstGeom>
          <a:blipFill>
            <a:blip r:embed="rId3"/>
            <a:stretch>
              <a:fillRect l="-962" t="-7576" r="-87" b="-25758"/>
            </a:stretch>
          </a:blipFill>
        </p:spPr>
        <p:txBody>
          <a:bodyPr/>
          <a:lstStyle/>
          <a:p>
            <a:pPr>
              <a:defRPr/>
            </a:pPr>
            <a:r>
              <a:rPr lang="zh-TW" altLang="en-US">
                <a:noFill/>
              </a:rPr>
              <a:t> </a:t>
            </a:r>
          </a:p>
        </p:txBody>
      </p:sp>
      <p:sp>
        <p:nvSpPr>
          <p:cNvPr id="122885" name="投影片編號版面配置區 2">
            <a:extLst>
              <a:ext uri="{FF2B5EF4-FFF2-40B4-BE49-F238E27FC236}">
                <a16:creationId xmlns:a16="http://schemas.microsoft.com/office/drawing/2014/main" id="{3CEA491C-B7DE-466A-900F-89BA242BCCB7}"/>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38A5B712-6629-432F-95E7-B700993FDFFC}" type="slidenum">
              <a:rPr kumimoji="0" lang="zh-TW" altLang="en-US" smtClean="0"/>
              <a:pPr/>
              <a:t>111</a:t>
            </a:fld>
            <a:endParaRPr kumimoji="0" lang="en-US" altLang="zh-TW"/>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00F81848-F3C0-4AFA-B841-969ABBEFD9B9}"/>
              </a:ext>
            </a:extLst>
          </p:cNvPr>
          <p:cNvSpPr>
            <a:spLocks noGrp="1" noChangeArrowheads="1"/>
          </p:cNvSpPr>
          <p:nvPr>
            <p:ph type="title"/>
          </p:nvPr>
        </p:nvSpPr>
        <p:spPr/>
        <p:txBody>
          <a:bodyPr/>
          <a:lstStyle/>
          <a:p>
            <a:pPr eaLnBrk="1" hangingPunct="1"/>
            <a:endParaRPr lang="zh-TW" altLang="en-US"/>
          </a:p>
        </p:txBody>
      </p:sp>
      <p:graphicFrame>
        <p:nvGraphicFramePr>
          <p:cNvPr id="12" name="表格 11">
            <a:extLst>
              <a:ext uri="{FF2B5EF4-FFF2-40B4-BE49-F238E27FC236}">
                <a16:creationId xmlns:a16="http://schemas.microsoft.com/office/drawing/2014/main" id="{206824FA-C307-4052-80AC-36F6AE5AC4F0}"/>
              </a:ext>
            </a:extLst>
          </p:cNvPr>
          <p:cNvGraphicFramePr>
            <a:graphicFrameLocks noGrp="1"/>
          </p:cNvGraphicFramePr>
          <p:nvPr/>
        </p:nvGraphicFramePr>
        <p:xfrm>
          <a:off x="7667625" y="2420938"/>
          <a:ext cx="1225550" cy="517525"/>
        </p:xfrm>
        <a:graphic>
          <a:graphicData uri="http://schemas.openxmlformats.org/drawingml/2006/table">
            <a:tbl>
              <a:tblPr firstRow="1" bandRow="1">
                <a:tableStyleId>{5C22544A-7EE6-4342-B048-85BDC9FD1C3A}</a:tableStyleId>
              </a:tblPr>
              <a:tblGrid>
                <a:gridCol w="1225550">
                  <a:extLst>
                    <a:ext uri="{9D8B030D-6E8A-4147-A177-3AD203B41FA5}">
                      <a16:colId xmlns:a16="http://schemas.microsoft.com/office/drawing/2014/main" val="20000"/>
                    </a:ext>
                  </a:extLst>
                </a:gridCol>
              </a:tblGrid>
              <a:tr h="517525">
                <a:tc>
                  <a:txBody>
                    <a:bodyPr/>
                    <a:lstStyle/>
                    <a:p>
                      <a:r>
                        <a:rPr lang="en-US" altLang="zh-TW" sz="2800" b="0" dirty="0">
                          <a:solidFill>
                            <a:schemeClr val="tx1"/>
                          </a:solidFill>
                          <a:latin typeface="+mj-lt"/>
                        </a:rPr>
                        <a:t>(10.8-1)</a:t>
                      </a:r>
                      <a:endParaRPr lang="zh-TW" altLang="en-US" sz="2800" b="0" dirty="0">
                        <a:solidFill>
                          <a:schemeClr val="tx1"/>
                        </a:solidFill>
                        <a:latin typeface="+mj-lt"/>
                      </a:endParaRPr>
                    </a:p>
                  </a:txBody>
                  <a:tcPr marL="91546" marR="91546" marT="45471" marB="454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13" name="表格 12">
            <a:extLst>
              <a:ext uri="{FF2B5EF4-FFF2-40B4-BE49-F238E27FC236}">
                <a16:creationId xmlns:a16="http://schemas.microsoft.com/office/drawing/2014/main" id="{A88C7985-00D2-4788-A982-52BDB4A36681}"/>
              </a:ext>
            </a:extLst>
          </p:cNvPr>
          <p:cNvGraphicFramePr>
            <a:graphicFrameLocks noGrp="1"/>
          </p:cNvGraphicFramePr>
          <p:nvPr/>
        </p:nvGraphicFramePr>
        <p:xfrm>
          <a:off x="7667625" y="3429000"/>
          <a:ext cx="1225550" cy="517525"/>
        </p:xfrm>
        <a:graphic>
          <a:graphicData uri="http://schemas.openxmlformats.org/drawingml/2006/table">
            <a:tbl>
              <a:tblPr firstRow="1" bandRow="1">
                <a:tableStyleId>{5C22544A-7EE6-4342-B048-85BDC9FD1C3A}</a:tableStyleId>
              </a:tblPr>
              <a:tblGrid>
                <a:gridCol w="1225550">
                  <a:extLst>
                    <a:ext uri="{9D8B030D-6E8A-4147-A177-3AD203B41FA5}">
                      <a16:colId xmlns:a16="http://schemas.microsoft.com/office/drawing/2014/main" val="20000"/>
                    </a:ext>
                  </a:extLst>
                </a:gridCol>
              </a:tblGrid>
              <a:tr h="517525">
                <a:tc>
                  <a:txBody>
                    <a:bodyPr/>
                    <a:lstStyle/>
                    <a:p>
                      <a:r>
                        <a:rPr lang="en-US" altLang="zh-TW" sz="2800" b="0" dirty="0">
                          <a:solidFill>
                            <a:schemeClr val="tx1"/>
                          </a:solidFill>
                          <a:latin typeface="+mj-lt"/>
                        </a:rPr>
                        <a:t>(10.8-2)</a:t>
                      </a:r>
                      <a:endParaRPr lang="zh-TW" altLang="en-US" sz="2800" b="0" dirty="0">
                        <a:solidFill>
                          <a:schemeClr val="tx1"/>
                        </a:solidFill>
                        <a:latin typeface="+mj-lt"/>
                      </a:endParaRPr>
                    </a:p>
                  </a:txBody>
                  <a:tcPr marL="91546" marR="91546" marT="45471" marB="45471">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23911" name="投影片編號版面配置區 1">
            <a:extLst>
              <a:ext uri="{FF2B5EF4-FFF2-40B4-BE49-F238E27FC236}">
                <a16:creationId xmlns:a16="http://schemas.microsoft.com/office/drawing/2014/main" id="{3CF445DC-4CD3-4BB4-A400-D119E7AB1A0D}"/>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760F9D5-A531-45D7-B0C1-8C9AE9E8CA17}" type="slidenum">
              <a:rPr kumimoji="0" lang="zh-TW" altLang="en-US" smtClean="0"/>
              <a:pPr/>
              <a:t>112</a:t>
            </a:fld>
            <a:endParaRPr kumimoji="0" lang="en-US" altLang="zh-TW"/>
          </a:p>
        </p:txBody>
      </p:sp>
      <p:sp>
        <p:nvSpPr>
          <p:cNvPr id="3" name="內容版面配置區 2">
            <a:extLst>
              <a:ext uri="{FF2B5EF4-FFF2-40B4-BE49-F238E27FC236}">
                <a16:creationId xmlns:a16="http://schemas.microsoft.com/office/drawing/2014/main" id="{B9DBDFD9-A7CE-44A5-8627-E38FD2E25DA2}"/>
              </a:ext>
            </a:extLst>
          </p:cNvPr>
          <p:cNvSpPr>
            <a:spLocks noGrp="1" noRot="1" noChangeAspect="1" noMove="1" noResize="1" noEditPoints="1" noAdjustHandles="1" noChangeArrowheads="1" noChangeShapeType="1" noTextEdit="1"/>
          </p:cNvSpPr>
          <p:nvPr>
            <p:ph idx="1"/>
          </p:nvPr>
        </p:nvSpPr>
        <p:spPr>
          <a:blipFill>
            <a:blip r:embed="rId2"/>
            <a:stretch>
              <a:fillRect l="-1378" t="-1760" r="-2412"/>
            </a:stretch>
          </a:blipFill>
          <a:extLst/>
        </p:spPr>
        <p:txBody>
          <a:bodyPr/>
          <a:lstStyle/>
          <a:p>
            <a:pPr>
              <a:defRPr/>
            </a:pPr>
            <a:r>
              <a:rPr lang="zh-TW" altLang="en-US">
                <a:noFill/>
              </a:rPr>
              <a:t>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標題 1">
            <a:extLst>
              <a:ext uri="{FF2B5EF4-FFF2-40B4-BE49-F238E27FC236}">
                <a16:creationId xmlns:a16="http://schemas.microsoft.com/office/drawing/2014/main" id="{CD240AA5-0FB8-4813-B52A-F5761F25F809}"/>
              </a:ext>
            </a:extLst>
          </p:cNvPr>
          <p:cNvSpPr>
            <a:spLocks noGrp="1" noChangeArrowheads="1"/>
          </p:cNvSpPr>
          <p:nvPr>
            <p:ph type="title"/>
          </p:nvPr>
        </p:nvSpPr>
        <p:spPr/>
        <p:txBody>
          <a:bodyPr/>
          <a:lstStyle/>
          <a:p>
            <a:pPr eaLnBrk="1" hangingPunct="1"/>
            <a:endParaRPr lang="zh-TW" altLang="en-US"/>
          </a:p>
        </p:txBody>
      </p:sp>
      <p:graphicFrame>
        <p:nvGraphicFramePr>
          <p:cNvPr id="6" name="表格 5">
            <a:extLst>
              <a:ext uri="{FF2B5EF4-FFF2-40B4-BE49-F238E27FC236}">
                <a16:creationId xmlns:a16="http://schemas.microsoft.com/office/drawing/2014/main" id="{ABD51CD0-6BA9-4FB0-BDF9-AA76FBDA6664}"/>
              </a:ext>
            </a:extLst>
          </p:cNvPr>
          <p:cNvGraphicFramePr>
            <a:graphicFrameLocks noGrp="1"/>
          </p:cNvGraphicFramePr>
          <p:nvPr/>
        </p:nvGraphicFramePr>
        <p:xfrm>
          <a:off x="701392" y="1628800"/>
          <a:ext cx="2111895" cy="1838425"/>
        </p:xfrm>
        <a:graphic>
          <a:graphicData uri="http://schemas.openxmlformats.org/drawingml/2006/table">
            <a:tbl>
              <a:tblPr firstRow="1" bandRow="1">
                <a:tableStyleId>{5C22544A-7EE6-4342-B048-85BDC9FD1C3A}</a:tableStyleId>
              </a:tblPr>
              <a:tblGrid>
                <a:gridCol w="422379">
                  <a:extLst>
                    <a:ext uri="{9D8B030D-6E8A-4147-A177-3AD203B41FA5}">
                      <a16:colId xmlns:a16="http://schemas.microsoft.com/office/drawing/2014/main" val="20000"/>
                    </a:ext>
                  </a:extLst>
                </a:gridCol>
                <a:gridCol w="422379">
                  <a:extLst>
                    <a:ext uri="{9D8B030D-6E8A-4147-A177-3AD203B41FA5}">
                      <a16:colId xmlns:a16="http://schemas.microsoft.com/office/drawing/2014/main" val="20001"/>
                    </a:ext>
                  </a:extLst>
                </a:gridCol>
                <a:gridCol w="422379">
                  <a:extLst>
                    <a:ext uri="{9D8B030D-6E8A-4147-A177-3AD203B41FA5}">
                      <a16:colId xmlns:a16="http://schemas.microsoft.com/office/drawing/2014/main" val="20002"/>
                    </a:ext>
                  </a:extLst>
                </a:gridCol>
                <a:gridCol w="422379">
                  <a:extLst>
                    <a:ext uri="{9D8B030D-6E8A-4147-A177-3AD203B41FA5}">
                      <a16:colId xmlns:a16="http://schemas.microsoft.com/office/drawing/2014/main" val="20003"/>
                    </a:ext>
                  </a:extLst>
                </a:gridCol>
                <a:gridCol w="422379">
                  <a:extLst>
                    <a:ext uri="{9D8B030D-6E8A-4147-A177-3AD203B41FA5}">
                      <a16:colId xmlns:a16="http://schemas.microsoft.com/office/drawing/2014/main" val="20004"/>
                    </a:ext>
                  </a:extLst>
                </a:gridCol>
              </a:tblGrid>
              <a:tr h="367685">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685">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100000" r="-300000" b="-30000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02899" t="-100000" r="-204348" b="-30000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98571" t="-100000" r="-101429" b="-300000"/>
                      </a:stretch>
                    </a:blip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685">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203333" r="-300000" b="-205000"/>
                      </a:stretch>
                    </a:blipFill>
                  </a:tcPr>
                </a:tc>
                <a:tc>
                  <a:txBody>
                    <a:bodyPr/>
                    <a:lstStyle/>
                    <a:p>
                      <a:endParaRPr lang="zh-TW"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02899" t="-203333" r="-204348" b="-20500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98571" t="-203333" r="-101429" b="-205000"/>
                      </a:stretch>
                    </a:blip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685">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298361" r="-300000" b="-101639"/>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02899" t="-298361" r="-204348" b="-101639"/>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98571" t="-298361" r="-101429" b="-101639"/>
                      </a:stretch>
                    </a:blip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685">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7" name="表格 6">
            <a:extLst>
              <a:ext uri="{FF2B5EF4-FFF2-40B4-BE49-F238E27FC236}">
                <a16:creationId xmlns:a16="http://schemas.microsoft.com/office/drawing/2014/main" id="{6FD6D30E-DB23-4250-A849-392CC70075F2}"/>
              </a:ext>
            </a:extLst>
          </p:cNvPr>
          <p:cNvGraphicFramePr>
            <a:graphicFrameLocks noGrp="1"/>
          </p:cNvGraphicFramePr>
          <p:nvPr/>
        </p:nvGraphicFramePr>
        <p:xfrm>
          <a:off x="3654425" y="1628775"/>
          <a:ext cx="2111375" cy="1838325"/>
        </p:xfrm>
        <a:graphic>
          <a:graphicData uri="http://schemas.openxmlformats.org/drawingml/2006/table">
            <a:tbl>
              <a:tblPr firstRow="1" bandRow="1">
                <a:tableStyleId>{5C22544A-7EE6-4342-B048-85BDC9FD1C3A}</a:tableStyleId>
              </a:tblPr>
              <a:tblGrid>
                <a:gridCol w="422275">
                  <a:extLst>
                    <a:ext uri="{9D8B030D-6E8A-4147-A177-3AD203B41FA5}">
                      <a16:colId xmlns:a16="http://schemas.microsoft.com/office/drawing/2014/main" val="20000"/>
                    </a:ext>
                  </a:extLst>
                </a:gridCol>
                <a:gridCol w="422275">
                  <a:extLst>
                    <a:ext uri="{9D8B030D-6E8A-4147-A177-3AD203B41FA5}">
                      <a16:colId xmlns:a16="http://schemas.microsoft.com/office/drawing/2014/main" val="20001"/>
                    </a:ext>
                  </a:extLst>
                </a:gridCol>
                <a:gridCol w="422275">
                  <a:extLst>
                    <a:ext uri="{9D8B030D-6E8A-4147-A177-3AD203B41FA5}">
                      <a16:colId xmlns:a16="http://schemas.microsoft.com/office/drawing/2014/main" val="20002"/>
                    </a:ext>
                  </a:extLst>
                </a:gridCol>
                <a:gridCol w="422275">
                  <a:extLst>
                    <a:ext uri="{9D8B030D-6E8A-4147-A177-3AD203B41FA5}">
                      <a16:colId xmlns:a16="http://schemas.microsoft.com/office/drawing/2014/main" val="20003"/>
                    </a:ext>
                  </a:extLst>
                </a:gridCol>
                <a:gridCol w="422275">
                  <a:extLst>
                    <a:ext uri="{9D8B030D-6E8A-4147-A177-3AD203B41FA5}">
                      <a16:colId xmlns:a16="http://schemas.microsoft.com/office/drawing/2014/main" val="20004"/>
                    </a:ext>
                  </a:extLst>
                </a:gridCol>
              </a:tblGrid>
              <a:tr h="367665">
                <a:tc>
                  <a:txBody>
                    <a:bodyPr/>
                    <a:lstStyle/>
                    <a:p>
                      <a:endParaRPr lang="zh-TW" altLang="en-US" sz="1800" dirty="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665">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t>1</a:t>
                      </a:r>
                      <a:endParaRPr lang="zh-TW" altLang="en-US" sz="1800" dirty="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t>0</a:t>
                      </a:r>
                      <a:endParaRPr lang="zh-TW" altLang="en-US" sz="1800" dirty="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t>1</a:t>
                      </a:r>
                      <a:endParaRPr lang="zh-TW" altLang="en-US" sz="1800" dirty="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665">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t>1</a:t>
                      </a:r>
                      <a:endParaRPr lang="zh-TW" altLang="en-US" sz="1800" dirty="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800" dirty="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t>0</a:t>
                      </a:r>
                      <a:endParaRPr lang="zh-TW" altLang="en-US" sz="1800" dirty="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665">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t>0</a:t>
                      </a:r>
                      <a:endParaRPr lang="zh-TW" altLang="en-US" sz="1800" dirty="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t>1</a:t>
                      </a:r>
                      <a:endParaRPr lang="zh-TW" altLang="en-US" sz="1800" dirty="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t>1</a:t>
                      </a:r>
                      <a:endParaRPr lang="zh-TW" altLang="en-US" sz="1800" dirty="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665">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80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800" dirty="0"/>
                    </a:p>
                  </a:txBody>
                  <a:tcPr marL="91417" marR="91417"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10" name="表格 9">
            <a:extLst>
              <a:ext uri="{FF2B5EF4-FFF2-40B4-BE49-F238E27FC236}">
                <a16:creationId xmlns:a16="http://schemas.microsoft.com/office/drawing/2014/main" id="{5C97E4B9-52F1-4BB5-BAF2-551C359DEBC7}"/>
              </a:ext>
            </a:extLst>
          </p:cNvPr>
          <p:cNvGraphicFramePr>
            <a:graphicFrameLocks noGrp="1"/>
          </p:cNvGraphicFramePr>
          <p:nvPr/>
        </p:nvGraphicFramePr>
        <p:xfrm>
          <a:off x="6678056" y="1628800"/>
          <a:ext cx="2111895" cy="1839548"/>
        </p:xfrm>
        <a:graphic>
          <a:graphicData uri="http://schemas.openxmlformats.org/drawingml/2006/table">
            <a:tbl>
              <a:tblPr firstRow="1" bandRow="1">
                <a:tableStyleId>{5C22544A-7EE6-4342-B048-85BDC9FD1C3A}</a:tableStyleId>
              </a:tblPr>
              <a:tblGrid>
                <a:gridCol w="422379">
                  <a:extLst>
                    <a:ext uri="{9D8B030D-6E8A-4147-A177-3AD203B41FA5}">
                      <a16:colId xmlns:a16="http://schemas.microsoft.com/office/drawing/2014/main" val="20000"/>
                    </a:ext>
                  </a:extLst>
                </a:gridCol>
                <a:gridCol w="422379">
                  <a:extLst>
                    <a:ext uri="{9D8B030D-6E8A-4147-A177-3AD203B41FA5}">
                      <a16:colId xmlns:a16="http://schemas.microsoft.com/office/drawing/2014/main" val="20001"/>
                    </a:ext>
                  </a:extLst>
                </a:gridCol>
                <a:gridCol w="422379">
                  <a:extLst>
                    <a:ext uri="{9D8B030D-6E8A-4147-A177-3AD203B41FA5}">
                      <a16:colId xmlns:a16="http://schemas.microsoft.com/office/drawing/2014/main" val="20002"/>
                    </a:ext>
                  </a:extLst>
                </a:gridCol>
                <a:gridCol w="422379">
                  <a:extLst>
                    <a:ext uri="{9D8B030D-6E8A-4147-A177-3AD203B41FA5}">
                      <a16:colId xmlns:a16="http://schemas.microsoft.com/office/drawing/2014/main" val="20003"/>
                    </a:ext>
                  </a:extLst>
                </a:gridCol>
                <a:gridCol w="422379">
                  <a:extLst>
                    <a:ext uri="{9D8B030D-6E8A-4147-A177-3AD203B41FA5}">
                      <a16:colId xmlns:a16="http://schemas.microsoft.com/office/drawing/2014/main" val="20004"/>
                    </a:ext>
                  </a:extLst>
                </a:gridCol>
              </a:tblGrid>
              <a:tr h="367685">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685">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100000" r="-301429" b="-301639"/>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899" t="-100000" r="-205797" b="-301639"/>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8571" t="-100000" r="-102857" b="-301639"/>
                      </a:stretch>
                    </a:blip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685">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203333" r="-301429" b="-206667"/>
                      </a:stretch>
                    </a:blip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8571" t="-203333" r="-102857" b="-206667"/>
                      </a:stretch>
                    </a:blip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8808">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298361" r="-301429" b="-103279"/>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2899" t="-298361" r="-205797" b="-103279"/>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8571" t="-298361" r="-102857" b="-103279"/>
                      </a:stretch>
                    </a:blip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685">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2" name="文字方塊 11">
            <a:extLst>
              <a:ext uri="{FF2B5EF4-FFF2-40B4-BE49-F238E27FC236}">
                <a16:creationId xmlns:a16="http://schemas.microsoft.com/office/drawing/2014/main" id="{A315AB4D-B4DA-4AD3-B688-D1D0648A9467}"/>
              </a:ext>
            </a:extLst>
          </p:cNvPr>
          <p:cNvSpPr txBox="1"/>
          <p:nvPr/>
        </p:nvSpPr>
        <p:spPr>
          <a:xfrm>
            <a:off x="1514475" y="3633788"/>
            <a:ext cx="441325" cy="369887"/>
          </a:xfrm>
          <a:prstGeom prst="rect">
            <a:avLst/>
          </a:prstGeom>
          <a:noFill/>
        </p:spPr>
        <p:txBody>
          <a:bodyPr wrap="none">
            <a:spAutoFit/>
          </a:bodyPr>
          <a:lstStyle/>
          <a:p>
            <a:pPr eaLnBrk="1" hangingPunct="1">
              <a:defRPr/>
            </a:pPr>
            <a:r>
              <a:rPr lang="en-US" altLang="zh-TW" dirty="0">
                <a:latin typeface="+mj-lt"/>
              </a:rPr>
              <a:t>(a)</a:t>
            </a:r>
            <a:endParaRPr lang="zh-TW" altLang="en-US" dirty="0">
              <a:latin typeface="+mj-lt"/>
            </a:endParaRPr>
          </a:p>
        </p:txBody>
      </p:sp>
      <p:sp>
        <p:nvSpPr>
          <p:cNvPr id="13" name="文字方塊 12">
            <a:extLst>
              <a:ext uri="{FF2B5EF4-FFF2-40B4-BE49-F238E27FC236}">
                <a16:creationId xmlns:a16="http://schemas.microsoft.com/office/drawing/2014/main" id="{5E7245E8-60CB-422E-9426-A541CA001F4F}"/>
              </a:ext>
            </a:extLst>
          </p:cNvPr>
          <p:cNvSpPr txBox="1"/>
          <p:nvPr/>
        </p:nvSpPr>
        <p:spPr>
          <a:xfrm>
            <a:off x="4518025" y="3644900"/>
            <a:ext cx="454025" cy="369888"/>
          </a:xfrm>
          <a:prstGeom prst="rect">
            <a:avLst/>
          </a:prstGeom>
          <a:noFill/>
        </p:spPr>
        <p:txBody>
          <a:bodyPr wrap="none">
            <a:spAutoFit/>
          </a:bodyPr>
          <a:lstStyle/>
          <a:p>
            <a:pPr eaLnBrk="1" hangingPunct="1">
              <a:defRPr/>
            </a:pPr>
            <a:r>
              <a:rPr lang="en-US" altLang="zh-TW" dirty="0">
                <a:latin typeface="+mj-lt"/>
              </a:rPr>
              <a:t>(b)</a:t>
            </a:r>
            <a:endParaRPr lang="zh-TW" altLang="en-US" dirty="0">
              <a:latin typeface="+mj-lt"/>
            </a:endParaRPr>
          </a:p>
        </p:txBody>
      </p:sp>
      <p:sp>
        <p:nvSpPr>
          <p:cNvPr id="14" name="文字方塊 13">
            <a:extLst>
              <a:ext uri="{FF2B5EF4-FFF2-40B4-BE49-F238E27FC236}">
                <a16:creationId xmlns:a16="http://schemas.microsoft.com/office/drawing/2014/main" id="{C6650BDF-6228-4DD6-B86E-F7B683A7A4C7}"/>
              </a:ext>
            </a:extLst>
          </p:cNvPr>
          <p:cNvSpPr txBox="1"/>
          <p:nvPr/>
        </p:nvSpPr>
        <p:spPr>
          <a:xfrm>
            <a:off x="7542213" y="3644900"/>
            <a:ext cx="441325" cy="369888"/>
          </a:xfrm>
          <a:prstGeom prst="rect">
            <a:avLst/>
          </a:prstGeom>
          <a:noFill/>
        </p:spPr>
        <p:txBody>
          <a:bodyPr wrap="none">
            <a:spAutoFit/>
          </a:bodyPr>
          <a:lstStyle/>
          <a:p>
            <a:pPr eaLnBrk="1" hangingPunct="1">
              <a:defRPr/>
            </a:pPr>
            <a:r>
              <a:rPr lang="en-US" altLang="zh-TW" dirty="0">
                <a:latin typeface="+mj-lt"/>
              </a:rPr>
              <a:t>(c)</a:t>
            </a:r>
            <a:endParaRPr lang="zh-TW" altLang="en-US" dirty="0">
              <a:latin typeface="+mj-lt"/>
            </a:endParaRPr>
          </a:p>
        </p:txBody>
      </p:sp>
      <p:sp>
        <p:nvSpPr>
          <p:cNvPr id="124974" name="投影片編號版面配置區 1">
            <a:extLst>
              <a:ext uri="{FF2B5EF4-FFF2-40B4-BE49-F238E27FC236}">
                <a16:creationId xmlns:a16="http://schemas.microsoft.com/office/drawing/2014/main" id="{0BC7A4D6-EE85-45F9-A4EF-014AA196EF74}"/>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D739C1F-9672-43D5-A41D-944DF439ACA1}" type="slidenum">
              <a:rPr kumimoji="0" lang="zh-TW" altLang="en-US" smtClean="0"/>
              <a:pPr/>
              <a:t>113</a:t>
            </a:fld>
            <a:endParaRPr kumimoji="0" lang="en-US" altLang="zh-TW"/>
          </a:p>
        </p:txBody>
      </p:sp>
      <p:sp>
        <p:nvSpPr>
          <p:cNvPr id="2" name="矩形 1">
            <a:extLst>
              <a:ext uri="{FF2B5EF4-FFF2-40B4-BE49-F238E27FC236}">
                <a16:creationId xmlns:a16="http://schemas.microsoft.com/office/drawing/2014/main" id="{8B4B5F18-B1FF-4FB0-B36D-458C08AD0ECB}"/>
              </a:ext>
            </a:extLst>
          </p:cNvPr>
          <p:cNvSpPr>
            <a:spLocks noRot="1" noChangeAspect="1" noMove="1" noResize="1" noEditPoints="1" noAdjustHandles="1" noChangeArrowheads="1" noChangeShapeType="1" noTextEdit="1"/>
          </p:cNvSpPr>
          <p:nvPr/>
        </p:nvSpPr>
        <p:spPr>
          <a:xfrm>
            <a:off x="1425613" y="4332459"/>
            <a:ext cx="6908762" cy="923330"/>
          </a:xfrm>
          <a:prstGeom prst="rect">
            <a:avLst/>
          </a:prstGeom>
          <a:blipFill>
            <a:blip r:embed="rId4"/>
            <a:stretch>
              <a:fillRect l="-794" t="-3974" b="-9934"/>
            </a:stretch>
          </a:blipFill>
        </p:spPr>
        <p:txBody>
          <a:bodyPr/>
          <a:lstStyle/>
          <a:p>
            <a:pPr>
              <a:defRPr/>
            </a:pPr>
            <a:r>
              <a:rPr lang="zh-TW" altLang="en-US">
                <a:noFill/>
              </a:rPr>
              <a:t>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標題 1">
            <a:extLst>
              <a:ext uri="{FF2B5EF4-FFF2-40B4-BE49-F238E27FC236}">
                <a16:creationId xmlns:a16="http://schemas.microsoft.com/office/drawing/2014/main" id="{D3775BB3-69B8-4F34-AFFF-51BB3E1EFD00}"/>
              </a:ext>
            </a:extLst>
          </p:cNvPr>
          <p:cNvSpPr>
            <a:spLocks noGrp="1" noChangeArrowheads="1"/>
          </p:cNvSpPr>
          <p:nvPr>
            <p:ph type="title"/>
          </p:nvPr>
        </p:nvSpPr>
        <p:spPr/>
        <p:txBody>
          <a:bodyPr/>
          <a:lstStyle/>
          <a:p>
            <a:pPr eaLnBrk="1" hangingPunct="1"/>
            <a:endParaRPr lang="zh-TW" altLang="en-US"/>
          </a:p>
        </p:txBody>
      </p:sp>
      <p:pic>
        <p:nvPicPr>
          <p:cNvPr id="125955" name="Picture 2">
            <a:extLst>
              <a:ext uri="{FF2B5EF4-FFF2-40B4-BE49-F238E27FC236}">
                <a16:creationId xmlns:a16="http://schemas.microsoft.com/office/drawing/2014/main" id="{F258CEE6-E6AF-4692-8C5B-78F9B098F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388" y="404813"/>
            <a:ext cx="4981575" cy="526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a:extLst>
              <a:ext uri="{FF2B5EF4-FFF2-40B4-BE49-F238E27FC236}">
                <a16:creationId xmlns:a16="http://schemas.microsoft.com/office/drawing/2014/main" id="{48B65DA2-D15F-4C9F-9E08-725E3EF3AA83}"/>
              </a:ext>
            </a:extLst>
          </p:cNvPr>
          <p:cNvSpPr txBox="1"/>
          <p:nvPr/>
        </p:nvSpPr>
        <p:spPr>
          <a:xfrm>
            <a:off x="3132138" y="5665788"/>
            <a:ext cx="441325" cy="369887"/>
          </a:xfrm>
          <a:prstGeom prst="rect">
            <a:avLst/>
          </a:prstGeom>
          <a:noFill/>
        </p:spPr>
        <p:txBody>
          <a:bodyPr wrap="none">
            <a:spAutoFit/>
          </a:bodyPr>
          <a:lstStyle/>
          <a:p>
            <a:pPr eaLnBrk="1" hangingPunct="1">
              <a:defRPr/>
            </a:pPr>
            <a:r>
              <a:rPr lang="en-US" altLang="zh-TW" dirty="0">
                <a:latin typeface="+mj-lt"/>
              </a:rPr>
              <a:t>(a)</a:t>
            </a:r>
            <a:endParaRPr lang="zh-TW" altLang="en-US" dirty="0">
              <a:latin typeface="+mj-lt"/>
            </a:endParaRPr>
          </a:p>
        </p:txBody>
      </p:sp>
      <p:sp>
        <p:nvSpPr>
          <p:cNvPr id="7" name="文字方塊 6">
            <a:extLst>
              <a:ext uri="{FF2B5EF4-FFF2-40B4-BE49-F238E27FC236}">
                <a16:creationId xmlns:a16="http://schemas.microsoft.com/office/drawing/2014/main" id="{DCE4E2B0-6766-4B1C-9C6C-A905F6454366}"/>
              </a:ext>
            </a:extLst>
          </p:cNvPr>
          <p:cNvSpPr txBox="1"/>
          <p:nvPr/>
        </p:nvSpPr>
        <p:spPr>
          <a:xfrm>
            <a:off x="5580063" y="5665788"/>
            <a:ext cx="454025" cy="369887"/>
          </a:xfrm>
          <a:prstGeom prst="rect">
            <a:avLst/>
          </a:prstGeom>
          <a:noFill/>
        </p:spPr>
        <p:txBody>
          <a:bodyPr wrap="none">
            <a:spAutoFit/>
          </a:bodyPr>
          <a:lstStyle/>
          <a:p>
            <a:pPr eaLnBrk="1" hangingPunct="1">
              <a:defRPr/>
            </a:pPr>
            <a:r>
              <a:rPr lang="en-US" altLang="zh-TW" dirty="0">
                <a:latin typeface="+mj-lt"/>
              </a:rPr>
              <a:t>(b)</a:t>
            </a:r>
            <a:endParaRPr lang="zh-TW" altLang="en-US" dirty="0">
              <a:latin typeface="+mj-lt"/>
            </a:endParaRPr>
          </a:p>
        </p:txBody>
      </p:sp>
      <p:sp>
        <p:nvSpPr>
          <p:cNvPr id="6" name="矩形 5">
            <a:extLst>
              <a:ext uri="{FF2B5EF4-FFF2-40B4-BE49-F238E27FC236}">
                <a16:creationId xmlns:a16="http://schemas.microsoft.com/office/drawing/2014/main" id="{A730C45B-1963-40E9-8546-CFA8A209106E}"/>
              </a:ext>
            </a:extLst>
          </p:cNvPr>
          <p:cNvSpPr/>
          <p:nvPr/>
        </p:nvSpPr>
        <p:spPr>
          <a:xfrm>
            <a:off x="531813" y="6035675"/>
            <a:ext cx="8432800" cy="708025"/>
          </a:xfrm>
          <a:prstGeom prst="rect">
            <a:avLst/>
          </a:prstGeom>
        </p:spPr>
        <p:txBody>
          <a:bodyPr>
            <a:spAutoFit/>
          </a:bodyPr>
          <a:lstStyle/>
          <a:p>
            <a:pPr eaLnBrk="1" hangingPunct="1">
              <a:defRPr/>
            </a:pPr>
            <a:r>
              <a:rPr lang="en-US" altLang="zh-TW" sz="2000" dirty="0">
                <a:latin typeface="+mj-lt"/>
              </a:rPr>
              <a:t>Fig. 10.61 Demonstration of LBP operator: (a) input images, (b) results of LBP operator.</a:t>
            </a:r>
            <a:endParaRPr lang="zh-TW" altLang="en-US" sz="2000" dirty="0">
              <a:latin typeface="+mj-lt"/>
            </a:endParaRPr>
          </a:p>
        </p:txBody>
      </p:sp>
      <p:sp>
        <p:nvSpPr>
          <p:cNvPr id="125959" name="投影片編號版面配置區 1">
            <a:extLst>
              <a:ext uri="{FF2B5EF4-FFF2-40B4-BE49-F238E27FC236}">
                <a16:creationId xmlns:a16="http://schemas.microsoft.com/office/drawing/2014/main" id="{39E2AAB4-E2FF-40DA-9F27-CE437D88648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99BAF9D0-E536-4A2E-BA44-DD6D29D97E68}" type="slidenum">
              <a:rPr kumimoji="0" lang="zh-TW" altLang="en-US" smtClean="0"/>
              <a:pPr/>
              <a:t>114</a:t>
            </a:fld>
            <a:endParaRPr kumimoji="0" lang="en-US" altLang="zh-TW"/>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371CD492-D1CB-443B-A5CA-5411C53D89DD}"/>
              </a:ext>
            </a:extLst>
          </p:cNvPr>
          <p:cNvSpPr>
            <a:spLocks noGrp="1" noChangeArrowheads="1"/>
          </p:cNvSpPr>
          <p:nvPr>
            <p:ph type="title"/>
          </p:nvPr>
        </p:nvSpPr>
        <p:spPr/>
        <p:txBody>
          <a:bodyPr/>
          <a:lstStyle/>
          <a:p>
            <a:pPr eaLnBrk="1" hangingPunct="1"/>
            <a:r>
              <a:rPr lang="en-US" altLang="zh-TW"/>
              <a:t>Rotation Invariant Texture Description</a:t>
            </a:r>
            <a:endParaRPr lang="zh-TW" altLang="en-US"/>
          </a:p>
        </p:txBody>
      </p:sp>
      <p:sp>
        <p:nvSpPr>
          <p:cNvPr id="8196" name="Rectangle 3">
            <a:extLst>
              <a:ext uri="{FF2B5EF4-FFF2-40B4-BE49-F238E27FC236}">
                <a16:creationId xmlns:a16="http://schemas.microsoft.com/office/drawing/2014/main" id="{B9CD6537-3241-4DD3-AF3C-BEA3CE985CD9}"/>
              </a:ext>
            </a:extLst>
          </p:cNvPr>
          <p:cNvSpPr>
            <a:spLocks noGrp="1" noRot="1" noChangeAspect="1" noMove="1" noResize="1" noEditPoints="1" noAdjustHandles="1" noChangeArrowheads="1" noChangeShapeType="1" noTextEdit="1"/>
          </p:cNvSpPr>
          <p:nvPr>
            <p:ph idx="1"/>
          </p:nvPr>
        </p:nvSpPr>
        <p:spPr>
          <a:blipFill>
            <a:blip r:embed="rId2"/>
            <a:stretch>
              <a:fillRect l="-1378" t="-2105" r="-2412"/>
            </a:stretch>
          </a:blipFill>
          <a:extLst/>
        </p:spPr>
        <p:txBody>
          <a:bodyPr/>
          <a:lstStyle/>
          <a:p>
            <a:pPr>
              <a:defRPr/>
            </a:pPr>
            <a:r>
              <a:rPr lang="zh-TW" altLang="en-US">
                <a:noFill/>
              </a:rPr>
              <a:t> </a:t>
            </a:r>
          </a:p>
        </p:txBody>
      </p:sp>
      <p:graphicFrame>
        <p:nvGraphicFramePr>
          <p:cNvPr id="6" name="表格 5">
            <a:extLst>
              <a:ext uri="{FF2B5EF4-FFF2-40B4-BE49-F238E27FC236}">
                <a16:creationId xmlns:a16="http://schemas.microsoft.com/office/drawing/2014/main" id="{8300D841-2F1D-4E6D-90EF-68F0D2C2225A}"/>
              </a:ext>
            </a:extLst>
          </p:cNvPr>
          <p:cNvGraphicFramePr>
            <a:graphicFrameLocks noGrp="1"/>
          </p:cNvGraphicFramePr>
          <p:nvPr/>
        </p:nvGraphicFramePr>
        <p:xfrm>
          <a:off x="7667625" y="4437063"/>
          <a:ext cx="1225550" cy="517525"/>
        </p:xfrm>
        <a:graphic>
          <a:graphicData uri="http://schemas.openxmlformats.org/drawingml/2006/table">
            <a:tbl>
              <a:tblPr firstRow="1" bandRow="1">
                <a:tableStyleId>{5C22544A-7EE6-4342-B048-85BDC9FD1C3A}</a:tableStyleId>
              </a:tblPr>
              <a:tblGrid>
                <a:gridCol w="1225550">
                  <a:extLst>
                    <a:ext uri="{9D8B030D-6E8A-4147-A177-3AD203B41FA5}">
                      <a16:colId xmlns:a16="http://schemas.microsoft.com/office/drawing/2014/main" val="20000"/>
                    </a:ext>
                  </a:extLst>
                </a:gridCol>
              </a:tblGrid>
              <a:tr h="517525">
                <a:tc>
                  <a:txBody>
                    <a:bodyPr/>
                    <a:lstStyle/>
                    <a:p>
                      <a:r>
                        <a:rPr lang="en-US" altLang="zh-TW" sz="2800" b="0" dirty="0">
                          <a:solidFill>
                            <a:schemeClr val="tx1"/>
                          </a:solidFill>
                          <a:latin typeface="+mj-lt"/>
                        </a:rPr>
                        <a:t>(10.8-3)</a:t>
                      </a:r>
                      <a:endParaRPr lang="zh-TW" altLang="en-US" sz="2800" b="0" dirty="0">
                        <a:solidFill>
                          <a:schemeClr val="tx1"/>
                        </a:solidFill>
                        <a:latin typeface="+mj-lt"/>
                      </a:endParaRPr>
                    </a:p>
                  </a:txBody>
                  <a:tcPr marL="91546" marR="91546" marT="45471" marB="45471">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26982" name="投影片編號版面配置區 1">
            <a:extLst>
              <a:ext uri="{FF2B5EF4-FFF2-40B4-BE49-F238E27FC236}">
                <a16:creationId xmlns:a16="http://schemas.microsoft.com/office/drawing/2014/main" id="{9CC2C4D1-7B7C-47F7-B31D-35C13F77D545}"/>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57F72693-0B49-4BC6-8C06-A61FD2A91F91}" type="slidenum">
              <a:rPr kumimoji="0" lang="zh-TW" altLang="en-US" smtClean="0"/>
              <a:pPr/>
              <a:t>115</a:t>
            </a:fld>
            <a:endParaRPr kumimoji="0" lang="en-US" altLang="zh-TW"/>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B15B6578-1CCD-49CB-87B0-2B983CA9DFE3}"/>
              </a:ext>
            </a:extLst>
          </p:cNvPr>
          <p:cNvSpPr>
            <a:spLocks noGrp="1" noChangeArrowheads="1"/>
          </p:cNvSpPr>
          <p:nvPr>
            <p:ph type="title"/>
          </p:nvPr>
        </p:nvSpPr>
        <p:spPr/>
        <p:txBody>
          <a:bodyPr/>
          <a:lstStyle/>
          <a:p>
            <a:pPr eaLnBrk="1" hangingPunct="1"/>
            <a:endParaRPr lang="zh-TW" altLang="en-US"/>
          </a:p>
        </p:txBody>
      </p:sp>
      <p:pic>
        <p:nvPicPr>
          <p:cNvPr id="128003" name="Picture 3">
            <a:extLst>
              <a:ext uri="{FF2B5EF4-FFF2-40B4-BE49-F238E27FC236}">
                <a16:creationId xmlns:a16="http://schemas.microsoft.com/office/drawing/2014/main" id="{0DCEC8A5-B964-4D11-9303-009C4E64B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7959"/>
          <a:stretch>
            <a:fillRect/>
          </a:stretch>
        </p:blipFill>
        <p:spPr bwMode="auto">
          <a:xfrm>
            <a:off x="755650" y="2060575"/>
            <a:ext cx="7737475" cy="331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a:extLst>
              <a:ext uri="{FF2B5EF4-FFF2-40B4-BE49-F238E27FC236}">
                <a16:creationId xmlns:a16="http://schemas.microsoft.com/office/drawing/2014/main" id="{979F2415-50A8-4FE3-A274-2BB6E625C54A}"/>
              </a:ext>
            </a:extLst>
          </p:cNvPr>
          <p:cNvSpPr txBox="1">
            <a:spLocks noRot="1" noChangeAspect="1" noMove="1" noResize="1" noEditPoints="1" noAdjustHandles="1" noChangeArrowheads="1" noChangeShapeType="1" noTextEdit="1"/>
          </p:cNvSpPr>
          <p:nvPr/>
        </p:nvSpPr>
        <p:spPr>
          <a:xfrm>
            <a:off x="179513" y="5405505"/>
            <a:ext cx="8964488" cy="1342034"/>
          </a:xfrm>
          <a:prstGeom prst="rect">
            <a:avLst/>
          </a:prstGeom>
          <a:blipFill>
            <a:blip r:embed="rId3"/>
            <a:stretch>
              <a:fillRect l="-612" t="-2273" r="-680" b="-5455"/>
            </a:stretch>
          </a:blipFill>
        </p:spPr>
        <p:txBody>
          <a:bodyPr/>
          <a:lstStyle/>
          <a:p>
            <a:pPr>
              <a:defRPr/>
            </a:pPr>
            <a:r>
              <a:rPr lang="zh-TW" altLang="en-US">
                <a:noFill/>
              </a:rPr>
              <a:t> </a:t>
            </a:r>
          </a:p>
        </p:txBody>
      </p:sp>
      <p:sp>
        <p:nvSpPr>
          <p:cNvPr id="128005" name="投影片編號版面配置區 1">
            <a:extLst>
              <a:ext uri="{FF2B5EF4-FFF2-40B4-BE49-F238E27FC236}">
                <a16:creationId xmlns:a16="http://schemas.microsoft.com/office/drawing/2014/main" id="{9A308C07-4D75-40A4-B45F-3F90BA5FAEB5}"/>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CA3DB968-68E0-4325-9EF0-660371666530}" type="slidenum">
              <a:rPr kumimoji="0" lang="zh-TW" altLang="en-US" smtClean="0"/>
              <a:pPr/>
              <a:t>116</a:t>
            </a:fld>
            <a:endParaRPr kumimoji="0" lang="en-US" altLang="zh-TW"/>
          </a:p>
        </p:txBody>
      </p:sp>
      <p:sp>
        <p:nvSpPr>
          <p:cNvPr id="4" name="內容版面配置區 3">
            <a:extLst>
              <a:ext uri="{FF2B5EF4-FFF2-40B4-BE49-F238E27FC236}">
                <a16:creationId xmlns:a16="http://schemas.microsoft.com/office/drawing/2014/main" id="{6F8E07EA-DDE9-4DFF-8835-CDC674CCD5A3}"/>
              </a:ext>
            </a:extLst>
          </p:cNvPr>
          <p:cNvSpPr>
            <a:spLocks noGrp="1" noRot="1" noChangeAspect="1" noMove="1" noResize="1" noEditPoints="1" noAdjustHandles="1" noChangeArrowheads="1" noChangeShapeType="1" noTextEdit="1"/>
          </p:cNvSpPr>
          <p:nvPr>
            <p:ph idx="1"/>
          </p:nvPr>
        </p:nvSpPr>
        <p:spPr>
          <a:blipFill>
            <a:blip r:embed="rId4"/>
            <a:stretch>
              <a:fillRect l="-1378" t="-1760" r="-2412"/>
            </a:stretch>
          </a:blipFill>
          <a:extLst/>
        </p:spPr>
        <p:txBody>
          <a:bodyPr/>
          <a:lstStyle/>
          <a:p>
            <a:pPr>
              <a:defRPr/>
            </a:pPr>
            <a:r>
              <a:rPr lang="zh-TW" altLang="en-US">
                <a:noFill/>
              </a:rPr>
              <a:t> </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4C7F58CD-70FB-415E-B438-06A08B2833F3}"/>
              </a:ext>
            </a:extLst>
          </p:cNvPr>
          <p:cNvSpPr>
            <a:spLocks noGrp="1" noChangeArrowheads="1"/>
          </p:cNvSpPr>
          <p:nvPr>
            <p:ph type="title"/>
          </p:nvPr>
        </p:nvSpPr>
        <p:spPr/>
        <p:txBody>
          <a:bodyPr/>
          <a:lstStyle/>
          <a:p>
            <a:pPr eaLnBrk="1" hangingPunct="1"/>
            <a:endParaRPr lang="zh-TW" altLang="en-US"/>
          </a:p>
        </p:txBody>
      </p:sp>
      <p:graphicFrame>
        <p:nvGraphicFramePr>
          <p:cNvPr id="6" name="表格 5">
            <a:extLst>
              <a:ext uri="{FF2B5EF4-FFF2-40B4-BE49-F238E27FC236}">
                <a16:creationId xmlns:a16="http://schemas.microsoft.com/office/drawing/2014/main" id="{8C27E83E-489A-4DCE-BF3A-7BE3EFFC10C2}"/>
              </a:ext>
            </a:extLst>
          </p:cNvPr>
          <p:cNvGraphicFramePr>
            <a:graphicFrameLocks noGrp="1"/>
          </p:cNvGraphicFramePr>
          <p:nvPr/>
        </p:nvGraphicFramePr>
        <p:xfrm>
          <a:off x="7740650" y="1700213"/>
          <a:ext cx="1223963" cy="519112"/>
        </p:xfrm>
        <a:graphic>
          <a:graphicData uri="http://schemas.openxmlformats.org/drawingml/2006/table">
            <a:tbl>
              <a:tblPr firstRow="1" bandRow="1">
                <a:tableStyleId>{5C22544A-7EE6-4342-B048-85BDC9FD1C3A}</a:tableStyleId>
              </a:tblPr>
              <a:tblGrid>
                <a:gridCol w="1223963">
                  <a:extLst>
                    <a:ext uri="{9D8B030D-6E8A-4147-A177-3AD203B41FA5}">
                      <a16:colId xmlns:a16="http://schemas.microsoft.com/office/drawing/2014/main" val="20000"/>
                    </a:ext>
                  </a:extLst>
                </a:gridCol>
              </a:tblGrid>
              <a:tr h="519112">
                <a:tc>
                  <a:txBody>
                    <a:bodyPr/>
                    <a:lstStyle/>
                    <a:p>
                      <a:r>
                        <a:rPr lang="en-US" altLang="zh-TW" sz="2800" b="0" dirty="0">
                          <a:solidFill>
                            <a:schemeClr val="tx1"/>
                          </a:solidFill>
                          <a:latin typeface="+mj-lt"/>
                        </a:rPr>
                        <a:t>(10.8-4)</a:t>
                      </a:r>
                      <a:endParaRPr lang="zh-TW" altLang="en-US" sz="2800" b="0" dirty="0">
                        <a:solidFill>
                          <a:schemeClr val="tx1"/>
                        </a:solidFill>
                        <a:latin typeface="+mj-lt"/>
                      </a:endParaRPr>
                    </a:p>
                  </a:txBody>
                  <a:tcPr marL="91427" marR="91427" marT="45804" marB="45804">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 name="Rectangle 3">
            <a:extLst>
              <a:ext uri="{FF2B5EF4-FFF2-40B4-BE49-F238E27FC236}">
                <a16:creationId xmlns:a16="http://schemas.microsoft.com/office/drawing/2014/main" id="{3926A4F7-7CF9-4308-9298-AD5760C27B5E}"/>
              </a:ext>
            </a:extLst>
          </p:cNvPr>
          <p:cNvSpPr>
            <a:spLocks noGrp="1" noRot="1" noChangeAspect="1" noMove="1" noResize="1" noEditPoints="1" noAdjustHandles="1" noChangeArrowheads="1" noChangeShapeType="1" noTextEdit="1"/>
          </p:cNvSpPr>
          <p:nvPr>
            <p:ph idx="1"/>
          </p:nvPr>
        </p:nvSpPr>
        <p:spPr>
          <a:blipFill>
            <a:blip r:embed="rId2"/>
            <a:stretch>
              <a:fillRect l="-1378" t="-1760" r="-2412"/>
            </a:stretch>
          </a:blipFill>
          <a:extLst/>
        </p:spPr>
        <p:txBody>
          <a:bodyPr/>
          <a:lstStyle/>
          <a:p>
            <a:pPr>
              <a:defRPr/>
            </a:pPr>
            <a:r>
              <a:rPr lang="zh-TW" altLang="en-US" dirty="0">
                <a:noFill/>
              </a:rPr>
              <a:t> </a:t>
            </a:r>
          </a:p>
        </p:txBody>
      </p:sp>
      <p:pic>
        <p:nvPicPr>
          <p:cNvPr id="129030" name="圖片 7">
            <a:extLst>
              <a:ext uri="{FF2B5EF4-FFF2-40B4-BE49-F238E27FC236}">
                <a16:creationId xmlns:a16="http://schemas.microsoft.com/office/drawing/2014/main" id="{9E6B6758-272C-4BC7-8753-44E9ACAE55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898775"/>
            <a:ext cx="208756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1" name="投影片編號版面配置區 1">
            <a:extLst>
              <a:ext uri="{FF2B5EF4-FFF2-40B4-BE49-F238E27FC236}">
                <a16:creationId xmlns:a16="http://schemas.microsoft.com/office/drawing/2014/main" id="{2FD8C3B8-5A7B-4A10-A898-8F1B2F437CBC}"/>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6A4E60DD-60EB-4ADC-9AA4-7F245DE94F31}" type="slidenum">
              <a:rPr kumimoji="0" lang="zh-TW" altLang="en-US" smtClean="0"/>
              <a:pPr/>
              <a:t>117</a:t>
            </a:fld>
            <a:endParaRPr kumimoji="0" lang="en-US" altLang="zh-TW"/>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標題 1">
            <a:extLst>
              <a:ext uri="{FF2B5EF4-FFF2-40B4-BE49-F238E27FC236}">
                <a16:creationId xmlns:a16="http://schemas.microsoft.com/office/drawing/2014/main" id="{D1DB05AF-7768-43CF-AA0C-A31B7170F8B0}"/>
              </a:ext>
            </a:extLst>
          </p:cNvPr>
          <p:cNvSpPr>
            <a:spLocks noGrp="1" noChangeArrowheads="1"/>
          </p:cNvSpPr>
          <p:nvPr>
            <p:ph type="title"/>
          </p:nvPr>
        </p:nvSpPr>
        <p:spPr/>
        <p:txBody>
          <a:bodyPr/>
          <a:lstStyle/>
          <a:p>
            <a:pPr eaLnBrk="1" hangingPunct="1"/>
            <a:endParaRPr lang="zh-TW" altLang="en-US"/>
          </a:p>
        </p:txBody>
      </p:sp>
      <p:pic>
        <p:nvPicPr>
          <p:cNvPr id="130051" name="Picture 6">
            <a:extLst>
              <a:ext uri="{FF2B5EF4-FFF2-40B4-BE49-F238E27FC236}">
                <a16:creationId xmlns:a16="http://schemas.microsoft.com/office/drawing/2014/main" id="{D5D4F37F-242B-420B-8C1C-DC9805A2C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433388"/>
            <a:ext cx="1784350" cy="2611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2" name="Picture 9">
            <a:extLst>
              <a:ext uri="{FF2B5EF4-FFF2-40B4-BE49-F238E27FC236}">
                <a16:creationId xmlns:a16="http://schemas.microsoft.com/office/drawing/2014/main" id="{E0518F32-C9B7-4AE3-AFBF-4D0D631E9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88" y="3194050"/>
            <a:ext cx="240665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3" name="Picture 2">
            <a:extLst>
              <a:ext uri="{FF2B5EF4-FFF2-40B4-BE49-F238E27FC236}">
                <a16:creationId xmlns:a16="http://schemas.microsoft.com/office/drawing/2014/main" id="{B9F6A8A7-DA97-4282-B95F-C44808E40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33375"/>
            <a:ext cx="4981575" cy="526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字方塊 13">
            <a:extLst>
              <a:ext uri="{FF2B5EF4-FFF2-40B4-BE49-F238E27FC236}">
                <a16:creationId xmlns:a16="http://schemas.microsoft.com/office/drawing/2014/main" id="{6BD93C2E-EEA0-4BF2-BCCD-B9CBECEF98FC}"/>
              </a:ext>
            </a:extLst>
          </p:cNvPr>
          <p:cNvSpPr txBox="1"/>
          <p:nvPr/>
        </p:nvSpPr>
        <p:spPr>
          <a:xfrm>
            <a:off x="2051050" y="5672138"/>
            <a:ext cx="468313" cy="400050"/>
          </a:xfrm>
          <a:prstGeom prst="rect">
            <a:avLst/>
          </a:prstGeom>
          <a:noFill/>
        </p:spPr>
        <p:txBody>
          <a:bodyPr wrap="none">
            <a:spAutoFit/>
          </a:bodyPr>
          <a:lstStyle/>
          <a:p>
            <a:pPr eaLnBrk="1" hangingPunct="1">
              <a:defRPr/>
            </a:pPr>
            <a:r>
              <a:rPr lang="en-US" altLang="zh-TW" sz="2000" dirty="0">
                <a:latin typeface="+mj-lt"/>
              </a:rPr>
              <a:t>(a)</a:t>
            </a:r>
            <a:endParaRPr lang="zh-TW" altLang="en-US" sz="2000" dirty="0">
              <a:latin typeface="+mj-lt"/>
            </a:endParaRPr>
          </a:p>
        </p:txBody>
      </p:sp>
      <p:sp>
        <p:nvSpPr>
          <p:cNvPr id="15" name="文字方塊 14">
            <a:extLst>
              <a:ext uri="{FF2B5EF4-FFF2-40B4-BE49-F238E27FC236}">
                <a16:creationId xmlns:a16="http://schemas.microsoft.com/office/drawing/2014/main" id="{1AEF05EF-DA24-4753-A44F-500C6A54424C}"/>
              </a:ext>
            </a:extLst>
          </p:cNvPr>
          <p:cNvSpPr txBox="1"/>
          <p:nvPr/>
        </p:nvSpPr>
        <p:spPr>
          <a:xfrm>
            <a:off x="4643438" y="5672138"/>
            <a:ext cx="482600" cy="400050"/>
          </a:xfrm>
          <a:prstGeom prst="rect">
            <a:avLst/>
          </a:prstGeom>
          <a:noFill/>
        </p:spPr>
        <p:txBody>
          <a:bodyPr wrap="none">
            <a:spAutoFit/>
          </a:bodyPr>
          <a:lstStyle/>
          <a:p>
            <a:pPr eaLnBrk="1" hangingPunct="1">
              <a:defRPr/>
            </a:pPr>
            <a:r>
              <a:rPr lang="en-US" altLang="zh-TW" sz="2000" dirty="0">
                <a:latin typeface="+mj-lt"/>
              </a:rPr>
              <a:t>(b)</a:t>
            </a:r>
            <a:endParaRPr lang="zh-TW" altLang="en-US" sz="2000" dirty="0">
              <a:latin typeface="+mj-lt"/>
            </a:endParaRPr>
          </a:p>
        </p:txBody>
      </p:sp>
      <p:sp>
        <p:nvSpPr>
          <p:cNvPr id="16" name="文字方塊 15">
            <a:extLst>
              <a:ext uri="{FF2B5EF4-FFF2-40B4-BE49-F238E27FC236}">
                <a16:creationId xmlns:a16="http://schemas.microsoft.com/office/drawing/2014/main" id="{DA5358E9-0890-493F-ACDE-CC8FD5EE7C04}"/>
              </a:ext>
            </a:extLst>
          </p:cNvPr>
          <p:cNvSpPr txBox="1"/>
          <p:nvPr/>
        </p:nvSpPr>
        <p:spPr>
          <a:xfrm>
            <a:off x="7270750" y="5672138"/>
            <a:ext cx="468313" cy="400050"/>
          </a:xfrm>
          <a:prstGeom prst="rect">
            <a:avLst/>
          </a:prstGeom>
          <a:noFill/>
        </p:spPr>
        <p:txBody>
          <a:bodyPr wrap="none">
            <a:spAutoFit/>
          </a:bodyPr>
          <a:lstStyle/>
          <a:p>
            <a:pPr eaLnBrk="1" hangingPunct="1">
              <a:defRPr/>
            </a:pPr>
            <a:r>
              <a:rPr lang="en-US" altLang="zh-TW" sz="2000" dirty="0">
                <a:latin typeface="+mj-lt"/>
              </a:rPr>
              <a:t>(c)</a:t>
            </a:r>
            <a:endParaRPr lang="zh-TW" altLang="en-US" sz="2000" dirty="0">
              <a:latin typeface="+mj-lt"/>
            </a:endParaRPr>
          </a:p>
        </p:txBody>
      </p:sp>
      <p:pic>
        <p:nvPicPr>
          <p:cNvPr id="130057" name="Picture 10">
            <a:extLst>
              <a:ext uri="{FF2B5EF4-FFF2-40B4-BE49-F238E27FC236}">
                <a16:creationId xmlns:a16="http://schemas.microsoft.com/office/drawing/2014/main" id="{895895B7-34B8-4118-93CD-24740804F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350" y="433388"/>
            <a:ext cx="2306638" cy="2547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0058" name="投影片編號版面配置區 1">
            <a:extLst>
              <a:ext uri="{FF2B5EF4-FFF2-40B4-BE49-F238E27FC236}">
                <a16:creationId xmlns:a16="http://schemas.microsoft.com/office/drawing/2014/main" id="{642D14F2-680F-41A1-85E0-F245BC064158}"/>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57FD8DDA-08FB-4562-AB20-DE6415FD8B5F}" type="slidenum">
              <a:rPr kumimoji="0" lang="zh-TW" altLang="en-US" smtClean="0"/>
              <a:pPr/>
              <a:t>118</a:t>
            </a:fld>
            <a:endParaRPr kumimoji="0" lang="en-US" altLang="zh-TW"/>
          </a:p>
        </p:txBody>
      </p:sp>
      <p:sp>
        <p:nvSpPr>
          <p:cNvPr id="2" name="矩形 1">
            <a:extLst>
              <a:ext uri="{FF2B5EF4-FFF2-40B4-BE49-F238E27FC236}">
                <a16:creationId xmlns:a16="http://schemas.microsoft.com/office/drawing/2014/main" id="{C1754B4B-3D38-4005-AFF7-3DBDA3903A49}"/>
              </a:ext>
            </a:extLst>
          </p:cNvPr>
          <p:cNvSpPr>
            <a:spLocks noRot="1" noChangeAspect="1" noMove="1" noResize="1" noEditPoints="1" noAdjustHandles="1" noChangeArrowheads="1" noChangeShapeType="1" noTextEdit="1"/>
          </p:cNvSpPr>
          <p:nvPr/>
        </p:nvSpPr>
        <p:spPr>
          <a:xfrm>
            <a:off x="1581767" y="6081494"/>
            <a:ext cx="6679530" cy="684162"/>
          </a:xfrm>
          <a:prstGeom prst="rect">
            <a:avLst/>
          </a:prstGeom>
          <a:blipFill>
            <a:blip r:embed="rId6"/>
            <a:stretch>
              <a:fillRect l="-730" t="-5357" b="-10714"/>
            </a:stretch>
          </a:blipFill>
        </p:spPr>
        <p:txBody>
          <a:bodyPr/>
          <a:lstStyle/>
          <a:p>
            <a:pPr>
              <a:defRPr/>
            </a:pPr>
            <a:r>
              <a:rPr lang="zh-TW" altLang="en-US">
                <a:noFill/>
              </a:rPr>
              <a:t> </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3BDF77DE-01A8-46D1-8977-6E9A50DB970F}"/>
              </a:ext>
            </a:extLst>
          </p:cNvPr>
          <p:cNvSpPr>
            <a:spLocks noGrp="1" noChangeArrowheads="1"/>
          </p:cNvSpPr>
          <p:nvPr>
            <p:ph type="title"/>
          </p:nvPr>
        </p:nvSpPr>
        <p:spPr/>
        <p:txBody>
          <a:bodyPr/>
          <a:lstStyle/>
          <a:p>
            <a:pPr eaLnBrk="1" hangingPunct="1"/>
            <a:r>
              <a:rPr lang="en-US" altLang="zh-TW" dirty="0"/>
              <a:t>Optimal Global Thresholding Using </a:t>
            </a:r>
            <a:r>
              <a:rPr lang="en-US" altLang="zh-TW" dirty="0" err="1"/>
              <a:t>Otsuʼs</a:t>
            </a:r>
            <a:r>
              <a:rPr lang="en-US" altLang="zh-TW" dirty="0"/>
              <a:t> Method</a:t>
            </a:r>
            <a:endParaRPr lang="zh-TW" altLang="en-US" dirty="0"/>
          </a:p>
        </p:txBody>
      </p:sp>
      <p:sp>
        <p:nvSpPr>
          <p:cNvPr id="131076" name="投影片編號版面配置區 1">
            <a:extLst>
              <a:ext uri="{FF2B5EF4-FFF2-40B4-BE49-F238E27FC236}">
                <a16:creationId xmlns:a16="http://schemas.microsoft.com/office/drawing/2014/main" id="{75E5C773-4652-4CEA-BEBF-493E4632966F}"/>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C62570B-CE7C-4DF7-8818-4012897A20BC}" type="slidenum">
              <a:rPr kumimoji="0" lang="zh-TW" altLang="en-US" smtClean="0"/>
              <a:pPr/>
              <a:t>119</a:t>
            </a:fld>
            <a:endParaRPr kumimoji="0" lang="en-US" altLang="zh-TW"/>
          </a:p>
        </p:txBody>
      </p:sp>
      <p:pic>
        <p:nvPicPr>
          <p:cNvPr id="6" name="圖片 5">
            <a:extLst>
              <a:ext uri="{FF2B5EF4-FFF2-40B4-BE49-F238E27FC236}">
                <a16:creationId xmlns:a16="http://schemas.microsoft.com/office/drawing/2014/main" id="{6A657BEF-C5D8-45FE-911E-1C5C6F831CDB}"/>
              </a:ext>
            </a:extLst>
          </p:cNvPr>
          <p:cNvPicPr>
            <a:picLocks noChangeAspect="1"/>
          </p:cNvPicPr>
          <p:nvPr/>
        </p:nvPicPr>
        <p:blipFill>
          <a:blip r:embed="rId2"/>
          <a:stretch>
            <a:fillRect/>
          </a:stretch>
        </p:blipFill>
        <p:spPr>
          <a:xfrm>
            <a:off x="70193" y="1772816"/>
            <a:ext cx="8915400" cy="3143250"/>
          </a:xfrm>
          <a:prstGeom prst="rect">
            <a:avLst/>
          </a:prstGeom>
        </p:spPr>
      </p:pic>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847F96BD-9DCC-4897-AB91-0AAD0D6926D4}"/>
                  </a:ext>
                </a:extLst>
              </p:cNvPr>
              <p:cNvSpPr>
                <a:spLocks noGrp="1"/>
              </p:cNvSpPr>
              <p:nvPr>
                <p:ph idx="1"/>
              </p:nvPr>
            </p:nvSpPr>
            <p:spPr>
              <a:xfrm>
                <a:off x="138455" y="1268760"/>
                <a:ext cx="8847138" cy="5213350"/>
              </a:xfrm>
            </p:spPr>
            <p:txBody>
              <a:bodyPr/>
              <a:lstStyle/>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If we select a threshold </a:t>
                </a:r>
                <a14:m>
                  <m:oMath xmlns:m="http://schemas.openxmlformats.org/officeDocument/2006/math">
                    <m:r>
                      <a:rPr lang="en-US" altLang="zh-TW" b="0" i="1" smtClean="0">
                        <a:latin typeface="Cambria Math" panose="02040503050406030204" pitchFamily="18" charset="0"/>
                      </a:rPr>
                      <m:t>𝑇</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𝑘</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𝑘</m:t>
                    </m:r>
                    <m:r>
                      <a:rPr lang="en-US" altLang="zh-TW" b="0" i="1" smtClean="0">
                        <a:latin typeface="Cambria Math" panose="02040503050406030204" pitchFamily="18" charset="0"/>
                      </a:rPr>
                      <m:t>, 0&lt;</m:t>
                    </m:r>
                    <m:r>
                      <a:rPr lang="en-US" altLang="zh-TW" b="0" i="1" smtClean="0">
                        <a:latin typeface="Cambria Math" panose="02040503050406030204" pitchFamily="18" charset="0"/>
                      </a:rPr>
                      <m:t>𝑘</m:t>
                    </m:r>
                    <m:r>
                      <a:rPr lang="en-US" altLang="zh-TW" b="0" i="1" smtClean="0">
                        <a:latin typeface="Cambria Math" panose="02040503050406030204" pitchFamily="18" charset="0"/>
                      </a:rPr>
                      <m:t>&lt;</m:t>
                    </m:r>
                    <m:r>
                      <a:rPr lang="en-US" altLang="zh-TW" b="0" i="1" smtClean="0">
                        <a:latin typeface="Cambria Math" panose="02040503050406030204" pitchFamily="18" charset="0"/>
                      </a:rPr>
                      <m:t>𝐿</m:t>
                    </m:r>
                    <m:r>
                      <a:rPr lang="en-US" altLang="zh-TW" b="0" i="1" smtClean="0">
                        <a:latin typeface="Cambria Math" panose="02040503050406030204" pitchFamily="18" charset="0"/>
                      </a:rPr>
                      <m:t>−1,</m:t>
                    </m:r>
                  </m:oMath>
                </a14:m>
                <a:r>
                  <a:rPr lang="en-US" altLang="zh-TW" dirty="0"/>
                  <a:t> and use it to partition image into two classes</a:t>
                </a:r>
                <a14:m>
                  <m:oMath xmlns:m="http://schemas.openxmlformats.org/officeDocument/2006/math">
                    <m:r>
                      <a:rPr lang="en-US" altLang="zh-TW" b="0" i="0" smtClean="0">
                        <a:latin typeface="Cambria Math" panose="02040503050406030204" pitchFamily="18" charset="0"/>
                      </a:rPr>
                      <m:t> </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𝑐</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t>and</a:t>
                </a:r>
                <a14:m>
                  <m:oMath xmlns:m="http://schemas.openxmlformats.org/officeDocument/2006/math">
                    <m:r>
                      <a:rPr lang="en-US" altLang="zh-TW" b="0" i="0" smtClean="0">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𝑐</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 </m:t>
                    </m:r>
                  </m:oMath>
                </a14:m>
                <a:r>
                  <a:rPr lang="en-US" altLang="zh-TW" dirty="0"/>
                  <a:t>the probabilities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𝑘</m:t>
                    </m:r>
                    <m:r>
                      <a:rPr lang="en-US" altLang="zh-TW" b="0" i="1" smtClean="0">
                        <a:latin typeface="Cambria Math" panose="02040503050406030204" pitchFamily="18" charset="0"/>
                      </a:rPr>
                      <m:t>)</m:t>
                    </m:r>
                  </m:oMath>
                </a14:m>
                <a:r>
                  <a:rPr lang="en-US" altLang="zh-TW" dirty="0"/>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2</m:t>
                        </m:r>
                      </m:sub>
                    </m:sSub>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m:t>
                    </m:r>
                  </m:oMath>
                </a14:m>
                <a:r>
                  <a:rPr lang="en-US" altLang="zh-TW" dirty="0"/>
                  <a:t> that a pixel assigned to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𝑐</m:t>
                        </m:r>
                      </m:e>
                      <m:sub>
                        <m:r>
                          <a:rPr lang="en-US" altLang="zh-TW" i="1">
                            <a:latin typeface="Cambria Math" panose="02040503050406030204" pitchFamily="18" charset="0"/>
                          </a:rPr>
                          <m:t>1</m:t>
                        </m:r>
                      </m:sub>
                    </m:sSub>
                    <m:r>
                      <a:rPr lang="en-US" altLang="zh-TW" i="1">
                        <a:latin typeface="Cambria Math" panose="02040503050406030204" pitchFamily="18" charset="0"/>
                      </a:rPr>
                      <m:t> </m:t>
                    </m:r>
                  </m:oMath>
                </a14:m>
                <a:r>
                  <a:rPr lang="en-US" altLang="zh-TW" dirty="0"/>
                  <a:t>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𝑐</m:t>
                        </m:r>
                      </m:e>
                      <m:sub>
                        <m:r>
                          <a:rPr lang="en-US" altLang="zh-TW" i="1">
                            <a:latin typeface="Cambria Math" panose="02040503050406030204" pitchFamily="18" charset="0"/>
                          </a:rPr>
                          <m:t>2</m:t>
                        </m:r>
                      </m:sub>
                    </m:sSub>
                    <m:r>
                      <a:rPr lang="en-US" altLang="zh-TW" b="0" i="0" smtClean="0">
                        <a:latin typeface="Cambria Math" panose="02040503050406030204" pitchFamily="18" charset="0"/>
                      </a:rPr>
                      <m:t>,</m:t>
                    </m:r>
                  </m:oMath>
                </a14:m>
                <a:r>
                  <a:rPr lang="en-US" altLang="zh-TW" dirty="0"/>
                  <a:t> respectively, are given by</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zh-TW" altLang="en-US" dirty="0"/>
              </a:p>
            </p:txBody>
          </p:sp>
        </mc:Choice>
        <mc:Fallback xmlns="">
          <p:sp>
            <p:nvSpPr>
              <p:cNvPr id="8" name="內容版面配置區 7">
                <a:extLst>
                  <a:ext uri="{FF2B5EF4-FFF2-40B4-BE49-F238E27FC236}">
                    <a16:creationId xmlns:a16="http://schemas.microsoft.com/office/drawing/2014/main" id="{847F96BD-9DCC-4897-AB91-0AAD0D6926D4}"/>
                  </a:ext>
                </a:extLst>
              </p:cNvPr>
              <p:cNvSpPr>
                <a:spLocks noGrp="1" noRot="1" noChangeAspect="1" noMove="1" noResize="1" noEditPoints="1" noAdjustHandles="1" noChangeArrowheads="1" noChangeShapeType="1" noTextEdit="1"/>
              </p:cNvSpPr>
              <p:nvPr>
                <p:ph idx="1"/>
              </p:nvPr>
            </p:nvSpPr>
            <p:spPr>
              <a:xfrm>
                <a:off x="138455" y="1268760"/>
                <a:ext cx="8847138" cy="5213350"/>
              </a:xfrm>
              <a:blipFill>
                <a:blip r:embed="rId3"/>
                <a:stretch>
                  <a:fillRect l="-1378" r="-2412" b="-5731"/>
                </a:stretch>
              </a:blipFill>
            </p:spPr>
            <p:txBody>
              <a:bodyPr/>
              <a:lstStyle/>
              <a:p>
                <a:r>
                  <a:rPr lang="zh-TW"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950C208-BD48-4EF2-8646-A491B02D9950}"/>
              </a:ext>
            </a:extLst>
          </p:cNvPr>
          <p:cNvSpPr>
            <a:spLocks noGrp="1" noChangeArrowheads="1"/>
          </p:cNvSpPr>
          <p:nvPr>
            <p:ph type="title"/>
          </p:nvPr>
        </p:nvSpPr>
        <p:spPr/>
        <p:txBody>
          <a:bodyPr/>
          <a:lstStyle/>
          <a:p>
            <a:pPr eaLnBrk="1" hangingPunct="1"/>
            <a:r>
              <a:rPr lang="en-US" altLang="zh-TW"/>
              <a:t>Gradient operators</a:t>
            </a:r>
            <a:endParaRPr lang="zh-TW" altLang="en-US"/>
          </a:p>
        </p:txBody>
      </p:sp>
      <p:sp>
        <p:nvSpPr>
          <p:cNvPr id="18435" name="Rectangle 3">
            <a:extLst>
              <a:ext uri="{FF2B5EF4-FFF2-40B4-BE49-F238E27FC236}">
                <a16:creationId xmlns:a16="http://schemas.microsoft.com/office/drawing/2014/main" id="{71C4322C-3A15-4FEC-88FD-3F0EA11EE88D}"/>
              </a:ext>
            </a:extLst>
          </p:cNvPr>
          <p:cNvSpPr>
            <a:spLocks noGrp="1" noChangeArrowheads="1"/>
          </p:cNvSpPr>
          <p:nvPr>
            <p:ph type="body" idx="1"/>
          </p:nvPr>
        </p:nvSpPr>
        <p:spPr>
          <a:xfrm>
            <a:off x="107950" y="1384300"/>
            <a:ext cx="8847138" cy="5357813"/>
          </a:xfrm>
        </p:spPr>
        <p:txBody>
          <a:bodyPr/>
          <a:lstStyle/>
          <a:p>
            <a:pPr eaLnBrk="1" hangingPunct="1">
              <a:lnSpc>
                <a:spcPct val="90000"/>
              </a:lnSpc>
            </a:pPr>
            <a:r>
              <a:rPr lang="en-US" altLang="zh-TW"/>
              <a:t>The gradient of an image </a:t>
            </a:r>
            <a:r>
              <a:rPr lang="en-US" altLang="zh-TW" i="1"/>
              <a:t>f</a:t>
            </a:r>
            <a:r>
              <a:rPr lang="en-US" altLang="zh-TW"/>
              <a:t>(</a:t>
            </a:r>
            <a:r>
              <a:rPr lang="en-US" altLang="zh-TW" i="1"/>
              <a:t>x</a:t>
            </a:r>
            <a:r>
              <a:rPr lang="en-US" altLang="zh-TW"/>
              <a:t>, </a:t>
            </a:r>
            <a:r>
              <a:rPr lang="en-US" altLang="zh-TW" i="1"/>
              <a:t>y</a:t>
            </a:r>
            <a:r>
              <a:rPr lang="en-US" altLang="zh-TW"/>
              <a:t>) at location (</a:t>
            </a:r>
            <a:r>
              <a:rPr lang="en-US" altLang="zh-TW" i="1"/>
              <a:t>x</a:t>
            </a:r>
            <a:r>
              <a:rPr lang="en-US" altLang="zh-TW"/>
              <a:t>, </a:t>
            </a:r>
            <a:r>
              <a:rPr lang="en-US" altLang="zh-TW" i="1"/>
              <a:t>y</a:t>
            </a:r>
            <a:r>
              <a:rPr lang="en-US" altLang="zh-TW"/>
              <a:t>) is defined as the </a:t>
            </a:r>
            <a:r>
              <a:rPr lang="en-US" altLang="zh-TW" i="1"/>
              <a:t>vector</a:t>
            </a:r>
            <a:r>
              <a:rPr lang="en-US" altLang="zh-TW"/>
              <a:t>:</a:t>
            </a:r>
          </a:p>
          <a:p>
            <a:pPr eaLnBrk="1" hangingPunct="1">
              <a:lnSpc>
                <a:spcPct val="90000"/>
              </a:lnSpc>
            </a:pPr>
            <a:endParaRPr lang="en-US" altLang="zh-TW"/>
          </a:p>
          <a:p>
            <a:pPr eaLnBrk="1" hangingPunct="1">
              <a:lnSpc>
                <a:spcPct val="90000"/>
              </a:lnSpc>
              <a:buFont typeface="Wingdings" panose="05000000000000000000" pitchFamily="2" charset="2"/>
              <a:buNone/>
            </a:pPr>
            <a:r>
              <a:rPr lang="en-US" altLang="zh-TW"/>
              <a:t> 									     (10.1-3)</a:t>
            </a:r>
          </a:p>
          <a:p>
            <a:pPr eaLnBrk="1" hangingPunct="1">
              <a:lnSpc>
                <a:spcPct val="90000"/>
              </a:lnSpc>
            </a:pPr>
            <a:endParaRPr lang="en-US" altLang="zh-TW"/>
          </a:p>
          <a:p>
            <a:pPr eaLnBrk="1" hangingPunct="1">
              <a:lnSpc>
                <a:spcPct val="90000"/>
              </a:lnSpc>
              <a:buFont typeface="Wingdings" panose="05000000000000000000" pitchFamily="2" charset="2"/>
              <a:buNone/>
            </a:pPr>
            <a:r>
              <a:rPr lang="en-US" altLang="zh-TW"/>
              <a:t>	The gradient vector points in the direction of maximum rate of change of  </a:t>
            </a:r>
            <a:r>
              <a:rPr lang="en-US" altLang="zh-TW" i="1"/>
              <a:t>f</a:t>
            </a:r>
            <a:r>
              <a:rPr lang="en-US" altLang="zh-TW"/>
              <a:t>  at coordinates (</a:t>
            </a:r>
            <a:r>
              <a:rPr lang="en-US" altLang="zh-TW" i="1"/>
              <a:t>x</a:t>
            </a:r>
            <a:r>
              <a:rPr lang="en-US" altLang="zh-TW"/>
              <a:t>, </a:t>
            </a:r>
            <a:r>
              <a:rPr lang="en-US" altLang="zh-TW" i="1"/>
              <a:t>y</a:t>
            </a:r>
            <a:r>
              <a:rPr lang="en-US" altLang="zh-TW"/>
              <a:t>).</a:t>
            </a:r>
          </a:p>
          <a:p>
            <a:pPr lvl="1" eaLnBrk="1" hangingPunct="1">
              <a:lnSpc>
                <a:spcPct val="90000"/>
              </a:lnSpc>
            </a:pPr>
            <a:r>
              <a:rPr lang="en-US" altLang="zh-TW"/>
              <a:t>An important quantity in edge detection is the magnitude of this vector:</a:t>
            </a:r>
          </a:p>
          <a:p>
            <a:pPr lvl="1" eaLnBrk="1" hangingPunct="1">
              <a:lnSpc>
                <a:spcPct val="90000"/>
              </a:lnSpc>
              <a:buFont typeface="Wingdings" panose="05000000000000000000" pitchFamily="2" charset="2"/>
              <a:buNone/>
            </a:pPr>
            <a:r>
              <a:rPr lang="en-US" altLang="zh-TW"/>
              <a:t>						 			        (10.1-4) </a:t>
            </a:r>
          </a:p>
          <a:p>
            <a:pPr lvl="1" eaLnBrk="1" hangingPunct="1">
              <a:lnSpc>
                <a:spcPct val="90000"/>
              </a:lnSpc>
              <a:buFont typeface="Wingdings" panose="05000000000000000000" pitchFamily="2" charset="2"/>
              <a:buNone/>
            </a:pPr>
            <a:r>
              <a:rPr lang="en-US" altLang="zh-TW"/>
              <a:t>	which gives the maximum rate of increase of </a:t>
            </a:r>
            <a:r>
              <a:rPr lang="en-US" altLang="zh-TW" i="1"/>
              <a:t>f</a:t>
            </a:r>
            <a:r>
              <a:rPr lang="en-US" altLang="zh-TW"/>
              <a:t>(</a:t>
            </a:r>
            <a:r>
              <a:rPr lang="en-US" altLang="zh-TW" i="1"/>
              <a:t>x</a:t>
            </a:r>
            <a:r>
              <a:rPr lang="en-US" altLang="zh-TW"/>
              <a:t>, </a:t>
            </a:r>
            <a:r>
              <a:rPr lang="en-US" altLang="zh-TW" i="1"/>
              <a:t>y</a:t>
            </a:r>
            <a:r>
              <a:rPr lang="en-US" altLang="zh-TW"/>
              <a:t>) per unit distance in the direction of </a:t>
            </a:r>
            <a:r>
              <a:rPr lang="en-US" altLang="zh-TW">
                <a:sym typeface="Symbol" panose="05050102010706020507" pitchFamily="18" charset="2"/>
              </a:rPr>
              <a:t></a:t>
            </a:r>
            <a:r>
              <a:rPr lang="en-US" altLang="zh-TW" b="1">
                <a:sym typeface="Symbol" panose="05050102010706020507" pitchFamily="18" charset="2"/>
              </a:rPr>
              <a:t>f</a:t>
            </a:r>
            <a:r>
              <a:rPr lang="en-US" altLang="zh-TW"/>
              <a:t>. It is a common practice to refer to </a:t>
            </a:r>
            <a:r>
              <a:rPr lang="en-US" altLang="zh-TW">
                <a:sym typeface="Symbol" panose="05050102010706020507" pitchFamily="18" charset="2"/>
              </a:rPr>
              <a:t></a:t>
            </a:r>
            <a:r>
              <a:rPr lang="en-US" altLang="zh-TW" i="1">
                <a:sym typeface="Symbol" panose="05050102010706020507" pitchFamily="18" charset="2"/>
              </a:rPr>
              <a:t>f </a:t>
            </a:r>
            <a:r>
              <a:rPr lang="en-US" altLang="zh-TW"/>
              <a:t> also as the </a:t>
            </a:r>
            <a:r>
              <a:rPr lang="en-US" altLang="zh-TW" i="1"/>
              <a:t>gradient</a:t>
            </a:r>
            <a:r>
              <a:rPr lang="en-US" altLang="zh-TW"/>
              <a:t>.</a:t>
            </a:r>
          </a:p>
        </p:txBody>
      </p:sp>
      <p:sp>
        <p:nvSpPr>
          <p:cNvPr id="18436" name="Rectangle 5">
            <a:extLst>
              <a:ext uri="{FF2B5EF4-FFF2-40B4-BE49-F238E27FC236}">
                <a16:creationId xmlns:a16="http://schemas.microsoft.com/office/drawing/2014/main" id="{D86DCD27-C935-43BB-AB5F-5B425DF6C28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18437" name="Object 4">
            <a:extLst>
              <a:ext uri="{FF2B5EF4-FFF2-40B4-BE49-F238E27FC236}">
                <a16:creationId xmlns:a16="http://schemas.microsoft.com/office/drawing/2014/main" id="{43E81210-EA5E-4A0C-92B0-1D237659DB86}"/>
              </a:ext>
            </a:extLst>
          </p:cNvPr>
          <p:cNvGraphicFramePr>
            <a:graphicFrameLocks noChangeAspect="1"/>
          </p:cNvGraphicFramePr>
          <p:nvPr/>
        </p:nvGraphicFramePr>
        <p:xfrm>
          <a:off x="1374775" y="1901825"/>
          <a:ext cx="2692400" cy="1833563"/>
        </p:xfrm>
        <a:graphic>
          <a:graphicData uri="http://schemas.openxmlformats.org/presentationml/2006/ole">
            <mc:AlternateContent xmlns:mc="http://schemas.openxmlformats.org/markup-compatibility/2006">
              <mc:Choice xmlns:v="urn:schemas-microsoft-com:vml" Requires="v">
                <p:oleObj spid="_x0000_s19207" name="方程式" r:id="rId3" imgW="1193800" imgH="812800" progId="Equation.3">
                  <p:embed/>
                </p:oleObj>
              </mc:Choice>
              <mc:Fallback>
                <p:oleObj name="方程式" r:id="rId3" imgW="1193800" imgH="812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5" y="1901825"/>
                        <a:ext cx="2692400"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Rectangle 7">
            <a:extLst>
              <a:ext uri="{FF2B5EF4-FFF2-40B4-BE49-F238E27FC236}">
                <a16:creationId xmlns:a16="http://schemas.microsoft.com/office/drawing/2014/main" id="{0D0D2FC6-AB0D-4DE6-B1BA-18EBC4D320C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18439" name="Object 6">
            <a:extLst>
              <a:ext uri="{FF2B5EF4-FFF2-40B4-BE49-F238E27FC236}">
                <a16:creationId xmlns:a16="http://schemas.microsoft.com/office/drawing/2014/main" id="{864211D8-2327-494B-BADB-FE79633BF2B3}"/>
              </a:ext>
            </a:extLst>
          </p:cNvPr>
          <p:cNvGraphicFramePr>
            <a:graphicFrameLocks noChangeAspect="1"/>
          </p:cNvGraphicFramePr>
          <p:nvPr/>
        </p:nvGraphicFramePr>
        <p:xfrm>
          <a:off x="1403350" y="5157788"/>
          <a:ext cx="3382963" cy="465137"/>
        </p:xfrm>
        <a:graphic>
          <a:graphicData uri="http://schemas.openxmlformats.org/presentationml/2006/ole">
            <mc:AlternateContent xmlns:mc="http://schemas.openxmlformats.org/markup-compatibility/2006">
              <mc:Choice xmlns:v="urn:schemas-microsoft-com:vml" Requires="v">
                <p:oleObj spid="_x0000_s19208" name="方程式" r:id="rId5" imgW="1828800" imgH="254000" progId="Equation.3">
                  <p:embed/>
                </p:oleObj>
              </mc:Choice>
              <mc:Fallback>
                <p:oleObj name="方程式" r:id="rId5" imgW="1828800" imgH="254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5157788"/>
                        <a:ext cx="338296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0" name="投影片編號版面配置區 1">
            <a:extLst>
              <a:ext uri="{FF2B5EF4-FFF2-40B4-BE49-F238E27FC236}">
                <a16:creationId xmlns:a16="http://schemas.microsoft.com/office/drawing/2014/main" id="{11F31F75-2541-419A-BC93-E92747FE059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E3665BE6-F731-4E47-AF71-A005E10735DB}" type="slidenum">
              <a:rPr kumimoji="0" lang="zh-TW" altLang="en-US" smtClean="0"/>
              <a:pPr/>
              <a:t>12</a:t>
            </a:fld>
            <a:endParaRPr kumimoji="0" lang="en-US" altLang="zh-TW"/>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D6D60D8-F081-4090-9718-CA32F50BD0E6}"/>
              </a:ext>
            </a:extLst>
          </p:cNvPr>
          <p:cNvSpPr>
            <a:spLocks noGrp="1" noChangeArrowheads="1"/>
          </p:cNvSpPr>
          <p:nvPr>
            <p:ph type="title"/>
          </p:nvPr>
        </p:nvSpPr>
        <p:spPr/>
        <p:txBody>
          <a:bodyPr/>
          <a:lstStyle/>
          <a:p>
            <a:pPr eaLnBrk="1" hangingPunct="1"/>
            <a:endParaRPr lang="zh-TW" altLang="en-US" sz="700"/>
          </a:p>
        </p:txBody>
      </p:sp>
      <p:sp>
        <p:nvSpPr>
          <p:cNvPr id="102404" name="Rectangle 5">
            <a:extLst>
              <a:ext uri="{FF2B5EF4-FFF2-40B4-BE49-F238E27FC236}">
                <a16:creationId xmlns:a16="http://schemas.microsoft.com/office/drawing/2014/main" id="{B5708DA3-EF74-4783-9981-07AA1978459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6" name="Rectangle 7">
            <a:extLst>
              <a:ext uri="{FF2B5EF4-FFF2-40B4-BE49-F238E27FC236}">
                <a16:creationId xmlns:a16="http://schemas.microsoft.com/office/drawing/2014/main" id="{506111EF-FA6E-4C63-A83F-4F7940ECCA14}"/>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8" name="Rectangle 9">
            <a:extLst>
              <a:ext uri="{FF2B5EF4-FFF2-40B4-BE49-F238E27FC236}">
                <a16:creationId xmlns:a16="http://schemas.microsoft.com/office/drawing/2014/main" id="{9BAE6F95-1EED-42DE-8B6D-0ECB4914E73D}"/>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9" name="Rectangle 11">
            <a:extLst>
              <a:ext uri="{FF2B5EF4-FFF2-40B4-BE49-F238E27FC236}">
                <a16:creationId xmlns:a16="http://schemas.microsoft.com/office/drawing/2014/main" id="{F05494B2-1568-48D3-B5E5-C2717E359EC8}"/>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10" name="投影片編號版面配置區 1">
            <a:extLst>
              <a:ext uri="{FF2B5EF4-FFF2-40B4-BE49-F238E27FC236}">
                <a16:creationId xmlns:a16="http://schemas.microsoft.com/office/drawing/2014/main" id="{B0E439E5-C18D-4839-9BB3-5ABD59DEA83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7E38C9-648B-46B1-9A48-1822E99883A5}" type="slidenum">
              <a:rPr kumimoji="0" lang="zh-TW" altLang="en-US" sz="1400" b="0" i="0" u="none" strike="noStrike" kern="1200" cap="none" spc="0" normalizeH="0" baseline="0" noProof="0" smtClean="0">
                <a:ln>
                  <a:noFill/>
                </a:ln>
                <a:solidFill>
                  <a:srgbClr val="000000"/>
                </a:solidFill>
                <a:effectLst/>
                <a:uLnTx/>
                <a:uFillTx/>
                <a:latin typeface="Tahoma" panose="020B060403050404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zh-TW" sz="14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2DF62F8-9DAA-4719-9BAE-D9494A319BBD}"/>
                  </a:ext>
                </a:extLst>
              </p:cNvPr>
              <p:cNvSpPr>
                <a:spLocks noGrp="1"/>
              </p:cNvSpPr>
              <p:nvPr>
                <p:ph idx="1"/>
              </p:nvPr>
            </p:nvSpPr>
            <p:spPr/>
            <p:txBody>
              <a:bodyPr/>
              <a:lstStyle/>
              <a:p>
                <a:endParaRPr lang="en-US" altLang="zh-TW" dirty="0"/>
              </a:p>
              <a:p>
                <a:pPr marL="0" indent="0">
                  <a:buNone/>
                </a:pPr>
                <a:endParaRPr lang="en-US" altLang="zh-TW" dirty="0"/>
              </a:p>
              <a:p>
                <a:endParaRPr lang="en-US" altLang="zh-TW" dirty="0"/>
              </a:p>
              <a:p>
                <a:r>
                  <a:rPr lang="en-US" altLang="zh-TW" dirty="0"/>
                  <a:t>The average pixel gray-levels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𝑚</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𝑘</m:t>
                    </m:r>
                    <m:r>
                      <a:rPr lang="en-US" altLang="zh-TW" b="0" i="1" smtClean="0">
                        <a:latin typeface="Cambria Math" panose="02040503050406030204" pitchFamily="18" charset="0"/>
                      </a:rPr>
                      <m:t>)</m:t>
                    </m:r>
                  </m:oMath>
                </a14:m>
                <a:r>
                  <a:rPr lang="zh-TW" altLang="en-US" dirty="0"/>
                  <a:t> </a:t>
                </a:r>
                <a:r>
                  <a:rPr lang="en-US" altLang="zh-TW" dirty="0"/>
                  <a:t>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𝑚</m:t>
                        </m:r>
                      </m:e>
                      <m:sub>
                        <m:r>
                          <a:rPr lang="en-US" altLang="zh-TW" b="0" i="1" smtClean="0">
                            <a:latin typeface="Cambria Math" panose="02040503050406030204" pitchFamily="18" charset="0"/>
                          </a:rPr>
                          <m:t>2</m:t>
                        </m:r>
                      </m:sub>
                    </m:sSub>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m:t>
                    </m:r>
                  </m:oMath>
                </a14:m>
                <a:r>
                  <a:rPr lang="zh-TW" altLang="en-US" dirty="0"/>
                  <a:t> </a:t>
                </a:r>
                <a:r>
                  <a:rPr lang="en-US" altLang="zh-TW" dirty="0"/>
                  <a:t>of</a:t>
                </a:r>
                <a:r>
                  <a:rPr lang="zh-TW" altLang="en-US" dirty="0"/>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𝑐</m:t>
                        </m:r>
                      </m:e>
                      <m:sub>
                        <m:r>
                          <a:rPr lang="en-US" altLang="zh-TW" b="0" i="1" smtClean="0">
                            <a:latin typeface="Cambria Math" panose="02040503050406030204" pitchFamily="18" charset="0"/>
                          </a:rPr>
                          <m:t>1</m:t>
                        </m:r>
                      </m:sub>
                    </m:sSub>
                  </m:oMath>
                </a14:m>
                <a:r>
                  <a:rPr lang="zh-TW" altLang="en-US" dirty="0"/>
                  <a:t> </a:t>
                </a:r>
                <a:r>
                  <a:rPr lang="en-US" altLang="zh-TW" dirty="0"/>
                  <a:t>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𝑐</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oMath>
                </a14:m>
                <a:r>
                  <a:rPr lang="zh-TW" altLang="en-US" dirty="0"/>
                  <a:t> </a:t>
                </a:r>
                <a:r>
                  <a:rPr lang="en-US" altLang="zh-TW" dirty="0"/>
                  <a:t>respectively, are given by</a:t>
                </a:r>
              </a:p>
              <a:p>
                <a:endParaRPr lang="en-US" altLang="zh-TW" dirty="0"/>
              </a:p>
              <a:p>
                <a:endParaRPr lang="en-US" altLang="zh-TW" dirty="0"/>
              </a:p>
              <a:p>
                <a:endParaRPr lang="en-US" altLang="zh-TW" dirty="0"/>
              </a:p>
              <a:p>
                <a:r>
                  <a:rPr lang="en-US" altLang="zh-TW" dirty="0"/>
                  <a:t>The cumulative mean (average gray-level) up to level </a:t>
                </a:r>
                <a14:m>
                  <m:oMath xmlns:m="http://schemas.openxmlformats.org/officeDocument/2006/math">
                    <m:r>
                      <a:rPr lang="en-US" altLang="zh-TW" b="0" i="1" smtClean="0">
                        <a:latin typeface="Cambria Math" panose="02040503050406030204" pitchFamily="18" charset="0"/>
                      </a:rPr>
                      <m:t>𝑗</m:t>
                    </m:r>
                  </m:oMath>
                </a14:m>
                <a:r>
                  <a:rPr lang="zh-TW" altLang="en-US" dirty="0"/>
                  <a:t> </a:t>
                </a:r>
                <a:r>
                  <a:rPr lang="en-US" altLang="zh-TW" dirty="0"/>
                  <a:t>and the global mean, </a:t>
                </a:r>
                <a14:m>
                  <m:oMath xmlns:m="http://schemas.openxmlformats.org/officeDocument/2006/math">
                    <m:r>
                      <m:rPr>
                        <m:sty m:val="p"/>
                      </m:rPr>
                      <a:rPr lang="en-US" altLang="zh-TW" b="0" i="0" smtClean="0">
                        <a:latin typeface="Cambria Math" panose="02040503050406030204" pitchFamily="18" charset="0"/>
                      </a:rPr>
                      <m:t>m</m:t>
                    </m:r>
                    <m:r>
                      <a:rPr lang="en-US" altLang="zh-TW" b="0" i="0" smtClean="0">
                        <a:latin typeface="Cambria Math" panose="02040503050406030204" pitchFamily="18" charset="0"/>
                      </a:rPr>
                      <m:t>(</m:t>
                    </m:r>
                    <m:r>
                      <a:rPr lang="en-US" altLang="zh-TW" i="1">
                        <a:latin typeface="Cambria Math" panose="02040503050406030204" pitchFamily="18" charset="0"/>
                      </a:rPr>
                      <m:t>𝑗</m:t>
                    </m:r>
                    <m:r>
                      <a:rPr lang="en-US" altLang="zh-TW" b="0" i="1" smtClean="0">
                        <a:latin typeface="Cambria Math" panose="02040503050406030204" pitchFamily="18" charset="0"/>
                      </a:rPr>
                      <m:t>)</m:t>
                    </m:r>
                  </m:oMath>
                </a14:m>
                <a:r>
                  <a:rPr lang="zh-TW" altLang="en-US" dirty="0"/>
                  <a:t> </a:t>
                </a:r>
                <a:r>
                  <a:rPr lang="en-US" altLang="zh-TW" dirty="0"/>
                  <a:t>and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𝑚</m:t>
                        </m:r>
                      </m:e>
                      <m:sub>
                        <m:r>
                          <a:rPr lang="en-US" altLang="zh-TW" b="0" i="1" smtClean="0">
                            <a:latin typeface="Cambria Math" panose="02040503050406030204" pitchFamily="18" charset="0"/>
                          </a:rPr>
                          <m:t>𝐺</m:t>
                        </m:r>
                      </m:sub>
                    </m:sSub>
                    <m:r>
                      <a:rPr lang="en-US" altLang="zh-TW" b="0" i="1" smtClean="0">
                        <a:latin typeface="Cambria Math" panose="02040503050406030204" pitchFamily="18" charset="0"/>
                      </a:rPr>
                      <m:t>,</m:t>
                    </m:r>
                  </m:oMath>
                </a14:m>
                <a:r>
                  <a:rPr lang="zh-TW" altLang="en-US" dirty="0"/>
                  <a:t> </a:t>
                </a:r>
                <a:r>
                  <a:rPr lang="en-US" altLang="zh-TW" dirty="0"/>
                  <a:t>are given by</a:t>
                </a:r>
                <a:endParaRPr lang="zh-TW" altLang="en-US" dirty="0"/>
              </a:p>
            </p:txBody>
          </p:sp>
        </mc:Choice>
        <mc:Fallback xmlns="">
          <p:sp>
            <p:nvSpPr>
              <p:cNvPr id="3" name="內容版面配置區 2">
                <a:extLst>
                  <a:ext uri="{FF2B5EF4-FFF2-40B4-BE49-F238E27FC236}">
                    <a16:creationId xmlns:a16="http://schemas.microsoft.com/office/drawing/2014/main" id="{E2DF62F8-9DAA-4719-9BAE-D9494A319BBD}"/>
                  </a:ext>
                </a:extLst>
              </p:cNvPr>
              <p:cNvSpPr>
                <a:spLocks noGrp="1" noRot="1" noChangeAspect="1" noMove="1" noResize="1" noEditPoints="1" noAdjustHandles="1" noChangeArrowheads="1" noChangeShapeType="1" noTextEdit="1"/>
              </p:cNvSpPr>
              <p:nvPr>
                <p:ph idx="1"/>
              </p:nvPr>
            </p:nvSpPr>
            <p:spPr>
              <a:blipFill>
                <a:blip r:embed="rId2"/>
                <a:stretch>
                  <a:fillRect l="-1378" r="-2412"/>
                </a:stretch>
              </a:blipFill>
            </p:spPr>
            <p:txBody>
              <a:bodyPr/>
              <a:lstStyle/>
              <a:p>
                <a:r>
                  <a:rPr lang="zh-TW" altLang="en-US">
                    <a:noFill/>
                  </a:rPr>
                  <a:t> </a:t>
                </a:r>
              </a:p>
            </p:txBody>
          </p:sp>
        </mc:Fallback>
      </mc:AlternateContent>
      <p:pic>
        <p:nvPicPr>
          <p:cNvPr id="28" name="圖片 27">
            <a:extLst>
              <a:ext uri="{FF2B5EF4-FFF2-40B4-BE49-F238E27FC236}">
                <a16:creationId xmlns:a16="http://schemas.microsoft.com/office/drawing/2014/main" id="{EABA18E2-0E39-449F-B9A0-928D2C419615}"/>
              </a:ext>
            </a:extLst>
          </p:cNvPr>
          <p:cNvPicPr>
            <a:picLocks noChangeAspect="1"/>
          </p:cNvPicPr>
          <p:nvPr/>
        </p:nvPicPr>
        <p:blipFill>
          <a:blip r:embed="rId3"/>
          <a:stretch>
            <a:fillRect/>
          </a:stretch>
        </p:blipFill>
        <p:spPr>
          <a:xfrm>
            <a:off x="4917382" y="636190"/>
            <a:ext cx="252983" cy="279613"/>
          </a:xfrm>
          <a:prstGeom prst="rect">
            <a:avLst/>
          </a:prstGeom>
        </p:spPr>
      </p:pic>
      <p:pic>
        <p:nvPicPr>
          <p:cNvPr id="29" name="圖片 28">
            <a:extLst>
              <a:ext uri="{FF2B5EF4-FFF2-40B4-BE49-F238E27FC236}">
                <a16:creationId xmlns:a16="http://schemas.microsoft.com/office/drawing/2014/main" id="{E8B75C0C-CC62-4A86-9247-0D5364571E79}"/>
              </a:ext>
            </a:extLst>
          </p:cNvPr>
          <p:cNvPicPr>
            <a:picLocks noChangeAspect="1"/>
          </p:cNvPicPr>
          <p:nvPr/>
        </p:nvPicPr>
        <p:blipFill>
          <a:blip r:embed="rId3"/>
          <a:stretch>
            <a:fillRect/>
          </a:stretch>
        </p:blipFill>
        <p:spPr>
          <a:xfrm>
            <a:off x="5170365" y="1176153"/>
            <a:ext cx="252983" cy="279613"/>
          </a:xfrm>
          <a:prstGeom prst="rect">
            <a:avLst/>
          </a:prstGeom>
        </p:spPr>
      </p:pic>
      <p:grpSp>
        <p:nvGrpSpPr>
          <p:cNvPr id="2" name="群組 1">
            <a:extLst>
              <a:ext uri="{FF2B5EF4-FFF2-40B4-BE49-F238E27FC236}">
                <a16:creationId xmlns:a16="http://schemas.microsoft.com/office/drawing/2014/main" id="{E0710ED1-2064-4D2F-9937-BC3261619FD1}"/>
              </a:ext>
            </a:extLst>
          </p:cNvPr>
          <p:cNvGrpSpPr/>
          <p:nvPr/>
        </p:nvGrpSpPr>
        <p:grpSpPr>
          <a:xfrm>
            <a:off x="30161" y="2944812"/>
            <a:ext cx="8924925" cy="1084261"/>
            <a:chOff x="30161" y="2944812"/>
            <a:chExt cx="8924925" cy="1084261"/>
          </a:xfrm>
        </p:grpSpPr>
        <p:pic>
          <p:nvPicPr>
            <p:cNvPr id="7" name="圖片 6">
              <a:extLst>
                <a:ext uri="{FF2B5EF4-FFF2-40B4-BE49-F238E27FC236}">
                  <a16:creationId xmlns:a16="http://schemas.microsoft.com/office/drawing/2014/main" id="{843B3B38-6B94-4AF4-80E1-98E8E07384F6}"/>
                </a:ext>
              </a:extLst>
            </p:cNvPr>
            <p:cNvPicPr>
              <a:picLocks noChangeAspect="1"/>
            </p:cNvPicPr>
            <p:nvPr/>
          </p:nvPicPr>
          <p:blipFill>
            <a:blip r:embed="rId4"/>
            <a:stretch>
              <a:fillRect/>
            </a:stretch>
          </p:blipFill>
          <p:spPr>
            <a:xfrm>
              <a:off x="30161" y="2944812"/>
              <a:ext cx="8924925" cy="1066800"/>
            </a:xfrm>
            <a:prstGeom prst="rect">
              <a:avLst/>
            </a:prstGeom>
          </p:spPr>
        </p:pic>
        <p:pic>
          <p:nvPicPr>
            <p:cNvPr id="15" name="圖片 14">
              <a:extLst>
                <a:ext uri="{FF2B5EF4-FFF2-40B4-BE49-F238E27FC236}">
                  <a16:creationId xmlns:a16="http://schemas.microsoft.com/office/drawing/2014/main" id="{35091074-3188-448B-BB6C-4586EB9B71D7}"/>
                </a:ext>
              </a:extLst>
            </p:cNvPr>
            <p:cNvPicPr>
              <a:picLocks noChangeAspect="1"/>
            </p:cNvPicPr>
            <p:nvPr/>
          </p:nvPicPr>
          <p:blipFill>
            <a:blip r:embed="rId5"/>
            <a:stretch>
              <a:fillRect/>
            </a:stretch>
          </p:blipFill>
          <p:spPr>
            <a:xfrm>
              <a:off x="4139952" y="3573463"/>
              <a:ext cx="1822440" cy="455610"/>
            </a:xfrm>
            <a:prstGeom prst="rect">
              <a:avLst/>
            </a:prstGeom>
          </p:spPr>
        </p:pic>
        <p:pic>
          <p:nvPicPr>
            <p:cNvPr id="16" name="圖片 15">
              <a:extLst>
                <a:ext uri="{FF2B5EF4-FFF2-40B4-BE49-F238E27FC236}">
                  <a16:creationId xmlns:a16="http://schemas.microsoft.com/office/drawing/2014/main" id="{0992AB26-7C77-40C4-B8E8-B7C6333536C7}"/>
                </a:ext>
              </a:extLst>
            </p:cNvPr>
            <p:cNvPicPr>
              <a:picLocks noChangeAspect="1"/>
            </p:cNvPicPr>
            <p:nvPr/>
          </p:nvPicPr>
          <p:blipFill>
            <a:blip r:embed="rId6"/>
            <a:stretch>
              <a:fillRect/>
            </a:stretch>
          </p:blipFill>
          <p:spPr>
            <a:xfrm>
              <a:off x="4161656" y="2964657"/>
              <a:ext cx="1550192" cy="500062"/>
            </a:xfrm>
            <a:prstGeom prst="rect">
              <a:avLst/>
            </a:prstGeom>
          </p:spPr>
        </p:pic>
      </p:grpSp>
      <p:grpSp>
        <p:nvGrpSpPr>
          <p:cNvPr id="6" name="群組 5">
            <a:extLst>
              <a:ext uri="{FF2B5EF4-FFF2-40B4-BE49-F238E27FC236}">
                <a16:creationId xmlns:a16="http://schemas.microsoft.com/office/drawing/2014/main" id="{AF29F241-B8B5-44E2-ABD6-4393855F293C}"/>
              </a:ext>
            </a:extLst>
          </p:cNvPr>
          <p:cNvGrpSpPr/>
          <p:nvPr/>
        </p:nvGrpSpPr>
        <p:grpSpPr>
          <a:xfrm>
            <a:off x="68261" y="519008"/>
            <a:ext cx="8886825" cy="1103524"/>
            <a:chOff x="68261" y="519008"/>
            <a:chExt cx="8886825" cy="1103524"/>
          </a:xfrm>
        </p:grpSpPr>
        <p:grpSp>
          <p:nvGrpSpPr>
            <p:cNvPr id="4" name="群組 3">
              <a:extLst>
                <a:ext uri="{FF2B5EF4-FFF2-40B4-BE49-F238E27FC236}">
                  <a16:creationId xmlns:a16="http://schemas.microsoft.com/office/drawing/2014/main" id="{C7DB4E65-B842-444B-A054-BE247AB2CD97}"/>
                </a:ext>
              </a:extLst>
            </p:cNvPr>
            <p:cNvGrpSpPr/>
            <p:nvPr/>
          </p:nvGrpSpPr>
          <p:grpSpPr>
            <a:xfrm>
              <a:off x="68261" y="519008"/>
              <a:ext cx="8886825" cy="1103524"/>
              <a:chOff x="68261" y="519008"/>
              <a:chExt cx="8886825" cy="1103524"/>
            </a:xfrm>
          </p:grpSpPr>
          <p:pic>
            <p:nvPicPr>
              <p:cNvPr id="10" name="圖片 9">
                <a:extLst>
                  <a:ext uri="{FF2B5EF4-FFF2-40B4-BE49-F238E27FC236}">
                    <a16:creationId xmlns:a16="http://schemas.microsoft.com/office/drawing/2014/main" id="{FA2D595D-74B4-4434-AA57-4975C323A5C0}"/>
                  </a:ext>
                </a:extLst>
              </p:cNvPr>
              <p:cNvPicPr>
                <a:picLocks noChangeAspect="1"/>
              </p:cNvPicPr>
              <p:nvPr/>
            </p:nvPicPr>
            <p:blipFill>
              <a:blip r:embed="rId7"/>
              <a:stretch>
                <a:fillRect/>
              </a:stretch>
            </p:blipFill>
            <p:spPr>
              <a:xfrm>
                <a:off x="68261" y="584995"/>
                <a:ext cx="8886825" cy="990600"/>
              </a:xfrm>
              <a:prstGeom prst="rect">
                <a:avLst/>
              </a:prstGeom>
            </p:spPr>
          </p:pic>
          <p:pic>
            <p:nvPicPr>
              <p:cNvPr id="11" name="圖片 10">
                <a:extLst>
                  <a:ext uri="{FF2B5EF4-FFF2-40B4-BE49-F238E27FC236}">
                    <a16:creationId xmlns:a16="http://schemas.microsoft.com/office/drawing/2014/main" id="{066E0104-9648-4025-9ACE-C47D1E7BA69E}"/>
                  </a:ext>
                </a:extLst>
              </p:cNvPr>
              <p:cNvPicPr>
                <a:picLocks noChangeAspect="1"/>
              </p:cNvPicPr>
              <p:nvPr/>
            </p:nvPicPr>
            <p:blipFill>
              <a:blip r:embed="rId8"/>
              <a:stretch>
                <a:fillRect/>
              </a:stretch>
            </p:blipFill>
            <p:spPr>
              <a:xfrm>
                <a:off x="4139952" y="519008"/>
                <a:ext cx="1177849" cy="552371"/>
              </a:xfrm>
              <a:prstGeom prst="rect">
                <a:avLst/>
              </a:prstGeom>
            </p:spPr>
          </p:pic>
          <p:pic>
            <p:nvPicPr>
              <p:cNvPr id="12" name="圖片 11">
                <a:extLst>
                  <a:ext uri="{FF2B5EF4-FFF2-40B4-BE49-F238E27FC236}">
                    <a16:creationId xmlns:a16="http://schemas.microsoft.com/office/drawing/2014/main" id="{899345A3-DC33-40A5-8DC5-DE02972DACC3}"/>
                  </a:ext>
                </a:extLst>
              </p:cNvPr>
              <p:cNvPicPr>
                <a:picLocks noChangeAspect="1"/>
              </p:cNvPicPr>
              <p:nvPr/>
            </p:nvPicPr>
            <p:blipFill>
              <a:blip r:embed="rId9"/>
              <a:stretch>
                <a:fillRect/>
              </a:stretch>
            </p:blipFill>
            <p:spPr>
              <a:xfrm>
                <a:off x="3995936" y="1061978"/>
                <a:ext cx="1584176" cy="560554"/>
              </a:xfrm>
              <a:prstGeom prst="rect">
                <a:avLst/>
              </a:prstGeom>
            </p:spPr>
          </p:pic>
        </p:grpSp>
        <p:pic>
          <p:nvPicPr>
            <p:cNvPr id="5" name="圖片 4">
              <a:extLst>
                <a:ext uri="{FF2B5EF4-FFF2-40B4-BE49-F238E27FC236}">
                  <a16:creationId xmlns:a16="http://schemas.microsoft.com/office/drawing/2014/main" id="{785A3BE4-4112-423B-97DA-54928E04AA3C}"/>
                </a:ext>
              </a:extLst>
            </p:cNvPr>
            <p:cNvPicPr>
              <a:picLocks noChangeAspect="1"/>
            </p:cNvPicPr>
            <p:nvPr/>
          </p:nvPicPr>
          <p:blipFill>
            <a:blip r:embed="rId10"/>
            <a:stretch>
              <a:fillRect/>
            </a:stretch>
          </p:blipFill>
          <p:spPr>
            <a:xfrm>
              <a:off x="5290367" y="872941"/>
              <a:ext cx="151119" cy="218283"/>
            </a:xfrm>
            <a:prstGeom prst="rect">
              <a:avLst/>
            </a:prstGeom>
          </p:spPr>
        </p:pic>
      </p:grpSp>
    </p:spTree>
    <p:extLst>
      <p:ext uri="{BB962C8B-B14F-4D97-AF65-F5344CB8AC3E}">
        <p14:creationId xmlns:p14="http://schemas.microsoft.com/office/powerpoint/2010/main" val="41750496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D6D60D8-F081-4090-9718-CA32F50BD0E6}"/>
              </a:ext>
            </a:extLst>
          </p:cNvPr>
          <p:cNvSpPr>
            <a:spLocks noGrp="1" noChangeArrowheads="1"/>
          </p:cNvSpPr>
          <p:nvPr>
            <p:ph type="title"/>
          </p:nvPr>
        </p:nvSpPr>
        <p:spPr/>
        <p:txBody>
          <a:bodyPr/>
          <a:lstStyle/>
          <a:p>
            <a:pPr eaLnBrk="1" hangingPunct="1"/>
            <a:endParaRPr lang="zh-TW" altLang="en-US" sz="700"/>
          </a:p>
        </p:txBody>
      </p:sp>
      <p:sp>
        <p:nvSpPr>
          <p:cNvPr id="102404" name="Rectangle 5">
            <a:extLst>
              <a:ext uri="{FF2B5EF4-FFF2-40B4-BE49-F238E27FC236}">
                <a16:creationId xmlns:a16="http://schemas.microsoft.com/office/drawing/2014/main" id="{B5708DA3-EF74-4783-9981-07AA1978459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6" name="Rectangle 7">
            <a:extLst>
              <a:ext uri="{FF2B5EF4-FFF2-40B4-BE49-F238E27FC236}">
                <a16:creationId xmlns:a16="http://schemas.microsoft.com/office/drawing/2014/main" id="{506111EF-FA6E-4C63-A83F-4F7940ECCA14}"/>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8" name="Rectangle 9">
            <a:extLst>
              <a:ext uri="{FF2B5EF4-FFF2-40B4-BE49-F238E27FC236}">
                <a16:creationId xmlns:a16="http://schemas.microsoft.com/office/drawing/2014/main" id="{9BAE6F95-1EED-42DE-8B6D-0ECB4914E73D}"/>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9" name="Rectangle 11">
            <a:extLst>
              <a:ext uri="{FF2B5EF4-FFF2-40B4-BE49-F238E27FC236}">
                <a16:creationId xmlns:a16="http://schemas.microsoft.com/office/drawing/2014/main" id="{F05494B2-1568-48D3-B5E5-C2717E359EC8}"/>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10" name="投影片編號版面配置區 1">
            <a:extLst>
              <a:ext uri="{FF2B5EF4-FFF2-40B4-BE49-F238E27FC236}">
                <a16:creationId xmlns:a16="http://schemas.microsoft.com/office/drawing/2014/main" id="{B0E439E5-C18D-4839-9BB3-5ABD59DEA83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7E38C9-648B-46B1-9A48-1822E99883A5}" type="slidenum">
              <a:rPr kumimoji="0" lang="zh-TW" altLang="en-US" sz="1400" b="0" i="0" u="none" strike="noStrike" kern="1200" cap="none" spc="0" normalizeH="0" baseline="0" noProof="0" smtClean="0">
                <a:ln>
                  <a:noFill/>
                </a:ln>
                <a:solidFill>
                  <a:srgbClr val="000000"/>
                </a:solidFill>
                <a:effectLst/>
                <a:uLnTx/>
                <a:uFillTx/>
                <a:latin typeface="Tahoma" panose="020B060403050404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altLang="zh-TW" sz="14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2DF62F8-9DAA-4719-9BAE-D9494A319BBD}"/>
                  </a:ext>
                </a:extLst>
              </p:cNvPr>
              <p:cNvSpPr>
                <a:spLocks noGrp="1"/>
              </p:cNvSpPr>
              <p:nvPr>
                <p:ph idx="1"/>
              </p:nvPr>
            </p:nvSpPr>
            <p:spPr>
              <a:xfrm>
                <a:off x="107950" y="358775"/>
                <a:ext cx="8847138" cy="6238875"/>
              </a:xfrm>
            </p:spPr>
            <p:txBody>
              <a:bodyPr/>
              <a:lstStyle/>
              <a:p>
                <a:endParaRPr lang="en-US" altLang="zh-TW" dirty="0"/>
              </a:p>
              <a:p>
                <a:pPr marL="0" indent="0">
                  <a:buNone/>
                </a:pPr>
                <a:endParaRPr lang="en-US" altLang="zh-TW" dirty="0"/>
              </a:p>
              <a:p>
                <a:endParaRPr lang="en-US" altLang="zh-TW" dirty="0"/>
              </a:p>
              <a:p>
                <a:r>
                  <a:rPr lang="en-US" altLang="zh-TW" dirty="0"/>
                  <a:t>The global and between-class variance, </a:t>
                </a:r>
                <a14:m>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𝜎</m:t>
                        </m:r>
                      </m:e>
                      <m:sub>
                        <m:r>
                          <a:rPr lang="en-US" altLang="zh-TW" b="0" i="1" smtClean="0">
                            <a:latin typeface="Cambria Math" panose="02040503050406030204" pitchFamily="18" charset="0"/>
                          </a:rPr>
                          <m:t>𝐺</m:t>
                        </m:r>
                      </m:sub>
                      <m:sup>
                        <m:r>
                          <a:rPr lang="en-US" altLang="zh-TW" b="0" i="1" smtClean="0">
                            <a:latin typeface="Cambria Math" panose="02040503050406030204" pitchFamily="18" charset="0"/>
                          </a:rPr>
                          <m:t>2</m:t>
                        </m:r>
                      </m:sup>
                    </m:sSubSup>
                  </m:oMath>
                </a14:m>
                <a:r>
                  <a:rPr lang="en-US" altLang="zh-TW" dirty="0"/>
                  <a:t> and </a:t>
                </a:r>
                <a14:m>
                  <m:oMath xmlns:m="http://schemas.openxmlformats.org/officeDocument/2006/math">
                    <m:sSubSup>
                      <m:sSubSupPr>
                        <m:ctrlPr>
                          <a:rPr lang="en-US" altLang="zh-TW" i="1">
                            <a:latin typeface="Cambria Math" panose="02040503050406030204" pitchFamily="18" charset="0"/>
                          </a:rPr>
                        </m:ctrlPr>
                      </m:sSubSupPr>
                      <m:e>
                        <m:r>
                          <a:rPr lang="zh-TW" altLang="en-US" i="1">
                            <a:latin typeface="Cambria Math" panose="02040503050406030204" pitchFamily="18" charset="0"/>
                          </a:rPr>
                          <m:t>𝜎</m:t>
                        </m:r>
                      </m:e>
                      <m:sub>
                        <m:r>
                          <a:rPr lang="en-US" altLang="zh-TW" b="0" i="1" smtClean="0">
                            <a:latin typeface="Cambria Math" panose="02040503050406030204" pitchFamily="18" charset="0"/>
                          </a:rPr>
                          <m:t>𝐵</m:t>
                        </m:r>
                      </m:sub>
                      <m:sup>
                        <m:r>
                          <a:rPr lang="en-US" altLang="zh-TW" i="1">
                            <a:latin typeface="Cambria Math" panose="02040503050406030204" pitchFamily="18" charset="0"/>
                          </a:rPr>
                          <m:t>2</m:t>
                        </m:r>
                      </m:sup>
                    </m:sSubSup>
                  </m:oMath>
                </a14:m>
                <a:r>
                  <a:rPr lang="en-US" altLang="zh-TW" dirty="0"/>
                  <a:t>, are given by </a:t>
                </a:r>
              </a:p>
              <a:p>
                <a:pPr marL="0" indent="0">
                  <a:buNone/>
                </a:pPr>
                <a:r>
                  <a:rPr lang="en-US" altLang="zh-TW" dirty="0"/>
                  <a:t>                  </a:t>
                </a:r>
                <a14:m>
                  <m:oMath xmlns:m="http://schemas.openxmlformats.org/officeDocument/2006/math">
                    <m:sSubSup>
                      <m:sSubSupPr>
                        <m:ctrlPr>
                          <a:rPr lang="en-US" altLang="zh-TW" i="1">
                            <a:latin typeface="Cambria Math" panose="02040503050406030204" pitchFamily="18" charset="0"/>
                          </a:rPr>
                        </m:ctrlPr>
                      </m:sSubSupPr>
                      <m:e>
                        <m:r>
                          <a:rPr lang="zh-TW" altLang="en-US" i="1">
                            <a:latin typeface="Cambria Math" panose="02040503050406030204" pitchFamily="18" charset="0"/>
                          </a:rPr>
                          <m:t>𝜎</m:t>
                        </m:r>
                      </m:e>
                      <m:sub>
                        <m:r>
                          <a:rPr lang="en-US" altLang="zh-TW" i="1">
                            <a:latin typeface="Cambria Math" panose="02040503050406030204" pitchFamily="18" charset="0"/>
                          </a:rPr>
                          <m:t>𝐺</m:t>
                        </m:r>
                      </m:sub>
                      <m:sup>
                        <m:r>
                          <a:rPr lang="en-US" altLang="zh-TW" i="1">
                            <a:latin typeface="Cambria Math" panose="02040503050406030204" pitchFamily="18" charset="0"/>
                          </a:rPr>
                          <m:t>2</m:t>
                        </m:r>
                      </m:sup>
                    </m:sSubSup>
                    <m:r>
                      <a:rPr lang="en-US" altLang="zh-TW" i="1">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=0</m:t>
                        </m:r>
                      </m:sub>
                      <m:sup>
                        <m:r>
                          <a:rPr lang="en-US" altLang="zh-TW" i="1">
                            <a:latin typeface="Cambria Math" panose="02040503050406030204" pitchFamily="18" charset="0"/>
                          </a:rPr>
                          <m:t>𝐿</m:t>
                        </m:r>
                        <m:r>
                          <a:rPr lang="en-US" altLang="zh-TW" i="1">
                            <a:latin typeface="Cambria Math" panose="02040503050406030204" pitchFamily="18" charset="0"/>
                          </a:rPr>
                          <m:t>−1</m:t>
                        </m:r>
                      </m:sup>
                      <m:e>
                        <m:sSup>
                          <m:sSupPr>
                            <m:ctrlPr>
                              <a:rPr lang="en-US" altLang="zh-TW" i="1">
                                <a:latin typeface="Cambria Math" panose="02040503050406030204" pitchFamily="18" charset="0"/>
                              </a:rPr>
                            </m:ctrlPr>
                          </m:sSupPr>
                          <m:e>
                            <m:r>
                              <a:rPr lang="en-US" altLang="zh-TW" i="1">
                                <a:latin typeface="Cambria Math" panose="02040503050406030204" pitchFamily="18" charset="0"/>
                              </a:rPr>
                              <m:t>(</m:t>
                            </m:r>
                            <m:r>
                              <a:rPr lang="en-US" altLang="zh-TW" i="1">
                                <a:latin typeface="Cambria Math" panose="02040503050406030204" pitchFamily="18" charset="0"/>
                              </a:rPr>
                              <m:t>𝑖</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𝑚</m:t>
                                </m:r>
                              </m:e>
                              <m:sub>
                                <m:r>
                                  <a:rPr lang="en-US" altLang="zh-TW" i="1">
                                    <a:latin typeface="Cambria Math" panose="02040503050406030204" pitchFamily="18" charset="0"/>
                                  </a:rPr>
                                  <m:t>𝐺</m:t>
                                </m:r>
                              </m:sub>
                            </m:sSub>
                            <m:r>
                              <a:rPr lang="en-US" altLang="zh-TW" i="1">
                                <a:latin typeface="Cambria Math" panose="02040503050406030204" pitchFamily="18" charset="0"/>
                              </a:rPr>
                              <m:t>)</m:t>
                            </m:r>
                          </m:e>
                          <m:sup>
                            <m:r>
                              <a:rPr lang="en-US" altLang="zh-TW" i="1">
                                <a:latin typeface="Cambria Math" panose="02040503050406030204" pitchFamily="18" charset="0"/>
                              </a:rPr>
                              <m:t>2</m:t>
                            </m:r>
                          </m:sup>
                        </m:sSup>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𝑖</m:t>
                            </m:r>
                          </m:sub>
                        </m:sSub>
                        <m:r>
                          <a:rPr lang="en-US" altLang="zh-TW" b="0" i="1" smtClean="0">
                            <a:latin typeface="Cambria Math" panose="02040503050406030204" pitchFamily="18" charset="0"/>
                          </a:rPr>
                          <m:t>,</m:t>
                        </m:r>
                      </m:e>
                    </m:nary>
                  </m:oMath>
                </a14:m>
                <a:r>
                  <a:rPr lang="en-US" altLang="zh-TW" dirty="0"/>
                  <a:t>                           (10.8.11)               </a:t>
                </a:r>
              </a:p>
              <a:p>
                <a:pPr marL="0" indent="0">
                  <a:buNone/>
                </a:pPr>
                <a14:m>
                  <m:oMathPara xmlns:m="http://schemas.openxmlformats.org/officeDocument/2006/math">
                    <m:oMathParaPr>
                      <m:jc m:val="centerGroup"/>
                    </m:oMathParaPr>
                    <m:oMath xmlns:m="http://schemas.openxmlformats.org/officeDocument/2006/math">
                      <m:sSubSup>
                        <m:sSubSupPr>
                          <m:ctrlPr>
                            <a:rPr lang="en-US" altLang="zh-TW" i="1">
                              <a:latin typeface="Cambria Math" panose="02040503050406030204" pitchFamily="18" charset="0"/>
                            </a:rPr>
                          </m:ctrlPr>
                        </m:sSubSupPr>
                        <m:e>
                          <m:r>
                            <a:rPr lang="zh-TW" altLang="en-US" i="1">
                              <a:latin typeface="Cambria Math" panose="02040503050406030204" pitchFamily="18" charset="0"/>
                            </a:rPr>
                            <m:t>𝜎</m:t>
                          </m:r>
                        </m:e>
                        <m:sub>
                          <m:r>
                            <a:rPr lang="en-US" altLang="zh-TW" i="1">
                              <a:latin typeface="Cambria Math" panose="02040503050406030204" pitchFamily="18" charset="0"/>
                            </a:rPr>
                            <m:t>𝐵</m:t>
                          </m:r>
                        </m:sub>
                        <m:sup>
                          <m:r>
                            <a:rPr lang="en-US" altLang="zh-TW" i="1">
                              <a:latin typeface="Cambria Math" panose="02040503050406030204" pitchFamily="18" charset="0"/>
                            </a:rPr>
                            <m:t>2</m:t>
                          </m:r>
                        </m:sup>
                      </m:sSub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𝑚</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𝑚</m:t>
                              </m:r>
                            </m:e>
                            <m:sub>
                              <m:r>
                                <a:rPr lang="en-US" altLang="zh-TW" i="1">
                                  <a:latin typeface="Cambria Math" panose="02040503050406030204" pitchFamily="18" charset="0"/>
                                </a:rPr>
                                <m:t>𝐺</m:t>
                              </m:r>
                            </m:sub>
                          </m:sSub>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2</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𝑚</m:t>
                              </m:r>
                            </m:e>
                            <m:sub>
                              <m:r>
                                <a:rPr lang="en-US" altLang="zh-TW" i="1">
                                  <a:latin typeface="Cambria Math" panose="02040503050406030204" pitchFamily="18" charset="0"/>
                                </a:rPr>
                                <m:t>2</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𝑚</m:t>
                              </m:r>
                            </m:e>
                            <m:sub>
                              <m:r>
                                <a:rPr lang="en-US" altLang="zh-TW" i="1">
                                  <a:latin typeface="Cambria Math" panose="02040503050406030204" pitchFamily="18" charset="0"/>
                                </a:rPr>
                                <m:t>𝐺</m:t>
                              </m:r>
                            </m:sub>
                          </m:sSub>
                          <m:r>
                            <a:rPr lang="en-US" altLang="zh-TW" i="1">
                              <a:latin typeface="Cambria Math" panose="02040503050406030204" pitchFamily="18" charset="0"/>
                            </a:rPr>
                            <m:t>)</m:t>
                          </m:r>
                        </m:e>
                        <m:sup>
                          <m:r>
                            <a:rPr lang="en-US" altLang="zh-TW" i="1">
                              <a:latin typeface="Cambria Math" panose="02040503050406030204" pitchFamily="18" charset="0"/>
                            </a:rPr>
                            <m:t>2</m:t>
                          </m:r>
                        </m:sup>
                      </m:sSup>
                    </m:oMath>
                  </m:oMathPara>
                </a14:m>
                <a:endParaRPr lang="en-US" altLang="zh-TW" dirty="0"/>
              </a:p>
              <a:p>
                <a:pPr marL="0" indent="0">
                  <a:buNone/>
                </a:pPr>
                <a:r>
                  <a:rPr lang="en-US" altLang="zh-TW" dirty="0"/>
                  <a:t>		   </a:t>
                </a:r>
                <a14:m>
                  <m:oMath xmlns:m="http://schemas.openxmlformats.org/officeDocument/2006/math">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1</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2</m:t>
                        </m:r>
                      </m:sub>
                    </m:sSub>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𝑚</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𝑚</m:t>
                            </m:r>
                          </m:e>
                          <m:sub>
                            <m:r>
                              <a:rPr lang="en-US" altLang="zh-TW" i="1">
                                <a:latin typeface="Cambria Math" panose="02040503050406030204" pitchFamily="18" charset="0"/>
                              </a:rPr>
                              <m:t>𝐺</m:t>
                            </m:r>
                          </m:sub>
                        </m:sSub>
                        <m:r>
                          <a:rPr lang="en-US" altLang="zh-TW" i="1">
                            <a:latin typeface="Cambria Math" panose="02040503050406030204" pitchFamily="18" charset="0"/>
                          </a:rPr>
                          <m:t>)</m:t>
                        </m:r>
                      </m:e>
                      <m:sup>
                        <m:r>
                          <a:rPr lang="en-US" altLang="zh-TW" i="1">
                            <a:latin typeface="Cambria Math" panose="02040503050406030204" pitchFamily="18" charset="0"/>
                          </a:rPr>
                          <m:t>2</m:t>
                        </m:r>
                      </m:sup>
                    </m:sSup>
                  </m:oMath>
                </a14:m>
                <a:r>
                  <a:rPr lang="en-US" altLang="zh-TW" dirty="0"/>
                  <a:t>	</a:t>
                </a:r>
              </a:p>
              <a:p>
                <a:pPr marL="0" indent="0">
                  <a:buNone/>
                </a:pPr>
                <a:r>
                  <a:rPr lang="en-US" altLang="zh-TW" sz="3200" b="0" dirty="0"/>
                  <a:t>		  </a:t>
                </a:r>
                <a:r>
                  <a:rPr lang="en-US" altLang="zh-TW" sz="3200" dirty="0"/>
                  <a:t> </a:t>
                </a:r>
                <a14:m>
                  <m:oMath xmlns:m="http://schemas.openxmlformats.org/officeDocument/2006/math">
                    <m:r>
                      <a:rPr lang="en-US" altLang="zh-TW" i="1">
                        <a:latin typeface="Cambria Math" panose="02040503050406030204" pitchFamily="18" charset="0"/>
                      </a:rPr>
                      <m:t>= </m:t>
                    </m:r>
                    <m:f>
                      <m:fPr>
                        <m:ctrlPr>
                          <a:rPr lang="en-US" altLang="zh-TW" sz="3600" b="0" i="1" smtClean="0">
                            <a:latin typeface="Cambria Math" panose="02040503050406030204" pitchFamily="18" charset="0"/>
                          </a:rPr>
                        </m:ctrlPr>
                      </m:fPr>
                      <m:num>
                        <m:sSup>
                          <m:sSupPr>
                            <m:ctrlPr>
                              <a:rPr lang="en-US" altLang="zh-TW" sz="3600" i="1">
                                <a:latin typeface="Cambria Math" panose="02040503050406030204" pitchFamily="18" charset="0"/>
                              </a:rPr>
                            </m:ctrlPr>
                          </m:sSupPr>
                          <m:e>
                            <m:r>
                              <a:rPr lang="en-US" altLang="zh-TW" sz="3600" i="1">
                                <a:latin typeface="Cambria Math" panose="02040503050406030204" pitchFamily="18" charset="0"/>
                              </a:rPr>
                              <m:t>(</m:t>
                            </m:r>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𝑚</m:t>
                                </m:r>
                              </m:e>
                              <m:sub>
                                <m:r>
                                  <a:rPr lang="en-US" altLang="zh-TW" sz="3600" i="1">
                                    <a:latin typeface="Cambria Math" panose="02040503050406030204" pitchFamily="18" charset="0"/>
                                  </a:rPr>
                                  <m:t>𝐺</m:t>
                                </m:r>
                              </m:sub>
                            </m:sSub>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𝑃</m:t>
                                </m:r>
                              </m:e>
                              <m:sub>
                                <m:r>
                                  <a:rPr lang="en-US" altLang="zh-TW" sz="3600" i="1">
                                    <a:latin typeface="Cambria Math" panose="02040503050406030204" pitchFamily="18" charset="0"/>
                                  </a:rPr>
                                  <m:t>1</m:t>
                                </m:r>
                              </m:sub>
                            </m:sSub>
                            <m:r>
                              <a:rPr lang="en-US" altLang="zh-TW" sz="3600" i="1">
                                <a:latin typeface="Cambria Math" panose="02040503050406030204" pitchFamily="18" charset="0"/>
                              </a:rPr>
                              <m:t>−</m:t>
                            </m:r>
                            <m:r>
                              <a:rPr lang="en-US" altLang="zh-TW" sz="3600" b="0" i="1" smtClean="0">
                                <a:latin typeface="Cambria Math" panose="02040503050406030204" pitchFamily="18" charset="0"/>
                              </a:rPr>
                              <m:t>𝑚</m:t>
                            </m:r>
                            <m:r>
                              <a:rPr lang="en-US" altLang="zh-TW" sz="3600" i="1">
                                <a:latin typeface="Cambria Math" panose="02040503050406030204" pitchFamily="18" charset="0"/>
                              </a:rPr>
                              <m:t>)</m:t>
                            </m:r>
                          </m:e>
                          <m:sup>
                            <m:r>
                              <a:rPr lang="en-US" altLang="zh-TW" sz="3600" i="1">
                                <a:latin typeface="Cambria Math" panose="02040503050406030204" pitchFamily="18" charset="0"/>
                              </a:rPr>
                              <m:t>2</m:t>
                            </m:r>
                          </m:sup>
                        </m:sSup>
                      </m:num>
                      <m:den>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𝑃</m:t>
                            </m:r>
                          </m:e>
                          <m:sub>
                            <m:r>
                              <a:rPr lang="en-US" altLang="zh-TW" sz="3600" i="1">
                                <a:latin typeface="Cambria Math" panose="02040503050406030204" pitchFamily="18" charset="0"/>
                              </a:rPr>
                              <m:t>1</m:t>
                            </m:r>
                          </m:sub>
                        </m:sSub>
                        <m:r>
                          <a:rPr lang="en-US" altLang="zh-TW" sz="3600" b="0" i="1" smtClean="0">
                            <a:latin typeface="Cambria Math" panose="02040503050406030204" pitchFamily="18" charset="0"/>
                          </a:rPr>
                          <m:t>(1−</m:t>
                        </m:r>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𝑃</m:t>
                            </m:r>
                          </m:e>
                          <m:sub>
                            <m:r>
                              <a:rPr lang="en-US" altLang="zh-TW" sz="3600" i="1">
                                <a:latin typeface="Cambria Math" panose="02040503050406030204" pitchFamily="18" charset="0"/>
                              </a:rPr>
                              <m:t>1</m:t>
                            </m:r>
                          </m:sub>
                        </m:sSub>
                        <m:r>
                          <a:rPr lang="en-US" altLang="zh-TW" sz="3600" b="0" i="1" smtClean="0">
                            <a:latin typeface="Cambria Math" panose="02040503050406030204" pitchFamily="18" charset="0"/>
                          </a:rPr>
                          <m:t>)</m:t>
                        </m:r>
                      </m:den>
                    </m:f>
                    <m:r>
                      <a:rPr lang="en-US" altLang="zh-TW" sz="3600" b="0" i="1" smtClean="0">
                        <a:latin typeface="Cambria Math" panose="02040503050406030204" pitchFamily="18" charset="0"/>
                      </a:rPr>
                      <m:t>.</m:t>
                    </m:r>
                  </m:oMath>
                </a14:m>
                <a:r>
                  <a:rPr lang="en-US" altLang="zh-TW" dirty="0"/>
                  <a:t>                                (10.8.12)</a:t>
                </a:r>
              </a:p>
              <a:p>
                <a:pPr marL="0" indent="0">
                  <a:buNone/>
                </a:pPr>
                <a:r>
                  <a:rPr lang="en-US" altLang="zh-TW" dirty="0"/>
                  <a:t>     </a:t>
                </a:r>
              </a:p>
            </p:txBody>
          </p:sp>
        </mc:Choice>
        <mc:Fallback xmlns="">
          <p:sp>
            <p:nvSpPr>
              <p:cNvPr id="3" name="內容版面配置區 2">
                <a:extLst>
                  <a:ext uri="{FF2B5EF4-FFF2-40B4-BE49-F238E27FC236}">
                    <a16:creationId xmlns:a16="http://schemas.microsoft.com/office/drawing/2014/main" id="{E2DF62F8-9DAA-4719-9BAE-D9494A319BBD}"/>
                  </a:ext>
                </a:extLst>
              </p:cNvPr>
              <p:cNvSpPr>
                <a:spLocks noGrp="1" noRot="1" noChangeAspect="1" noMove="1" noResize="1" noEditPoints="1" noAdjustHandles="1" noChangeArrowheads="1" noChangeShapeType="1" noTextEdit="1"/>
              </p:cNvSpPr>
              <p:nvPr>
                <p:ph idx="1"/>
              </p:nvPr>
            </p:nvSpPr>
            <p:spPr>
              <a:xfrm>
                <a:off x="107950" y="358775"/>
                <a:ext cx="8847138" cy="6238875"/>
              </a:xfrm>
              <a:blipFill>
                <a:blip r:embed="rId2"/>
                <a:stretch>
                  <a:fillRect l="-1378" r="-241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EBB7F849-D4D9-4028-8862-6BE20FDEF844}"/>
              </a:ext>
            </a:extLst>
          </p:cNvPr>
          <p:cNvPicPr>
            <a:picLocks noChangeAspect="1"/>
          </p:cNvPicPr>
          <p:nvPr/>
        </p:nvPicPr>
        <p:blipFill>
          <a:blip r:embed="rId3"/>
          <a:stretch>
            <a:fillRect/>
          </a:stretch>
        </p:blipFill>
        <p:spPr>
          <a:xfrm>
            <a:off x="7583488" y="1079174"/>
            <a:ext cx="1371600" cy="390525"/>
          </a:xfrm>
          <a:prstGeom prst="rect">
            <a:avLst/>
          </a:prstGeom>
        </p:spPr>
      </p:pic>
      <p:pic>
        <p:nvPicPr>
          <p:cNvPr id="6" name="圖片 5">
            <a:extLst>
              <a:ext uri="{FF2B5EF4-FFF2-40B4-BE49-F238E27FC236}">
                <a16:creationId xmlns:a16="http://schemas.microsoft.com/office/drawing/2014/main" id="{872E59F3-7BEC-4DCB-9572-AEE1C7E5609A}"/>
              </a:ext>
            </a:extLst>
          </p:cNvPr>
          <p:cNvPicPr>
            <a:picLocks noChangeAspect="1"/>
          </p:cNvPicPr>
          <p:nvPr/>
        </p:nvPicPr>
        <p:blipFill>
          <a:blip r:embed="rId4"/>
          <a:stretch>
            <a:fillRect/>
          </a:stretch>
        </p:blipFill>
        <p:spPr>
          <a:xfrm>
            <a:off x="7707313" y="461637"/>
            <a:ext cx="1247775" cy="438150"/>
          </a:xfrm>
          <a:prstGeom prst="rect">
            <a:avLst/>
          </a:prstGeom>
        </p:spPr>
      </p:pic>
      <p:grpSp>
        <p:nvGrpSpPr>
          <p:cNvPr id="2" name="群組 1">
            <a:extLst>
              <a:ext uri="{FF2B5EF4-FFF2-40B4-BE49-F238E27FC236}">
                <a16:creationId xmlns:a16="http://schemas.microsoft.com/office/drawing/2014/main" id="{5514B68B-D6E7-49EC-AE42-36600A1DDEC9}"/>
              </a:ext>
            </a:extLst>
          </p:cNvPr>
          <p:cNvGrpSpPr/>
          <p:nvPr/>
        </p:nvGrpSpPr>
        <p:grpSpPr>
          <a:xfrm>
            <a:off x="1331640" y="412402"/>
            <a:ext cx="5791200" cy="1116532"/>
            <a:chOff x="1331640" y="412402"/>
            <a:chExt cx="5791200" cy="1116532"/>
          </a:xfrm>
        </p:grpSpPr>
        <p:pic>
          <p:nvPicPr>
            <p:cNvPr id="4" name="圖片 3">
              <a:extLst>
                <a:ext uri="{FF2B5EF4-FFF2-40B4-BE49-F238E27FC236}">
                  <a16:creationId xmlns:a16="http://schemas.microsoft.com/office/drawing/2014/main" id="{38FDFA66-CA63-4A2A-AEA5-B269342B04AE}"/>
                </a:ext>
              </a:extLst>
            </p:cNvPr>
            <p:cNvPicPr>
              <a:picLocks noChangeAspect="1"/>
            </p:cNvPicPr>
            <p:nvPr/>
          </p:nvPicPr>
          <p:blipFill>
            <a:blip r:embed="rId5"/>
            <a:stretch>
              <a:fillRect/>
            </a:stretch>
          </p:blipFill>
          <p:spPr>
            <a:xfrm>
              <a:off x="1331640" y="476672"/>
              <a:ext cx="5791200" cy="1047750"/>
            </a:xfrm>
            <a:prstGeom prst="rect">
              <a:avLst/>
            </a:prstGeom>
          </p:spPr>
        </p:pic>
        <p:pic>
          <p:nvPicPr>
            <p:cNvPr id="9" name="圖片 8">
              <a:extLst>
                <a:ext uri="{FF2B5EF4-FFF2-40B4-BE49-F238E27FC236}">
                  <a16:creationId xmlns:a16="http://schemas.microsoft.com/office/drawing/2014/main" id="{EBAB0B29-B325-49B6-AE33-131DF2CF3B62}"/>
                </a:ext>
              </a:extLst>
            </p:cNvPr>
            <p:cNvPicPr>
              <a:picLocks noChangeAspect="1"/>
            </p:cNvPicPr>
            <p:nvPr/>
          </p:nvPicPr>
          <p:blipFill>
            <a:blip r:embed="rId6"/>
            <a:stretch>
              <a:fillRect/>
            </a:stretch>
          </p:blipFill>
          <p:spPr>
            <a:xfrm>
              <a:off x="2699792" y="412402"/>
              <a:ext cx="1617637" cy="536620"/>
            </a:xfrm>
            <a:prstGeom prst="rect">
              <a:avLst/>
            </a:prstGeom>
          </p:spPr>
        </p:pic>
        <p:pic>
          <p:nvPicPr>
            <p:cNvPr id="13" name="圖片 12">
              <a:extLst>
                <a:ext uri="{FF2B5EF4-FFF2-40B4-BE49-F238E27FC236}">
                  <a16:creationId xmlns:a16="http://schemas.microsoft.com/office/drawing/2014/main" id="{05519230-C562-4D43-A4E0-FA897D57C6AC}"/>
                </a:ext>
              </a:extLst>
            </p:cNvPr>
            <p:cNvPicPr>
              <a:picLocks noChangeAspect="1"/>
            </p:cNvPicPr>
            <p:nvPr/>
          </p:nvPicPr>
          <p:blipFill>
            <a:blip r:embed="rId7"/>
            <a:stretch>
              <a:fillRect/>
            </a:stretch>
          </p:blipFill>
          <p:spPr>
            <a:xfrm>
              <a:off x="2483768" y="1066672"/>
              <a:ext cx="1833891" cy="462262"/>
            </a:xfrm>
            <a:prstGeom prst="rect">
              <a:avLst/>
            </a:prstGeom>
          </p:spPr>
        </p:pic>
      </p:grpSp>
    </p:spTree>
    <p:extLst>
      <p:ext uri="{BB962C8B-B14F-4D97-AF65-F5344CB8AC3E}">
        <p14:creationId xmlns:p14="http://schemas.microsoft.com/office/powerpoint/2010/main" val="23239495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D6D60D8-F081-4090-9718-CA32F50BD0E6}"/>
              </a:ext>
            </a:extLst>
          </p:cNvPr>
          <p:cNvSpPr>
            <a:spLocks noGrp="1" noChangeArrowheads="1"/>
          </p:cNvSpPr>
          <p:nvPr>
            <p:ph type="title"/>
          </p:nvPr>
        </p:nvSpPr>
        <p:spPr/>
        <p:txBody>
          <a:bodyPr/>
          <a:lstStyle/>
          <a:p>
            <a:pPr eaLnBrk="1" hangingPunct="1"/>
            <a:endParaRPr lang="zh-TW" altLang="en-US" sz="700"/>
          </a:p>
        </p:txBody>
      </p:sp>
      <p:sp>
        <p:nvSpPr>
          <p:cNvPr id="102404" name="Rectangle 5">
            <a:extLst>
              <a:ext uri="{FF2B5EF4-FFF2-40B4-BE49-F238E27FC236}">
                <a16:creationId xmlns:a16="http://schemas.microsoft.com/office/drawing/2014/main" id="{B5708DA3-EF74-4783-9981-07AA1978459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6" name="Rectangle 7">
            <a:extLst>
              <a:ext uri="{FF2B5EF4-FFF2-40B4-BE49-F238E27FC236}">
                <a16:creationId xmlns:a16="http://schemas.microsoft.com/office/drawing/2014/main" id="{506111EF-FA6E-4C63-A83F-4F7940ECCA14}"/>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8" name="Rectangle 9">
            <a:extLst>
              <a:ext uri="{FF2B5EF4-FFF2-40B4-BE49-F238E27FC236}">
                <a16:creationId xmlns:a16="http://schemas.microsoft.com/office/drawing/2014/main" id="{9BAE6F95-1EED-42DE-8B6D-0ECB4914E73D}"/>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9" name="Rectangle 11">
            <a:extLst>
              <a:ext uri="{FF2B5EF4-FFF2-40B4-BE49-F238E27FC236}">
                <a16:creationId xmlns:a16="http://schemas.microsoft.com/office/drawing/2014/main" id="{F05494B2-1568-48D3-B5E5-C2717E359EC8}"/>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10" name="投影片編號版面配置區 1">
            <a:extLst>
              <a:ext uri="{FF2B5EF4-FFF2-40B4-BE49-F238E27FC236}">
                <a16:creationId xmlns:a16="http://schemas.microsoft.com/office/drawing/2014/main" id="{B0E439E5-C18D-4839-9BB3-5ABD59DEA83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7E38C9-648B-46B1-9A48-1822E99883A5}" type="slidenum">
              <a:rPr kumimoji="0" lang="zh-TW" altLang="en-US" sz="1400" b="0" i="0" u="none" strike="noStrike" kern="1200" cap="none" spc="0" normalizeH="0" baseline="0" noProof="0" smtClean="0">
                <a:ln>
                  <a:noFill/>
                </a:ln>
                <a:solidFill>
                  <a:srgbClr val="000000"/>
                </a:solidFill>
                <a:effectLst/>
                <a:uLnTx/>
                <a:uFillTx/>
                <a:latin typeface="Tahoma" panose="020B060403050404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zh-TW" sz="14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2DF62F8-9DAA-4719-9BAE-D9494A319BBD}"/>
                  </a:ext>
                </a:extLst>
              </p:cNvPr>
              <p:cNvSpPr>
                <a:spLocks noGrp="1"/>
              </p:cNvSpPr>
              <p:nvPr>
                <p:ph idx="1"/>
              </p:nvPr>
            </p:nvSpPr>
            <p:spPr/>
            <p:txBody>
              <a:bodyPr/>
              <a:lstStyle/>
              <a:p>
                <a:r>
                  <a:rPr lang="en-US" altLang="zh-TW" dirty="0"/>
                  <a:t>To evaluate the effectiveness of thresholding, we use the normalized dimensionless measure</a:t>
                </a:r>
              </a:p>
              <a:p>
                <a:pPr marL="0" indent="0">
                  <a:buNone/>
                </a:pPr>
                <a:r>
                  <a:rPr lang="en-US" altLang="zh-TW" dirty="0"/>
                  <a:t>                                    </a:t>
                </a:r>
                <a14:m>
                  <m:oMath xmlns:m="http://schemas.openxmlformats.org/officeDocument/2006/math">
                    <m:r>
                      <a:rPr lang="zh-TW" altLang="en-US" sz="3200" b="0" i="1" smtClean="0">
                        <a:latin typeface="Cambria Math" panose="02040503050406030204" pitchFamily="18" charset="0"/>
                      </a:rPr>
                      <m:t>𝜂</m:t>
                    </m:r>
                    <m:r>
                      <a:rPr lang="en-US" altLang="zh-TW" sz="3200" i="1">
                        <a:latin typeface="Cambria Math" panose="02040503050406030204" pitchFamily="18" charset="0"/>
                      </a:rPr>
                      <m:t>=</m:t>
                    </m:r>
                    <m:f>
                      <m:fPr>
                        <m:type m:val="skw"/>
                        <m:ctrlPr>
                          <a:rPr lang="en-US" altLang="zh-TW" sz="3200" i="1">
                            <a:latin typeface="Cambria Math" panose="02040503050406030204" pitchFamily="18" charset="0"/>
                          </a:rPr>
                        </m:ctrlPr>
                      </m:fPr>
                      <m:num>
                        <m:sSubSup>
                          <m:sSubSupPr>
                            <m:ctrlPr>
                              <a:rPr lang="en-US" altLang="zh-TW" sz="3200" i="1">
                                <a:latin typeface="Cambria Math" panose="02040503050406030204" pitchFamily="18" charset="0"/>
                              </a:rPr>
                            </m:ctrlPr>
                          </m:sSubSupPr>
                          <m:e>
                            <m:r>
                              <a:rPr lang="zh-TW" altLang="en-US" sz="3200" i="1">
                                <a:latin typeface="Cambria Math" panose="02040503050406030204" pitchFamily="18" charset="0"/>
                              </a:rPr>
                              <m:t>𝜎</m:t>
                            </m:r>
                          </m:e>
                          <m:sub>
                            <m:r>
                              <a:rPr lang="en-US" altLang="zh-TW" sz="3200" i="1">
                                <a:latin typeface="Cambria Math" panose="02040503050406030204" pitchFamily="18" charset="0"/>
                              </a:rPr>
                              <m:t>𝐵</m:t>
                            </m:r>
                          </m:sub>
                          <m:sup>
                            <m:r>
                              <a:rPr lang="en-US" altLang="zh-TW" sz="3200" i="1">
                                <a:latin typeface="Cambria Math" panose="02040503050406030204" pitchFamily="18" charset="0"/>
                              </a:rPr>
                              <m:t>2</m:t>
                            </m:r>
                          </m:sup>
                        </m:sSubSup>
                        <m:r>
                          <a:rPr lang="en-US" altLang="zh-TW" sz="3200" i="1">
                            <a:latin typeface="Cambria Math" panose="02040503050406030204" pitchFamily="18" charset="0"/>
                          </a:rPr>
                          <m:t>(</m:t>
                        </m:r>
                        <m:r>
                          <a:rPr lang="en-US" altLang="zh-TW" sz="3200" i="1">
                            <a:latin typeface="Cambria Math" panose="02040503050406030204" pitchFamily="18" charset="0"/>
                          </a:rPr>
                          <m:t>𝑘</m:t>
                        </m:r>
                        <m:r>
                          <a:rPr lang="en-US" altLang="zh-TW" sz="3200" i="1">
                            <a:latin typeface="Cambria Math" panose="02040503050406030204" pitchFamily="18" charset="0"/>
                          </a:rPr>
                          <m:t>)</m:t>
                        </m:r>
                      </m:num>
                      <m:den>
                        <m:sSubSup>
                          <m:sSubSupPr>
                            <m:ctrlPr>
                              <a:rPr lang="en-US" altLang="zh-TW" sz="3200" i="1">
                                <a:latin typeface="Cambria Math" panose="02040503050406030204" pitchFamily="18" charset="0"/>
                              </a:rPr>
                            </m:ctrlPr>
                          </m:sSubSupPr>
                          <m:e>
                            <m:r>
                              <a:rPr lang="zh-TW" altLang="en-US" sz="3200" i="1">
                                <a:latin typeface="Cambria Math" panose="02040503050406030204" pitchFamily="18" charset="0"/>
                              </a:rPr>
                              <m:t>𝜎</m:t>
                            </m:r>
                          </m:e>
                          <m:sub>
                            <m:r>
                              <a:rPr lang="en-US" altLang="zh-TW" sz="3200" i="1">
                                <a:latin typeface="Cambria Math" panose="02040503050406030204" pitchFamily="18" charset="0"/>
                              </a:rPr>
                              <m:t>𝐺</m:t>
                            </m:r>
                          </m:sub>
                          <m:sup>
                            <m:r>
                              <a:rPr lang="en-US" altLang="zh-TW" sz="3200" i="1">
                                <a:latin typeface="Cambria Math" panose="02040503050406030204" pitchFamily="18" charset="0"/>
                              </a:rPr>
                              <m:t>2</m:t>
                            </m:r>
                          </m:sup>
                        </m:sSubSup>
                      </m:den>
                    </m:f>
                    <m:r>
                      <a:rPr lang="en-US" altLang="zh-TW" sz="3200" i="1">
                        <a:latin typeface="Cambria Math" panose="02040503050406030204" pitchFamily="18" charset="0"/>
                      </a:rPr>
                      <m:t>.</m:t>
                    </m:r>
                  </m:oMath>
                </a14:m>
                <a:r>
                  <a:rPr lang="en-US" altLang="zh-TW" dirty="0"/>
                  <a:t>                       (10.8.13)</a:t>
                </a:r>
              </a:p>
              <a:p>
                <a:r>
                  <a:rPr lang="en-US" altLang="zh-TW" dirty="0"/>
                  <a:t>Because </a:t>
                </a:r>
                <a14:m>
                  <m:oMath xmlns:m="http://schemas.openxmlformats.org/officeDocument/2006/math">
                    <m:sSubSup>
                      <m:sSubSupPr>
                        <m:ctrlPr>
                          <a:rPr lang="en-US" altLang="zh-TW" i="1">
                            <a:latin typeface="Cambria Math" panose="02040503050406030204" pitchFamily="18" charset="0"/>
                          </a:rPr>
                        </m:ctrlPr>
                      </m:sSubSupPr>
                      <m:e>
                        <m:r>
                          <a:rPr lang="zh-TW" altLang="en-US" i="1">
                            <a:latin typeface="Cambria Math" panose="02040503050406030204" pitchFamily="18" charset="0"/>
                          </a:rPr>
                          <m:t>𝜎</m:t>
                        </m:r>
                      </m:e>
                      <m:sub>
                        <m:r>
                          <a:rPr lang="en-US" altLang="zh-TW" i="1">
                            <a:latin typeface="Cambria Math" panose="02040503050406030204" pitchFamily="18" charset="0"/>
                          </a:rPr>
                          <m:t>𝐺</m:t>
                        </m:r>
                      </m:sub>
                      <m:sup>
                        <m:r>
                          <a:rPr lang="en-US" altLang="zh-TW" i="1">
                            <a:latin typeface="Cambria Math" panose="02040503050406030204" pitchFamily="18" charset="0"/>
                          </a:rPr>
                          <m:t>2</m:t>
                        </m:r>
                      </m:sup>
                    </m:sSubSup>
                  </m:oMath>
                </a14:m>
                <a:r>
                  <a:rPr lang="en-US" altLang="zh-TW" dirty="0"/>
                  <a:t> is a constant, the optimal </a:t>
                </a:r>
                <a:r>
                  <a:rPr lang="en-US" altLang="zh-TW" dirty="0" err="1"/>
                  <a:t>Ostu</a:t>
                </a:r>
                <a:r>
                  <a:rPr lang="en-US" altLang="zh-TW" dirty="0"/>
                  <a:t> threshold </a:t>
                </a:r>
                <a14:m>
                  <m:oMath xmlns:m="http://schemas.openxmlformats.org/officeDocument/2006/math">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𝑘</m:t>
                        </m:r>
                      </m:e>
                      <m:sup>
                        <m:r>
                          <a:rPr lang="en-US" altLang="zh-TW" i="1" dirty="0">
                            <a:latin typeface="Cambria Math" panose="02040503050406030204" pitchFamily="18" charset="0"/>
                          </a:rPr>
                          <m:t>∗</m:t>
                        </m:r>
                      </m:sup>
                    </m:sSup>
                  </m:oMath>
                </a14:m>
                <a:r>
                  <a:rPr lang="en-US" altLang="zh-TW" dirty="0"/>
                  <a:t> is the value for which </a:t>
                </a:r>
                <a14:m>
                  <m:oMath xmlns:m="http://schemas.openxmlformats.org/officeDocument/2006/math">
                    <m:sSubSup>
                      <m:sSubSupPr>
                        <m:ctrlPr>
                          <a:rPr lang="en-US" altLang="zh-TW" i="1">
                            <a:latin typeface="Cambria Math" panose="02040503050406030204" pitchFamily="18" charset="0"/>
                          </a:rPr>
                        </m:ctrlPr>
                      </m:sSubSupPr>
                      <m:e>
                        <m:r>
                          <a:rPr lang="zh-TW" altLang="en-US" i="1">
                            <a:latin typeface="Cambria Math" panose="02040503050406030204" pitchFamily="18" charset="0"/>
                          </a:rPr>
                          <m:t>𝜎</m:t>
                        </m:r>
                      </m:e>
                      <m:sub>
                        <m:r>
                          <a:rPr lang="en-US" altLang="zh-TW" i="1">
                            <a:latin typeface="Cambria Math" panose="02040503050406030204" pitchFamily="18" charset="0"/>
                          </a:rPr>
                          <m:t>𝐵</m:t>
                        </m:r>
                      </m:sub>
                      <m:sup>
                        <m:r>
                          <a:rPr lang="en-US" altLang="zh-TW" i="1">
                            <a:latin typeface="Cambria Math" panose="02040503050406030204" pitchFamily="18" charset="0"/>
                          </a:rPr>
                          <m:t>2</m:t>
                        </m:r>
                      </m:sup>
                    </m:sSubSup>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m:t>
                    </m:r>
                  </m:oMath>
                </a14:m>
                <a:r>
                  <a:rPr lang="en-US" altLang="zh-TW" dirty="0"/>
                  <a:t> is maximum.</a:t>
                </a:r>
              </a:p>
            </p:txBody>
          </p:sp>
        </mc:Choice>
        <mc:Fallback xmlns="">
          <p:sp>
            <p:nvSpPr>
              <p:cNvPr id="3" name="內容版面配置區 2">
                <a:extLst>
                  <a:ext uri="{FF2B5EF4-FFF2-40B4-BE49-F238E27FC236}">
                    <a16:creationId xmlns:a16="http://schemas.microsoft.com/office/drawing/2014/main" id="{E2DF62F8-9DAA-4719-9BAE-D9494A319BBD}"/>
                  </a:ext>
                </a:extLst>
              </p:cNvPr>
              <p:cNvSpPr>
                <a:spLocks noGrp="1" noRot="1" noChangeAspect="1" noMove="1" noResize="1" noEditPoints="1" noAdjustHandles="1" noChangeArrowheads="1" noChangeShapeType="1" noTextEdit="1"/>
              </p:cNvSpPr>
              <p:nvPr>
                <p:ph idx="1"/>
              </p:nvPr>
            </p:nvSpPr>
            <p:spPr>
              <a:blipFill>
                <a:blip r:embed="rId2"/>
                <a:stretch>
                  <a:fillRect l="-1378" t="-1760" r="-2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130132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標題 1">
            <a:extLst>
              <a:ext uri="{FF2B5EF4-FFF2-40B4-BE49-F238E27FC236}">
                <a16:creationId xmlns:a16="http://schemas.microsoft.com/office/drawing/2014/main" id="{7AE6D243-A18A-44A5-9E1C-70A7573BB1B4}"/>
              </a:ext>
            </a:extLst>
          </p:cNvPr>
          <p:cNvSpPr>
            <a:spLocks noGrp="1" noChangeArrowheads="1"/>
          </p:cNvSpPr>
          <p:nvPr>
            <p:ph type="title"/>
          </p:nvPr>
        </p:nvSpPr>
        <p:spPr/>
        <p:txBody>
          <a:bodyPr/>
          <a:lstStyle/>
          <a:p>
            <a:pPr eaLnBrk="1" hangingPunct="1"/>
            <a:r>
              <a:rPr lang="en-US" altLang="zh-TW"/>
              <a:t>Region Segmentation Using Clustering</a:t>
            </a:r>
            <a:endParaRPr lang="zh-TW" altLang="en-US"/>
          </a:p>
        </p:txBody>
      </p:sp>
      <p:sp>
        <p:nvSpPr>
          <p:cNvPr id="135172" name="投影片編號版面配置區 1">
            <a:extLst>
              <a:ext uri="{FF2B5EF4-FFF2-40B4-BE49-F238E27FC236}">
                <a16:creationId xmlns:a16="http://schemas.microsoft.com/office/drawing/2014/main" id="{8F394705-D39E-4C20-AB25-A1829C72DBAD}"/>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35E5D2D1-F931-4C55-8683-5C2B4A89A41D}" type="slidenum">
              <a:rPr kumimoji="0" lang="zh-TW" altLang="en-US" smtClean="0"/>
              <a:pPr/>
              <a:t>123</a:t>
            </a:fld>
            <a:endParaRPr kumimoji="0" lang="en-US" altLang="zh-TW"/>
          </a:p>
        </p:txBody>
      </p:sp>
      <mc:AlternateContent xmlns:mc="http://schemas.openxmlformats.org/markup-compatibility/2006" xmlns:a14="http://schemas.microsoft.com/office/drawing/2010/main">
        <mc:Choice Requires="a14">
          <p:sp>
            <p:nvSpPr>
              <p:cNvPr id="4" name="內容版面配置區 3">
                <a:extLst>
                  <a:ext uri="{FF2B5EF4-FFF2-40B4-BE49-F238E27FC236}">
                    <a16:creationId xmlns:a16="http://schemas.microsoft.com/office/drawing/2014/main" id="{C2BE17CE-A6DC-47C0-A35A-A0CACC5A481D}"/>
                  </a:ext>
                </a:extLst>
              </p:cNvPr>
              <p:cNvSpPr>
                <a:spLocks noGrp="1"/>
              </p:cNvSpPr>
              <p:nvPr>
                <p:ph idx="1"/>
              </p:nvPr>
            </p:nvSpPr>
            <p:spPr/>
            <p:txBody>
              <a:bodyPr/>
              <a:lstStyle/>
              <a:p>
                <a:r>
                  <a:rPr lang="en-US" altLang="zh-TW" dirty="0"/>
                  <a:t>Let </a:t>
                </a:r>
                <a14:m>
                  <m:oMath xmlns:m="http://schemas.openxmlformats.org/officeDocument/2006/math">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1" i="0">
                            <a:latin typeface="Cambria Math" panose="02040503050406030204" pitchFamily="18" charset="0"/>
                          </a:rPr>
                          <m:t>𝐳</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1" i="0">
                            <a:latin typeface="Cambria Math" panose="02040503050406030204" pitchFamily="18" charset="0"/>
                          </a:rPr>
                          <m:t>𝐳</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r>
                          <a:rPr lang="en-US" altLang="zh-TW" b="1" i="0">
                            <a:latin typeface="Cambria Math" panose="02040503050406030204" pitchFamily="18" charset="0"/>
                          </a:rPr>
                          <m:t>𝐳</m:t>
                        </m:r>
                      </m:e>
                      <m:sub>
                        <m:r>
                          <a:rPr lang="en-US" altLang="zh-TW" b="0" i="1" smtClean="0">
                            <a:latin typeface="Cambria Math" panose="02040503050406030204" pitchFamily="18" charset="0"/>
                          </a:rPr>
                          <m:t>𝑄</m:t>
                        </m:r>
                      </m:sub>
                    </m:sSub>
                    <m:r>
                      <a:rPr lang="en-US" altLang="zh-TW" b="0" i="1" smtClean="0">
                        <a:latin typeface="Cambria Math" panose="02040503050406030204" pitchFamily="18" charset="0"/>
                      </a:rPr>
                      <m:t>}</m:t>
                    </m:r>
                  </m:oMath>
                </a14:m>
                <a:r>
                  <a:rPr lang="en-US" altLang="zh-TW" dirty="0"/>
                  <a:t> be a set of vector observations (samples), where </a:t>
                </a:r>
                <a:r>
                  <a:rPr lang="en-US" altLang="zh-TW" b="1" dirty="0"/>
                  <a:t>z</a:t>
                </a:r>
                <a:r>
                  <a:rPr lang="en-US" altLang="zh-TW" dirty="0"/>
                  <a:t> = </a:t>
                </a:r>
                <a14:m>
                  <m:oMath xmlns:m="http://schemas.openxmlformats.org/officeDocument/2006/math">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𝑧</m:t>
                            </m:r>
                          </m:e>
                          <m:sub>
                            <m:r>
                              <a:rPr lang="en-US" altLang="zh-TW" i="1">
                                <a:latin typeface="Cambria Math" panose="02040503050406030204" pitchFamily="18" charset="0"/>
                              </a:rPr>
                              <m:t>1</m:t>
                            </m:r>
                          </m:sub>
                        </m:sSub>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𝑧</m:t>
                            </m:r>
                          </m:e>
                          <m:sub>
                            <m:r>
                              <a:rPr lang="en-US" altLang="zh-TW" i="1">
                                <a:latin typeface="Cambria Math" panose="02040503050406030204" pitchFamily="18" charset="0"/>
                              </a:rPr>
                              <m:t>2</m:t>
                            </m:r>
                          </m:sub>
                        </m:sSub>
                        <m:r>
                          <a:rPr lang="en-US" altLang="zh-TW" i="1">
                            <a:latin typeface="Cambria Math" panose="02040503050406030204" pitchFamily="18" charset="0"/>
                          </a:rPr>
                          <m:t> …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𝑧</m:t>
                            </m:r>
                          </m:e>
                          <m:sub>
                            <m:r>
                              <a:rPr lang="en-US" altLang="zh-TW" i="1">
                                <a:latin typeface="Cambria Math" panose="02040503050406030204" pitchFamily="18" charset="0"/>
                              </a:rPr>
                              <m:t>𝑛</m:t>
                            </m:r>
                          </m:sub>
                        </m:sSub>
                        <m:r>
                          <a:rPr lang="en-US" altLang="zh-TW" i="1">
                            <a:latin typeface="Cambria Math" panose="02040503050406030204" pitchFamily="18" charset="0"/>
                          </a:rPr>
                          <m:t>}</m:t>
                        </m:r>
                      </m:e>
                      <m:sup>
                        <m:r>
                          <a:rPr lang="en-US" altLang="zh-TW" b="0" i="1" smtClean="0">
                            <a:latin typeface="Cambria Math" panose="02040503050406030204" pitchFamily="18" charset="0"/>
                          </a:rPr>
                          <m:t>𝑡</m:t>
                        </m:r>
                      </m:sup>
                    </m:sSup>
                    <m:r>
                      <a:rPr lang="en-US" altLang="zh-TW" b="0" i="1" smtClean="0">
                        <a:latin typeface="Cambria Math" panose="02040503050406030204" pitchFamily="18" charset="0"/>
                      </a:rPr>
                      <m:t> </m:t>
                    </m:r>
                  </m:oMath>
                </a14:m>
                <a:r>
                  <a:rPr lang="en-US" altLang="zh-TW" dirty="0"/>
                  <a:t>and </a:t>
                </a:r>
                <a14:m>
                  <m:oMath xmlns:m="http://schemas.openxmlformats.org/officeDocument/2006/math">
                    <m:r>
                      <a:rPr lang="en-US" altLang="zh-TW" i="1" dirty="0" smtClean="0">
                        <a:latin typeface="Cambria Math" panose="02040503050406030204" pitchFamily="18" charset="0"/>
                      </a:rPr>
                      <m:t>𝑡</m:t>
                    </m:r>
                  </m:oMath>
                </a14:m>
                <a:r>
                  <a:rPr lang="en-US" altLang="zh-TW" dirty="0"/>
                  <a:t> denotes the transpose.</a:t>
                </a:r>
              </a:p>
              <a:p>
                <a:r>
                  <a:rPr lang="en-US" altLang="zh-TW" dirty="0"/>
                  <a:t>The objective of </a:t>
                </a:r>
                <a14:m>
                  <m:oMath xmlns:m="http://schemas.openxmlformats.org/officeDocument/2006/math">
                    <m:r>
                      <a:rPr lang="en-US" altLang="zh-TW" i="1" dirty="0" smtClean="0">
                        <a:latin typeface="Cambria Math" panose="02040503050406030204" pitchFamily="18" charset="0"/>
                      </a:rPr>
                      <m:t>𝑘</m:t>
                    </m:r>
                  </m:oMath>
                </a14:m>
                <a:r>
                  <a:rPr lang="en-US" altLang="zh-TW" dirty="0"/>
                  <a:t>-means clustering is to partition the set Q of </a:t>
                </a:r>
                <a:r>
                  <a:rPr lang="en-US" altLang="zh-TW" dirty="0" err="1"/>
                  <a:t>observalues</a:t>
                </a:r>
                <a:r>
                  <a:rPr lang="en-US" altLang="zh-TW" dirty="0"/>
                  <a:t> into </a:t>
                </a:r>
                <a14:m>
                  <m:oMath xmlns:m="http://schemas.openxmlformats.org/officeDocument/2006/math">
                    <m:r>
                      <a:rPr lang="en-US" altLang="zh-TW" i="1" dirty="0" smtClean="0">
                        <a:latin typeface="Cambria Math" panose="02040503050406030204" pitchFamily="18" charset="0"/>
                      </a:rPr>
                      <m:t>𝑘</m:t>
                    </m:r>
                  </m:oMath>
                </a14:m>
                <a:r>
                  <a:rPr lang="en-US" altLang="zh-TW" dirty="0"/>
                  <a:t> (</a:t>
                </a:r>
                <a14:m>
                  <m:oMath xmlns:m="http://schemas.openxmlformats.org/officeDocument/2006/math">
                    <m:r>
                      <a:rPr lang="en-US" altLang="zh-TW" i="1" dirty="0" smtClean="0">
                        <a:latin typeface="Cambria Math" panose="02040503050406030204" pitchFamily="18" charset="0"/>
                      </a:rPr>
                      <m:t>𝑘</m:t>
                    </m:r>
                    <m:r>
                      <a:rPr lang="en-US" altLang="zh-TW" i="1" dirty="0" smtClean="0">
                        <a:latin typeface="Cambria Math" panose="02040503050406030204" pitchFamily="18" charset="0"/>
                      </a:rPr>
                      <m:t>&lt;</m:t>
                    </m:r>
                    <m:r>
                      <a:rPr lang="en-US" altLang="zh-TW" i="1" dirty="0">
                        <a:latin typeface="Cambria Math" panose="02040503050406030204" pitchFamily="18" charset="0"/>
                      </a:rPr>
                      <m:t>𝑄</m:t>
                    </m:r>
                  </m:oMath>
                </a14:m>
                <a:r>
                  <a:rPr lang="en-US" altLang="zh-TW" dirty="0"/>
                  <a:t>) </a:t>
                </a:r>
                <a:r>
                  <a:rPr lang="en-US" altLang="zh-TW" i="1" dirty="0"/>
                  <a:t>disjoint cluster sets </a:t>
                </a:r>
                <a14:m>
                  <m:oMath xmlns:m="http://schemas.openxmlformats.org/officeDocument/2006/math">
                    <m:r>
                      <a:rPr lang="en-US" altLang="zh-TW" b="0" i="1" dirty="0" smtClean="0">
                        <a:latin typeface="Cambria Math" panose="02040503050406030204" pitchFamily="18" charset="0"/>
                      </a:rPr>
                      <m:t>𝐶</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𝐶</m:t>
                        </m:r>
                      </m:e>
                      <m:sub>
                        <m:r>
                          <a:rPr lang="en-US" altLang="zh-TW" b="0" i="1" dirty="0" smtClean="0">
                            <a:latin typeface="Cambria Math" panose="02040503050406030204" pitchFamily="18" charset="0"/>
                          </a:rPr>
                          <m:t>1</m:t>
                        </m:r>
                      </m:sub>
                    </m:sSub>
                    <m:r>
                      <a:rPr lang="en-US" altLang="zh-TW" b="0" i="1" dirty="0" smtClean="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𝐶</m:t>
                        </m:r>
                      </m:e>
                      <m:sub>
                        <m:r>
                          <a:rPr lang="en-US" altLang="zh-TW" b="0" i="1" dirty="0" smtClean="0">
                            <a:latin typeface="Cambria Math" panose="02040503050406030204" pitchFamily="18" charset="0"/>
                          </a:rPr>
                          <m:t>2</m:t>
                        </m:r>
                      </m:sub>
                    </m:sSub>
                    <m:r>
                      <a:rPr lang="en-US" altLang="zh-TW" b="0" i="1" dirty="0" smtClean="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b="0" i="1" dirty="0" smtClean="0">
                            <a:latin typeface="Cambria Math" panose="02040503050406030204" pitchFamily="18" charset="0"/>
                          </a:rPr>
                          <m:t> </m:t>
                        </m:r>
                        <m:r>
                          <a:rPr lang="en-US" altLang="zh-TW" i="1" dirty="0">
                            <a:latin typeface="Cambria Math" panose="02040503050406030204" pitchFamily="18" charset="0"/>
                          </a:rPr>
                          <m:t>𝐶</m:t>
                        </m:r>
                      </m:e>
                      <m:sub>
                        <m:r>
                          <a:rPr lang="en-US" altLang="zh-TW" b="0" i="1" dirty="0" smtClean="0">
                            <a:latin typeface="Cambria Math" panose="02040503050406030204" pitchFamily="18" charset="0"/>
                          </a:rPr>
                          <m:t>𝑘</m:t>
                        </m:r>
                      </m:sub>
                    </m:sSub>
                    <m:r>
                      <a:rPr lang="en-US" altLang="zh-TW" b="0" i="1" dirty="0" smtClean="0">
                        <a:latin typeface="Cambria Math" panose="02040503050406030204" pitchFamily="18" charset="0"/>
                      </a:rPr>
                      <m:t>}</m:t>
                    </m:r>
                  </m:oMath>
                </a14:m>
                <a:r>
                  <a:rPr lang="en-US" altLang="zh-TW" dirty="0"/>
                  <a:t> satisfying </a:t>
                </a:r>
              </a:p>
              <a:p>
                <a:pPr marL="0" indent="0">
                  <a:buNone/>
                </a:pPr>
                <a:r>
                  <a:rPr lang="en-US" altLang="zh-TW" b="0" dirty="0"/>
                  <a:t>                     </a:t>
                </a:r>
                <a14:m>
                  <m:oMath xmlns:m="http://schemas.openxmlformats.org/officeDocument/2006/math">
                    <m:r>
                      <a:rPr lang="en-US" altLang="zh-TW" b="0" i="1" smtClean="0">
                        <a:latin typeface="Cambria Math" panose="02040503050406030204" pitchFamily="18" charset="0"/>
                      </a:rPr>
                      <m:t>𝑎𝑟𝑔𝑚𝑖𝑛</m:t>
                    </m:r>
                    <m:d>
                      <m:dPr>
                        <m:ctrlPr>
                          <a:rPr lang="en-US" altLang="zh-TW" b="0" i="1" smtClean="0">
                            <a:latin typeface="Cambria Math" panose="02040503050406030204" pitchFamily="18" charset="0"/>
                          </a:rPr>
                        </m:ctrlPr>
                      </m:dPr>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𝑘</m:t>
                            </m:r>
                          </m:sup>
                          <m:e>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𝑧</m:t>
                                </m:r>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𝐶</m:t>
                                    </m:r>
                                  </m:e>
                                  <m:sub>
                                    <m:r>
                                      <a:rPr lang="en-US" altLang="zh-TW" b="0" i="1" smtClean="0">
                                        <a:latin typeface="Cambria Math" panose="02040503050406030204" pitchFamily="18" charset="0"/>
                                        <a:ea typeface="Cambria Math" panose="02040503050406030204" pitchFamily="18" charset="0"/>
                                      </a:rPr>
                                      <m:t>𝑖</m:t>
                                    </m:r>
                                  </m:sub>
                                </m:sSub>
                              </m:sub>
                              <m:sup/>
                              <m:e>
                                <m:sSup>
                                  <m:sSupPr>
                                    <m:ctrlPr>
                                      <a:rPr lang="en-US" altLang="zh-TW" i="1">
                                        <a:latin typeface="Cambria Math" panose="02040503050406030204" pitchFamily="18" charset="0"/>
                                      </a:rPr>
                                    </m:ctrlPr>
                                  </m:sSupPr>
                                  <m:e>
                                    <m:d>
                                      <m:dPr>
                                        <m:begChr m:val="‖"/>
                                        <m:endChr m:val="‖"/>
                                        <m:ctrlPr>
                                          <a:rPr lang="en-US" altLang="zh-TW" i="1">
                                            <a:latin typeface="Cambria Math" panose="02040503050406030204" pitchFamily="18" charset="0"/>
                                          </a:rPr>
                                        </m:ctrlPr>
                                      </m:dPr>
                                      <m:e>
                                        <m:r>
                                          <a:rPr lang="en-US" altLang="zh-TW" b="1">
                                            <a:latin typeface="Cambria Math" panose="02040503050406030204" pitchFamily="18" charset="0"/>
                                          </a:rPr>
                                          <m:t>𝐳</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1">
                                                <a:latin typeface="Cambria Math" panose="02040503050406030204" pitchFamily="18" charset="0"/>
                                              </a:rPr>
                                              <m:t>𝐦</m:t>
                                            </m:r>
                                          </m:e>
                                          <m:sub>
                                            <m:r>
                                              <a:rPr lang="en-US" altLang="zh-TW" i="1">
                                                <a:latin typeface="Cambria Math" panose="02040503050406030204" pitchFamily="18" charset="0"/>
                                              </a:rPr>
                                              <m:t>𝑖</m:t>
                                            </m:r>
                                          </m:sub>
                                        </m:sSub>
                                      </m:e>
                                    </m:d>
                                  </m:e>
                                  <m:sup>
                                    <m:r>
                                      <a:rPr lang="en-US" altLang="zh-TW" b="0" i="1" smtClean="0">
                                        <a:latin typeface="Cambria Math" panose="02040503050406030204" pitchFamily="18" charset="0"/>
                                      </a:rPr>
                                      <m:t>2</m:t>
                                    </m:r>
                                  </m:sup>
                                </m:sSup>
                              </m:e>
                            </m:nary>
                          </m:e>
                        </m:nary>
                      </m:e>
                    </m:d>
                    <m:r>
                      <a:rPr lang="en-US" altLang="zh-TW" b="0" i="1" smtClean="0">
                        <a:latin typeface="Cambria Math" panose="02040503050406030204" pitchFamily="18" charset="0"/>
                      </a:rPr>
                      <m:t>,</m:t>
                    </m:r>
                  </m:oMath>
                </a14:m>
                <a:r>
                  <a:rPr lang="zh-TW" altLang="en-US" dirty="0"/>
                  <a:t>            </a:t>
                </a:r>
                <a:r>
                  <a:rPr lang="en-US" altLang="zh-TW" dirty="0"/>
                  <a:t>(10.9.1)</a:t>
                </a:r>
              </a:p>
              <a:p>
                <a:pPr marL="277200" indent="0">
                  <a:buNone/>
                </a:pPr>
                <a:r>
                  <a:rPr lang="en-US" altLang="zh-TW" dirty="0"/>
                  <a:t>where </a:t>
                </a:r>
                <a14:m>
                  <m:oMath xmlns:m="http://schemas.openxmlformats.org/officeDocument/2006/math">
                    <m:sSub>
                      <m:sSubPr>
                        <m:ctrlPr>
                          <a:rPr lang="en-US" altLang="zh-TW" i="1">
                            <a:latin typeface="Cambria Math" panose="02040503050406030204" pitchFamily="18" charset="0"/>
                          </a:rPr>
                        </m:ctrlPr>
                      </m:sSubPr>
                      <m:e>
                        <m:r>
                          <a:rPr lang="en-US" altLang="zh-TW" b="1">
                            <a:latin typeface="Cambria Math" panose="02040503050406030204" pitchFamily="18" charset="0"/>
                          </a:rPr>
                          <m:t>𝐦</m:t>
                        </m:r>
                      </m:e>
                      <m:sub>
                        <m:r>
                          <a:rPr lang="en-US" altLang="zh-TW" i="1">
                            <a:latin typeface="Cambria Math" panose="02040503050406030204" pitchFamily="18" charset="0"/>
                          </a:rPr>
                          <m:t>𝑖</m:t>
                        </m:r>
                      </m:sub>
                    </m:sSub>
                  </m:oMath>
                </a14:m>
                <a:r>
                  <a:rPr lang="en-US" altLang="zh-TW" dirty="0"/>
                  <a:t> is the mean vector (centroid) of the sample in set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a:latin typeface="Cambria Math" panose="02040503050406030204" pitchFamily="18" charset="0"/>
                          </a:rPr>
                          <m:t>𝐶</m:t>
                        </m:r>
                      </m:e>
                      <m:sub>
                        <m:r>
                          <a:rPr lang="en-US" altLang="zh-TW" b="0" i="1" dirty="0" smtClean="0">
                            <a:latin typeface="Cambria Math" panose="02040503050406030204" pitchFamily="18" charset="0"/>
                          </a:rPr>
                          <m:t>𝑖</m:t>
                        </m:r>
                      </m:sub>
                    </m:sSub>
                  </m:oMath>
                </a14:m>
                <a:r>
                  <a:rPr lang="en-US" altLang="zh-TW" dirty="0"/>
                  <a:t>.</a:t>
                </a:r>
                <a:endParaRPr lang="zh-TW" altLang="en-US" dirty="0"/>
              </a:p>
            </p:txBody>
          </p:sp>
        </mc:Choice>
        <mc:Fallback xmlns="">
          <p:sp>
            <p:nvSpPr>
              <p:cNvPr id="4" name="內容版面配置區 3">
                <a:extLst>
                  <a:ext uri="{FF2B5EF4-FFF2-40B4-BE49-F238E27FC236}">
                    <a16:creationId xmlns:a16="http://schemas.microsoft.com/office/drawing/2014/main" id="{C2BE17CE-A6DC-47C0-A35A-A0CACC5A481D}"/>
                  </a:ext>
                </a:extLst>
              </p:cNvPr>
              <p:cNvSpPr>
                <a:spLocks noGrp="1" noRot="1" noChangeAspect="1" noMove="1" noResize="1" noEditPoints="1" noAdjustHandles="1" noChangeArrowheads="1" noChangeShapeType="1" noTextEdit="1"/>
              </p:cNvSpPr>
              <p:nvPr>
                <p:ph idx="1"/>
              </p:nvPr>
            </p:nvSpPr>
            <p:spPr>
              <a:blipFill>
                <a:blip r:embed="rId2"/>
                <a:stretch>
                  <a:fillRect l="-1378" t="-2105" r="-2412"/>
                </a:stretch>
              </a:blipFill>
            </p:spPr>
            <p:txBody>
              <a:bodyPr/>
              <a:lstStyle/>
              <a:p>
                <a:r>
                  <a:rPr lang="zh-TW" alt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D6D60D8-F081-4090-9718-CA32F50BD0E6}"/>
              </a:ext>
            </a:extLst>
          </p:cNvPr>
          <p:cNvSpPr>
            <a:spLocks noGrp="1" noChangeArrowheads="1"/>
          </p:cNvSpPr>
          <p:nvPr>
            <p:ph type="title"/>
          </p:nvPr>
        </p:nvSpPr>
        <p:spPr/>
        <p:txBody>
          <a:bodyPr/>
          <a:lstStyle/>
          <a:p>
            <a:pPr eaLnBrk="1" hangingPunct="1"/>
            <a:endParaRPr lang="zh-TW" altLang="en-US" sz="700"/>
          </a:p>
        </p:txBody>
      </p:sp>
      <p:sp>
        <p:nvSpPr>
          <p:cNvPr id="102404" name="Rectangle 5">
            <a:extLst>
              <a:ext uri="{FF2B5EF4-FFF2-40B4-BE49-F238E27FC236}">
                <a16:creationId xmlns:a16="http://schemas.microsoft.com/office/drawing/2014/main" id="{B5708DA3-EF74-4783-9981-07AA1978459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6" name="Rectangle 7">
            <a:extLst>
              <a:ext uri="{FF2B5EF4-FFF2-40B4-BE49-F238E27FC236}">
                <a16:creationId xmlns:a16="http://schemas.microsoft.com/office/drawing/2014/main" id="{506111EF-FA6E-4C63-A83F-4F7940ECCA14}"/>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8" name="Rectangle 9">
            <a:extLst>
              <a:ext uri="{FF2B5EF4-FFF2-40B4-BE49-F238E27FC236}">
                <a16:creationId xmlns:a16="http://schemas.microsoft.com/office/drawing/2014/main" id="{9BAE6F95-1EED-42DE-8B6D-0ECB4914E73D}"/>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9" name="Rectangle 11">
            <a:extLst>
              <a:ext uri="{FF2B5EF4-FFF2-40B4-BE49-F238E27FC236}">
                <a16:creationId xmlns:a16="http://schemas.microsoft.com/office/drawing/2014/main" id="{F05494B2-1568-48D3-B5E5-C2717E359EC8}"/>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10" name="投影片編號版面配置區 1">
            <a:extLst>
              <a:ext uri="{FF2B5EF4-FFF2-40B4-BE49-F238E27FC236}">
                <a16:creationId xmlns:a16="http://schemas.microsoft.com/office/drawing/2014/main" id="{B0E439E5-C18D-4839-9BB3-5ABD59DEA83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7E38C9-648B-46B1-9A48-1822E99883A5}" type="slidenum">
              <a:rPr kumimoji="0" lang="zh-TW" altLang="en-US" sz="1400" b="0" i="0" u="none" strike="noStrike" kern="1200" cap="none" spc="0" normalizeH="0" baseline="0" noProof="0" smtClean="0">
                <a:ln>
                  <a:noFill/>
                </a:ln>
                <a:solidFill>
                  <a:srgbClr val="000000"/>
                </a:solidFill>
                <a:effectLst/>
                <a:uLnTx/>
                <a:uFillTx/>
                <a:latin typeface="Tahoma" panose="020B060403050404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TW" sz="14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2DF62F8-9DAA-4719-9BAE-D9494A319BBD}"/>
                  </a:ext>
                </a:extLst>
              </p:cNvPr>
              <p:cNvSpPr>
                <a:spLocks noGrp="1"/>
              </p:cNvSpPr>
              <p:nvPr>
                <p:ph idx="1"/>
              </p:nvPr>
            </p:nvSpPr>
            <p:spPr/>
            <p:txBody>
              <a:bodyPr/>
              <a:lstStyle/>
              <a:p>
                <a:r>
                  <a:rPr lang="en-US" altLang="zh-TW" dirty="0"/>
                  <a:t>The </a:t>
                </a:r>
                <a14:m>
                  <m:oMath xmlns:m="http://schemas.openxmlformats.org/officeDocument/2006/math">
                    <m:r>
                      <a:rPr lang="en-US" altLang="zh-TW" i="1" dirty="0" smtClean="0">
                        <a:latin typeface="Cambria Math" panose="02040503050406030204" pitchFamily="18" charset="0"/>
                      </a:rPr>
                      <m:t>𝑘</m:t>
                    </m:r>
                  </m:oMath>
                </a14:m>
                <a:r>
                  <a:rPr lang="en-US" altLang="zh-TW" dirty="0"/>
                  <a:t>-means clustering algorithm:</a:t>
                </a:r>
              </a:p>
              <a:p>
                <a:pPr marL="808037" lvl="1" indent="-457200">
                  <a:buClr>
                    <a:schemeClr val="tx1"/>
                  </a:buClr>
                  <a:buSzPct val="100000"/>
                  <a:buFont typeface="+mj-lt"/>
                  <a:buAutoNum type="arabicPeriod"/>
                </a:pPr>
                <a:r>
                  <a:rPr lang="en-US" altLang="zh-TW" sz="2800" b="1" dirty="0"/>
                  <a:t>Initialize the algorithm:</a:t>
                </a:r>
                <a:r>
                  <a:rPr lang="en-US" altLang="zh-TW" sz="2800" dirty="0"/>
                  <a:t> Specify an initial set of means, </a:t>
                </a:r>
                <a14:m>
                  <m:oMath xmlns:m="http://schemas.openxmlformats.org/officeDocument/2006/math">
                    <m:sSub>
                      <m:sSubPr>
                        <m:ctrlPr>
                          <a:rPr lang="en-US" altLang="zh-TW" sz="2800" b="1" i="1" dirty="0">
                            <a:latin typeface="Cambria Math" panose="02040503050406030204" pitchFamily="18" charset="0"/>
                          </a:rPr>
                        </m:ctrlPr>
                      </m:sSubPr>
                      <m:e>
                        <m:r>
                          <a:rPr lang="en-US" altLang="zh-TW" sz="2800" b="1" dirty="0">
                            <a:latin typeface="Cambria Math" panose="02040503050406030204" pitchFamily="18" charset="0"/>
                          </a:rPr>
                          <m:t>𝐦</m:t>
                        </m:r>
                      </m:e>
                      <m:sub>
                        <m:r>
                          <a:rPr lang="en-US" altLang="zh-TW" sz="2800" b="1" dirty="0">
                            <a:latin typeface="Cambria Math" panose="02040503050406030204" pitchFamily="18" charset="0"/>
                          </a:rPr>
                          <m:t>𝑖</m:t>
                        </m:r>
                      </m:sub>
                    </m:sSub>
                    <m:d>
                      <m:dPr>
                        <m:ctrlPr>
                          <a:rPr lang="en-US" altLang="zh-TW" sz="2800" b="1" i="1" dirty="0">
                            <a:latin typeface="Cambria Math" panose="02040503050406030204" pitchFamily="18" charset="0"/>
                          </a:rPr>
                        </m:ctrlPr>
                      </m:dPr>
                      <m:e>
                        <m:r>
                          <a:rPr lang="en-US" altLang="zh-TW" sz="2800" b="1" dirty="0">
                            <a:latin typeface="Cambria Math" panose="02040503050406030204" pitchFamily="18" charset="0"/>
                          </a:rPr>
                          <m:t>1</m:t>
                        </m:r>
                      </m:e>
                    </m:d>
                    <m:r>
                      <a:rPr lang="en-US" altLang="zh-TW" sz="2800" b="1" dirty="0">
                        <a:latin typeface="Cambria Math" panose="02040503050406030204" pitchFamily="18" charset="0"/>
                      </a:rPr>
                      <m:t>,  </m:t>
                    </m:r>
                    <m:r>
                      <a:rPr lang="en-US" altLang="zh-TW" sz="2800" b="1" dirty="0">
                        <a:latin typeface="Cambria Math" panose="02040503050406030204" pitchFamily="18" charset="0"/>
                      </a:rPr>
                      <m:t>𝑖</m:t>
                    </m:r>
                    <m:r>
                      <a:rPr lang="en-US" altLang="zh-TW" sz="2800" b="1" dirty="0">
                        <a:latin typeface="Cambria Math" panose="02040503050406030204" pitchFamily="18" charset="0"/>
                      </a:rPr>
                      <m:t>=1, 2,…, </m:t>
                    </m:r>
                    <m:r>
                      <a:rPr lang="en-US" altLang="zh-TW" sz="2800" b="1" dirty="0">
                        <a:latin typeface="Cambria Math" panose="02040503050406030204" pitchFamily="18" charset="0"/>
                      </a:rPr>
                      <m:t>𝑘</m:t>
                    </m:r>
                    <m:r>
                      <a:rPr lang="en-US" altLang="zh-TW" sz="2800" b="1" dirty="0">
                        <a:latin typeface="Cambria Math" panose="02040503050406030204" pitchFamily="18" charset="0"/>
                      </a:rPr>
                      <m:t>.</m:t>
                    </m:r>
                  </m:oMath>
                </a14:m>
                <a:endParaRPr lang="en-US" altLang="zh-TW" sz="2800" b="1" dirty="0"/>
              </a:p>
              <a:p>
                <a:pPr marL="808037" lvl="1" indent="-457200">
                  <a:buClr>
                    <a:schemeClr val="tx1"/>
                  </a:buClr>
                  <a:buSzPct val="100000"/>
                  <a:buFont typeface="+mj-lt"/>
                  <a:buAutoNum type="arabicPeriod"/>
                </a:pPr>
                <a:r>
                  <a:rPr lang="en-US" altLang="zh-TW" sz="2800" b="1" dirty="0"/>
                  <a:t>Assign samples to clusters:</a:t>
                </a:r>
                <a:r>
                  <a:rPr lang="en-US" altLang="zh-TW" sz="2800" dirty="0"/>
                  <a:t> Assign each sample to the cluster set whose mean is the closest (ties are resolved arbitrarily, but samples are assigned to only one cluster):</a:t>
                </a:r>
              </a:p>
              <a:p>
                <a:pPr marL="277200" lvl="1" indent="0">
                  <a:buClr>
                    <a:schemeClr val="tx1"/>
                  </a:buClr>
                  <a:buSzPct val="100000"/>
                  <a:buNone/>
                </a:pPr>
                <a:r>
                  <a:rPr lang="en-US" altLang="zh-TW" sz="2800" dirty="0"/>
                  <a:t>      </a:t>
                </a:r>
                <a14:m>
                  <m:oMath xmlns:m="http://schemas.openxmlformats.org/officeDocument/2006/math">
                    <m:sSub>
                      <m:sSubPr>
                        <m:ctrlPr>
                          <a:rPr lang="en-US" altLang="zh-TW" sz="2800" i="1" smtClean="0">
                            <a:latin typeface="Cambria Math" panose="02040503050406030204" pitchFamily="18" charset="0"/>
                          </a:rPr>
                        </m:ctrlPr>
                      </m:sSubPr>
                      <m:e>
                        <m:r>
                          <a:rPr lang="en-US" altLang="zh-TW" sz="2800" b="1" i="0" smtClean="0">
                            <a:latin typeface="Cambria Math" panose="02040503050406030204" pitchFamily="18" charset="0"/>
                          </a:rPr>
                          <m:t>𝐳</m:t>
                        </m:r>
                      </m:e>
                      <m:sub>
                        <m:r>
                          <a:rPr lang="en-US" altLang="zh-TW" sz="2800" b="0" i="1" smtClean="0">
                            <a:latin typeface="Cambria Math" panose="02040503050406030204" pitchFamily="18" charset="0"/>
                          </a:rPr>
                          <m:t>𝑞</m:t>
                        </m:r>
                      </m:sub>
                    </m:sSub>
                    <m:r>
                      <a:rPr lang="en-US" altLang="zh-TW" sz="2800" b="0" i="1" smtClean="0">
                        <a:latin typeface="Cambria Math" panose="02040503050406030204" pitchFamily="18" charset="0"/>
                      </a:rPr>
                      <m:t>→ </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𝑖</m:t>
                        </m:r>
                      </m:sub>
                    </m:sSub>
                    <m:r>
                      <a:rPr lang="en-US" altLang="zh-TW" sz="2800" b="0" i="1" smtClean="0">
                        <a:latin typeface="Cambria Math" panose="02040503050406030204" pitchFamily="18" charset="0"/>
                      </a:rPr>
                      <m:t>  </m:t>
                    </m:r>
                    <m:r>
                      <m:rPr>
                        <m:sty m:val="p"/>
                      </m:rPr>
                      <a:rPr lang="en-US" altLang="zh-TW" sz="2800" i="1">
                        <a:latin typeface="Cambria Math" panose="02040503050406030204" pitchFamily="18" charset="0"/>
                      </a:rPr>
                      <m:t>if</m:t>
                    </m:r>
                    <m:r>
                      <a:rPr lang="en-US" altLang="zh-TW" sz="2800" i="1">
                        <a:latin typeface="Cambria Math" panose="02040503050406030204" pitchFamily="18" charset="0"/>
                      </a:rPr>
                      <m:t> </m:t>
                    </m:r>
                    <m:sSup>
                      <m:sSupPr>
                        <m:ctrlPr>
                          <a:rPr lang="en-US" altLang="zh-TW" sz="2800" i="1">
                            <a:latin typeface="Cambria Math" panose="02040503050406030204" pitchFamily="18" charset="0"/>
                          </a:rPr>
                        </m:ctrlPr>
                      </m:sSupPr>
                      <m:e>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𝐳</m:t>
                                </m:r>
                              </m:e>
                              <m:sub>
                                <m:r>
                                  <a:rPr lang="en-US" altLang="zh-TW" sz="2800" i="1">
                                    <a:latin typeface="Cambria Math" panose="02040503050406030204" pitchFamily="18" charset="0"/>
                                  </a:rPr>
                                  <m:t>𝑞</m:t>
                                </m:r>
                              </m:sub>
                            </m:sSub>
                            <m:r>
                              <a:rPr lang="en-US" altLang="zh-TW" sz="2800" i="1">
                                <a:latin typeface="Cambria Math" panose="02040503050406030204" pitchFamily="18" charset="0"/>
                              </a:rPr>
                              <m:t>−</m:t>
                            </m:r>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𝐦</m:t>
                                </m:r>
                              </m:e>
                              <m:sub>
                                <m:r>
                                  <a:rPr lang="en-US" altLang="zh-TW" sz="2800" i="1" dirty="0">
                                    <a:latin typeface="Cambria Math" panose="02040503050406030204" pitchFamily="18" charset="0"/>
                                  </a:rPr>
                                  <m:t>𝑖</m:t>
                                </m:r>
                              </m:sub>
                            </m:sSub>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&lt;</m:t>
                    </m:r>
                    <m:sSup>
                      <m:sSupPr>
                        <m:ctrlPr>
                          <a:rPr lang="en-US" altLang="zh-TW" sz="2800" i="1">
                            <a:latin typeface="Cambria Math" panose="02040503050406030204" pitchFamily="18" charset="0"/>
                          </a:rPr>
                        </m:ctrlPr>
                      </m:sSupPr>
                      <m:e>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𝐳</m:t>
                                </m:r>
                              </m:e>
                              <m:sub>
                                <m:r>
                                  <a:rPr lang="en-US" altLang="zh-TW" sz="2800" i="1">
                                    <a:latin typeface="Cambria Math" panose="02040503050406030204" pitchFamily="18" charset="0"/>
                                  </a:rPr>
                                  <m:t>𝑞</m:t>
                                </m:r>
                              </m:sub>
                            </m:sSub>
                            <m:r>
                              <a:rPr lang="en-US" altLang="zh-TW" sz="2800" i="1">
                                <a:latin typeface="Cambria Math" panose="02040503050406030204" pitchFamily="18" charset="0"/>
                              </a:rPr>
                              <m:t>−</m:t>
                            </m:r>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𝐦</m:t>
                                </m:r>
                              </m:e>
                              <m:sub>
                                <m:r>
                                  <a:rPr lang="en-US" altLang="zh-TW" sz="2800" i="1" dirty="0">
                                    <a:latin typeface="Cambria Math" panose="02040503050406030204" pitchFamily="18" charset="0"/>
                                  </a:rPr>
                                  <m:t>𝑖</m:t>
                                </m:r>
                              </m:sub>
                            </m:sSub>
                          </m:e>
                        </m:d>
                      </m:e>
                      <m:sup>
                        <m:r>
                          <a:rPr lang="en-US" altLang="zh-TW" sz="2800" i="1">
                            <a:latin typeface="Cambria Math" panose="02040503050406030204" pitchFamily="18" charset="0"/>
                          </a:rPr>
                          <m:t>2</m:t>
                        </m:r>
                      </m:sup>
                    </m:sSup>
                    <m:r>
                      <a:rPr lang="en-US" altLang="zh-TW" sz="2800" b="0" i="1" smtClean="0">
                        <a:latin typeface="Cambria Math" panose="02040503050406030204" pitchFamily="18" charset="0"/>
                      </a:rPr>
                      <m:t>,</m:t>
                    </m:r>
                    <m:r>
                      <a:rPr lang="en-US" altLang="zh-TW" sz="2800" i="1">
                        <a:latin typeface="Cambria Math" panose="02040503050406030204" pitchFamily="18" charset="0"/>
                      </a:rPr>
                      <m:t> </m:t>
                    </m:r>
                  </m:oMath>
                </a14:m>
                <a:endParaRPr lang="en-US" altLang="zh-TW" sz="2800" i="1" dirty="0">
                  <a:latin typeface="Cambria Math" panose="02040503050406030204" pitchFamily="18" charset="0"/>
                </a:endParaRPr>
              </a:p>
              <a:p>
                <a:pPr marL="350837" lvl="1" indent="0">
                  <a:buClr>
                    <a:schemeClr val="tx1"/>
                  </a:buClr>
                  <a:buSzPct val="100000"/>
                  <a:buNone/>
                </a:pPr>
                <a:r>
                  <a:rPr lang="en-US" altLang="zh-TW" sz="2800" dirty="0"/>
                  <a:t>                 </a:t>
                </a:r>
                <a14:m>
                  <m:oMath xmlns:m="http://schemas.openxmlformats.org/officeDocument/2006/math">
                    <m:r>
                      <a:rPr lang="en-US" altLang="zh-TW" sz="2800" i="1">
                        <a:latin typeface="Cambria Math" panose="02040503050406030204" pitchFamily="18" charset="0"/>
                      </a:rPr>
                      <m:t>𝑗</m:t>
                    </m:r>
                    <m:r>
                      <a:rPr lang="en-US" altLang="zh-TW" sz="2800" i="1">
                        <a:latin typeface="Cambria Math" panose="02040503050406030204" pitchFamily="18" charset="0"/>
                      </a:rPr>
                      <m:t>=1, 2, …,</m:t>
                    </m:r>
                    <m:r>
                      <a:rPr lang="en-US" altLang="zh-TW" sz="2800" i="1">
                        <a:latin typeface="Cambria Math" panose="02040503050406030204" pitchFamily="18" charset="0"/>
                      </a:rPr>
                      <m:t>𝑘</m:t>
                    </m:r>
                    <m:r>
                      <a:rPr lang="en-US" altLang="zh-TW" sz="2800" i="1">
                        <a:latin typeface="Cambria Math" panose="02040503050406030204" pitchFamily="18" charset="0"/>
                      </a:rPr>
                      <m:t> </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𝑗</m:t>
                        </m:r>
                        <m:r>
                          <a:rPr lang="en-US" altLang="zh-TW" sz="2800" i="1">
                            <a:latin typeface="Cambria Math" panose="02040503050406030204" pitchFamily="18" charset="0"/>
                          </a:rPr>
                          <m:t>≠</m:t>
                        </m:r>
                        <m:r>
                          <a:rPr lang="en-US" altLang="zh-TW" sz="2800" i="1">
                            <a:latin typeface="Cambria Math" panose="02040503050406030204" pitchFamily="18" charset="0"/>
                          </a:rPr>
                          <m:t>𝑖</m:t>
                        </m:r>
                      </m:e>
                    </m:d>
                    <m:r>
                      <a:rPr lang="en-US" altLang="zh-TW" sz="2800" i="1">
                        <a:latin typeface="Cambria Math" panose="02040503050406030204" pitchFamily="18" charset="0"/>
                      </a:rPr>
                      <m:t>; </m:t>
                    </m:r>
                    <m:r>
                      <a:rPr lang="en-US" altLang="zh-TW" sz="2800" i="1">
                        <a:latin typeface="Cambria Math" panose="02040503050406030204" pitchFamily="18" charset="0"/>
                      </a:rPr>
                      <m:t>𝑞</m:t>
                    </m:r>
                    <m:r>
                      <a:rPr lang="en-US" altLang="zh-TW" sz="2800" i="1">
                        <a:latin typeface="Cambria Math" panose="02040503050406030204" pitchFamily="18" charset="0"/>
                      </a:rPr>
                      <m:t>=1, 2, …, </m:t>
                    </m:r>
                    <m:r>
                      <a:rPr lang="en-US" altLang="zh-TW" sz="2800" i="1">
                        <a:latin typeface="Cambria Math" panose="02040503050406030204" pitchFamily="18" charset="0"/>
                      </a:rPr>
                      <m:t>𝑄</m:t>
                    </m:r>
                  </m:oMath>
                </a14:m>
                <a:r>
                  <a:rPr lang="en-US" altLang="zh-TW" sz="2800" i="1" dirty="0">
                    <a:latin typeface="Cambria Math" panose="02040503050406030204" pitchFamily="18" charset="0"/>
                  </a:rPr>
                  <a:t>       </a:t>
                </a:r>
                <a:r>
                  <a:rPr lang="en-US" altLang="zh-TW" sz="2800" dirty="0"/>
                  <a:t>(10.9-2)</a:t>
                </a:r>
              </a:p>
              <a:p>
                <a:pPr marL="865187" lvl="1" indent="-514350">
                  <a:buClr>
                    <a:schemeClr val="tx1"/>
                  </a:buClr>
                  <a:buSzPct val="100000"/>
                  <a:buFont typeface="+mj-lt"/>
                  <a:buAutoNum type="arabicPeriod" startAt="3"/>
                </a:pPr>
                <a:r>
                  <a:rPr lang="en-US" altLang="zh-TW" sz="2800" b="1" dirty="0"/>
                  <a:t>Update the cluster centers (means):</a:t>
                </a:r>
              </a:p>
              <a:p>
                <a:pPr marL="350837" lvl="1" indent="0">
                  <a:buClr>
                    <a:schemeClr val="tx1"/>
                  </a:buClr>
                  <a:buSzPct val="100000"/>
                  <a:buNone/>
                </a:pPr>
                <a:r>
                  <a:rPr lang="en-US" altLang="zh-TW" sz="2800" dirty="0"/>
                  <a:t>                 </a:t>
                </a:r>
                <a14:m>
                  <m:oMath xmlns:m="http://schemas.openxmlformats.org/officeDocument/2006/math">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𝐦</m:t>
                        </m:r>
                      </m:e>
                      <m:sub>
                        <m:r>
                          <a:rPr lang="en-US" altLang="zh-TW" sz="2800" i="1" dirty="0">
                            <a:latin typeface="Cambria Math" panose="02040503050406030204" pitchFamily="18" charset="0"/>
                          </a:rPr>
                          <m:t>𝑖</m:t>
                        </m:r>
                      </m:sub>
                    </m:sSub>
                    <m:r>
                      <a:rPr lang="en-US" altLang="zh-TW" sz="2800" b="0" i="1" dirty="0" smtClean="0">
                        <a:latin typeface="Cambria Math" panose="02040503050406030204" pitchFamily="18" charset="0"/>
                      </a:rPr>
                      <m:t>=</m:t>
                    </m:r>
                    <m:f>
                      <m:fPr>
                        <m:ctrlPr>
                          <a:rPr lang="en-US" altLang="zh-TW" sz="2800" b="0" i="1" dirty="0" smtClean="0">
                            <a:latin typeface="Cambria Math" panose="02040503050406030204" pitchFamily="18" charset="0"/>
                          </a:rPr>
                        </m:ctrlPr>
                      </m:fPr>
                      <m:num>
                        <m:r>
                          <a:rPr lang="en-US" altLang="zh-TW" sz="2800" b="0" i="1" dirty="0" smtClean="0">
                            <a:latin typeface="Cambria Math" panose="02040503050406030204" pitchFamily="18" charset="0"/>
                          </a:rPr>
                          <m:t>1</m:t>
                        </m:r>
                      </m:num>
                      <m:den>
                        <m:d>
                          <m:dPr>
                            <m:begChr m:val="|"/>
                            <m:endChr m:val="|"/>
                            <m:ctrlPr>
                              <a:rPr lang="en-US" altLang="zh-TW" sz="2800" b="0" i="1" dirty="0"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𝑖</m:t>
                                </m:r>
                              </m:sub>
                            </m:sSub>
                          </m:e>
                        </m:d>
                      </m:den>
                    </m:f>
                    <m:nary>
                      <m:naryPr>
                        <m:chr m:val="∑"/>
                        <m:supHide m:val="on"/>
                        <m:ctrlPr>
                          <a:rPr lang="en-US" altLang="zh-TW" sz="2800" b="0" i="1" dirty="0" smtClean="0">
                            <a:latin typeface="Cambria Math" panose="02040503050406030204" pitchFamily="18" charset="0"/>
                          </a:rPr>
                        </m:ctrlPr>
                      </m:naryPr>
                      <m:sub>
                        <m:r>
                          <m:rPr>
                            <m:brk m:alnAt="7"/>
                          </m:rPr>
                          <a:rPr lang="en-US" altLang="zh-TW" sz="2800" b="1" i="0" dirty="0" smtClean="0">
                            <a:latin typeface="Cambria Math" panose="02040503050406030204" pitchFamily="18" charset="0"/>
                          </a:rPr>
                          <m:t>𝐳</m:t>
                        </m:r>
                        <m:r>
                          <m:rPr>
                            <m:brk m:alnAt="7"/>
                          </m:rPr>
                          <a:rPr lang="en-US" altLang="zh-TW" sz="2800" b="0" i="1" dirty="0" smtClean="0">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𝑖</m:t>
                            </m:r>
                          </m:sub>
                        </m:sSub>
                      </m:sub>
                      <m:sup/>
                      <m:e>
                        <m:r>
                          <m:rPr>
                            <m:brk m:alnAt="7"/>
                          </m:rPr>
                          <a:rPr lang="en-US" altLang="zh-TW" sz="2800" b="1" dirty="0">
                            <a:latin typeface="Cambria Math" panose="02040503050406030204" pitchFamily="18" charset="0"/>
                          </a:rPr>
                          <m:t>𝐳</m:t>
                        </m:r>
                      </m:e>
                    </m:nary>
                    <m:r>
                      <a:rPr lang="en-US" altLang="zh-TW" sz="2800" b="0" i="1" dirty="0" smtClean="0">
                        <a:latin typeface="Cambria Math" panose="02040503050406030204" pitchFamily="18" charset="0"/>
                      </a:rPr>
                      <m:t>, </m:t>
                    </m:r>
                    <m:r>
                      <a:rPr lang="en-US" altLang="zh-TW" sz="2800" b="0" i="1" dirty="0" smtClean="0">
                        <a:latin typeface="Cambria Math" panose="02040503050406030204" pitchFamily="18" charset="0"/>
                      </a:rPr>
                      <m:t>𝑖</m:t>
                    </m:r>
                    <m:r>
                      <a:rPr lang="en-US" altLang="zh-TW" sz="2800" b="0" i="1" dirty="0" smtClean="0">
                        <a:latin typeface="Cambria Math" panose="02040503050406030204" pitchFamily="18" charset="0"/>
                      </a:rPr>
                      <m:t>=1,2, …, </m:t>
                    </m:r>
                    <m:r>
                      <a:rPr lang="en-US" altLang="zh-TW" sz="2800" b="0" i="1" dirty="0" smtClean="0">
                        <a:latin typeface="Cambria Math" panose="02040503050406030204" pitchFamily="18" charset="0"/>
                      </a:rPr>
                      <m:t>𝑘</m:t>
                    </m:r>
                    <m:r>
                      <a:rPr lang="en-US" altLang="zh-TW" sz="2800" b="0" i="1" dirty="0" smtClean="0">
                        <a:latin typeface="Cambria Math" panose="02040503050406030204" pitchFamily="18" charset="0"/>
                      </a:rPr>
                      <m:t>, </m:t>
                    </m:r>
                  </m:oMath>
                </a14:m>
                <a:r>
                  <a:rPr lang="en-US" altLang="zh-TW" sz="2800" i="1" dirty="0"/>
                  <a:t>             </a:t>
                </a:r>
                <a:r>
                  <a:rPr lang="en-US" altLang="zh-TW" sz="2800" dirty="0"/>
                  <a:t>(10.9-3)</a:t>
                </a:r>
              </a:p>
              <a:p>
                <a:pPr marL="350837" lvl="1" indent="0">
                  <a:buClr>
                    <a:schemeClr val="tx1"/>
                  </a:buClr>
                  <a:buSzPct val="100000"/>
                  <a:buNone/>
                </a:pPr>
                <a:r>
                  <a:rPr lang="en-US" altLang="zh-TW" sz="2800" dirty="0"/>
                  <a:t>	where </a:t>
                </a:r>
                <a14:m>
                  <m:oMath xmlns:m="http://schemas.openxmlformats.org/officeDocument/2006/math">
                    <m:d>
                      <m:dPr>
                        <m:begChr m:val="|"/>
                        <m:endChr m:val="|"/>
                        <m:ctrlPr>
                          <a:rPr lang="en-US" altLang="zh-TW" sz="2800" i="1" dirty="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𝑖</m:t>
                            </m:r>
                          </m:sub>
                        </m:sSub>
                      </m:e>
                    </m:d>
                  </m:oMath>
                </a14:m>
                <a:r>
                  <a:rPr lang="en-US" altLang="zh-TW" sz="2800" dirty="0"/>
                  <a:t> is the number of samples in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𝑖</m:t>
                        </m:r>
                      </m:sub>
                    </m:sSub>
                    <m:r>
                      <a:rPr lang="en-US" altLang="zh-TW" sz="2800" b="0" i="1" smtClean="0">
                        <a:latin typeface="Cambria Math" panose="02040503050406030204" pitchFamily="18" charset="0"/>
                      </a:rPr>
                      <m:t>.</m:t>
                    </m:r>
                  </m:oMath>
                </a14:m>
                <a:endParaRPr lang="en-US" altLang="zh-TW" sz="2800" dirty="0"/>
              </a:p>
              <a:p>
                <a:pPr marL="350837" lvl="1" indent="0">
                  <a:buClr>
                    <a:schemeClr val="tx1"/>
                  </a:buClr>
                  <a:buSzPct val="100000"/>
                  <a:buNone/>
                </a:pPr>
                <a:endParaRPr lang="en-US" altLang="zh-TW" sz="2800" dirty="0"/>
              </a:p>
            </p:txBody>
          </p:sp>
        </mc:Choice>
        <mc:Fallback xmlns="">
          <p:sp>
            <p:nvSpPr>
              <p:cNvPr id="3" name="內容版面配置區 2">
                <a:extLst>
                  <a:ext uri="{FF2B5EF4-FFF2-40B4-BE49-F238E27FC236}">
                    <a16:creationId xmlns:a16="http://schemas.microsoft.com/office/drawing/2014/main" id="{E2DF62F8-9DAA-4719-9BAE-D9494A319BBD}"/>
                  </a:ext>
                </a:extLst>
              </p:cNvPr>
              <p:cNvSpPr>
                <a:spLocks noGrp="1" noRot="1" noChangeAspect="1" noMove="1" noResize="1" noEditPoints="1" noAdjustHandles="1" noChangeArrowheads="1" noChangeShapeType="1" noTextEdit="1"/>
              </p:cNvSpPr>
              <p:nvPr>
                <p:ph idx="1"/>
              </p:nvPr>
            </p:nvSpPr>
            <p:spPr>
              <a:blipFill>
                <a:blip r:embed="rId3"/>
                <a:stretch>
                  <a:fillRect l="-1378" t="-1760" r="-2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973039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D6D60D8-F081-4090-9718-CA32F50BD0E6}"/>
              </a:ext>
            </a:extLst>
          </p:cNvPr>
          <p:cNvSpPr>
            <a:spLocks noGrp="1" noChangeArrowheads="1"/>
          </p:cNvSpPr>
          <p:nvPr>
            <p:ph type="title"/>
          </p:nvPr>
        </p:nvSpPr>
        <p:spPr/>
        <p:txBody>
          <a:bodyPr/>
          <a:lstStyle/>
          <a:p>
            <a:pPr eaLnBrk="1" hangingPunct="1"/>
            <a:endParaRPr lang="zh-TW" altLang="en-US" sz="700"/>
          </a:p>
        </p:txBody>
      </p:sp>
      <p:sp>
        <p:nvSpPr>
          <p:cNvPr id="102404" name="Rectangle 5">
            <a:extLst>
              <a:ext uri="{FF2B5EF4-FFF2-40B4-BE49-F238E27FC236}">
                <a16:creationId xmlns:a16="http://schemas.microsoft.com/office/drawing/2014/main" id="{B5708DA3-EF74-4783-9981-07AA1978459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6" name="Rectangle 7">
            <a:extLst>
              <a:ext uri="{FF2B5EF4-FFF2-40B4-BE49-F238E27FC236}">
                <a16:creationId xmlns:a16="http://schemas.microsoft.com/office/drawing/2014/main" id="{506111EF-FA6E-4C63-A83F-4F7940ECCA14}"/>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8" name="Rectangle 9">
            <a:extLst>
              <a:ext uri="{FF2B5EF4-FFF2-40B4-BE49-F238E27FC236}">
                <a16:creationId xmlns:a16="http://schemas.microsoft.com/office/drawing/2014/main" id="{9BAE6F95-1EED-42DE-8B6D-0ECB4914E73D}"/>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9" name="Rectangle 11">
            <a:extLst>
              <a:ext uri="{FF2B5EF4-FFF2-40B4-BE49-F238E27FC236}">
                <a16:creationId xmlns:a16="http://schemas.microsoft.com/office/drawing/2014/main" id="{F05494B2-1568-48D3-B5E5-C2717E359EC8}"/>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10" name="投影片編號版面配置區 1">
            <a:extLst>
              <a:ext uri="{FF2B5EF4-FFF2-40B4-BE49-F238E27FC236}">
                <a16:creationId xmlns:a16="http://schemas.microsoft.com/office/drawing/2014/main" id="{B0E439E5-C18D-4839-9BB3-5ABD59DEA83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7E38C9-648B-46B1-9A48-1822E99883A5}" type="slidenum">
              <a:rPr kumimoji="0" lang="zh-TW" altLang="en-US" sz="1400" b="0" i="0" u="none" strike="noStrike" kern="1200" cap="none" spc="0" normalizeH="0" baseline="0" noProof="0" smtClean="0">
                <a:ln>
                  <a:noFill/>
                </a:ln>
                <a:solidFill>
                  <a:srgbClr val="000000"/>
                </a:solidFill>
                <a:effectLst/>
                <a:uLnTx/>
                <a:uFillTx/>
                <a:latin typeface="Tahoma" panose="020B060403050404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TW" sz="14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2DF62F8-9DAA-4719-9BAE-D9494A319BBD}"/>
                  </a:ext>
                </a:extLst>
              </p:cNvPr>
              <p:cNvSpPr>
                <a:spLocks noGrp="1"/>
              </p:cNvSpPr>
              <p:nvPr>
                <p:ph idx="1"/>
              </p:nvPr>
            </p:nvSpPr>
            <p:spPr/>
            <p:txBody>
              <a:bodyPr/>
              <a:lstStyle/>
              <a:p>
                <a:pPr marL="865187" lvl="1" indent="-514350">
                  <a:buClr>
                    <a:schemeClr val="tx1"/>
                  </a:buClr>
                  <a:buSzPct val="100000"/>
                  <a:buFont typeface="+mj-lt"/>
                  <a:buAutoNum type="arabicPeriod" startAt="4"/>
                </a:pPr>
                <a:r>
                  <a:rPr lang="en-US" altLang="zh-TW" sz="2800" b="1" dirty="0"/>
                  <a:t>Test for completion: </a:t>
                </a:r>
                <a:r>
                  <a:rPr lang="en-US" altLang="zh-TW" sz="2800" dirty="0"/>
                  <a:t>Compute the Euclidean norms of the differences between the mean vectors in the current and previous steps. Compute the residual error, </a:t>
                </a:r>
                <a14:m>
                  <m:oMath xmlns:m="http://schemas.openxmlformats.org/officeDocument/2006/math">
                    <m:r>
                      <a:rPr lang="en-US" altLang="zh-TW" sz="2800" i="1" dirty="0" smtClean="0">
                        <a:latin typeface="Cambria Math" panose="02040503050406030204" pitchFamily="18" charset="0"/>
                      </a:rPr>
                      <m:t>𝐸</m:t>
                    </m:r>
                  </m:oMath>
                </a14:m>
                <a:r>
                  <a:rPr lang="en-US" altLang="zh-TW" sz="2800" dirty="0"/>
                  <a:t>, as the sum of the </a:t>
                </a:r>
                <a14:m>
                  <m:oMath xmlns:m="http://schemas.openxmlformats.org/officeDocument/2006/math">
                    <m:r>
                      <a:rPr lang="en-US" altLang="zh-TW" sz="2800" i="1" dirty="0" smtClean="0">
                        <a:latin typeface="Cambria Math" panose="02040503050406030204" pitchFamily="18" charset="0"/>
                      </a:rPr>
                      <m:t>𝑘</m:t>
                    </m:r>
                  </m:oMath>
                </a14:m>
                <a:r>
                  <a:rPr lang="en-US" altLang="zh-TW" sz="2800" dirty="0"/>
                  <a:t> norms. Stop if </a:t>
                </a:r>
                <a14:m>
                  <m:oMath xmlns:m="http://schemas.openxmlformats.org/officeDocument/2006/math">
                    <m:r>
                      <a:rPr lang="en-US" altLang="zh-TW" sz="2800" i="1" dirty="0" smtClean="0">
                        <a:latin typeface="Cambria Math" panose="02040503050406030204" pitchFamily="18" charset="0"/>
                      </a:rPr>
                      <m:t>𝐸</m:t>
                    </m:r>
                    <m:r>
                      <a:rPr lang="en-US" altLang="zh-TW" sz="2800" b="0" i="1" dirty="0" smtClean="0">
                        <a:latin typeface="Cambria Math" panose="02040503050406030204" pitchFamily="18" charset="0"/>
                      </a:rPr>
                      <m:t>&lt;</m:t>
                    </m:r>
                    <m:r>
                      <a:rPr lang="en-US" altLang="zh-TW" sz="2800" i="1" dirty="0" smtClean="0">
                        <a:latin typeface="Cambria Math" panose="02040503050406030204" pitchFamily="18" charset="0"/>
                      </a:rPr>
                      <m:t>𝑇</m:t>
                    </m:r>
                  </m:oMath>
                </a14:m>
                <a:r>
                  <a:rPr lang="en-US" altLang="zh-TW" sz="2800" dirty="0"/>
                  <a:t>, where </a:t>
                </a:r>
                <a14:m>
                  <m:oMath xmlns:m="http://schemas.openxmlformats.org/officeDocument/2006/math">
                    <m:r>
                      <a:rPr lang="en-US" altLang="zh-TW" sz="2800" i="1" dirty="0" smtClean="0">
                        <a:latin typeface="Cambria Math" panose="02040503050406030204" pitchFamily="18" charset="0"/>
                      </a:rPr>
                      <m:t>𝑇</m:t>
                    </m:r>
                  </m:oMath>
                </a14:m>
                <a:r>
                  <a:rPr lang="en-US" altLang="zh-TW" sz="2800" dirty="0"/>
                  <a:t> a specified, nonnegative threshold. Else, go back to Step 2.</a:t>
                </a:r>
              </a:p>
            </p:txBody>
          </p:sp>
        </mc:Choice>
        <mc:Fallback xmlns="">
          <p:sp>
            <p:nvSpPr>
              <p:cNvPr id="3" name="內容版面配置區 2">
                <a:extLst>
                  <a:ext uri="{FF2B5EF4-FFF2-40B4-BE49-F238E27FC236}">
                    <a16:creationId xmlns:a16="http://schemas.microsoft.com/office/drawing/2014/main" id="{E2DF62F8-9DAA-4719-9BAE-D9494A319BBD}"/>
                  </a:ext>
                </a:extLst>
              </p:cNvPr>
              <p:cNvSpPr>
                <a:spLocks noGrp="1" noRot="1" noChangeAspect="1" noMove="1" noResize="1" noEditPoints="1" noAdjustHandles="1" noChangeArrowheads="1" noChangeShapeType="1" noTextEdit="1"/>
              </p:cNvSpPr>
              <p:nvPr>
                <p:ph idx="1"/>
              </p:nvPr>
            </p:nvSpPr>
            <p:spPr>
              <a:blipFill>
                <a:blip r:embed="rId3"/>
                <a:stretch>
                  <a:fillRect t="-1760" r="-2412"/>
                </a:stretch>
              </a:blipFill>
            </p:spPr>
            <p:txBody>
              <a:bodyPr/>
              <a:lstStyle/>
              <a:p>
                <a:r>
                  <a:rPr lang="zh-TW" altLang="en-US">
                    <a:noFill/>
                  </a:rPr>
                  <a:t> </a:t>
                </a:r>
              </a:p>
            </p:txBody>
          </p:sp>
        </mc:Fallback>
      </mc:AlternateContent>
      <p:grpSp>
        <p:nvGrpSpPr>
          <p:cNvPr id="9" name="群組 7">
            <a:extLst>
              <a:ext uri="{FF2B5EF4-FFF2-40B4-BE49-F238E27FC236}">
                <a16:creationId xmlns:a16="http://schemas.microsoft.com/office/drawing/2014/main" id="{F9D66B1D-0E25-4F3A-9742-C2795E092D76}"/>
              </a:ext>
            </a:extLst>
          </p:cNvPr>
          <p:cNvGrpSpPr>
            <a:grpSpLocks/>
          </p:cNvGrpSpPr>
          <p:nvPr/>
        </p:nvGrpSpPr>
        <p:grpSpPr bwMode="auto">
          <a:xfrm>
            <a:off x="1763688" y="3296976"/>
            <a:ext cx="1943100" cy="2501900"/>
            <a:chOff x="1475656" y="2276872"/>
            <a:chExt cx="1944216" cy="2501602"/>
          </a:xfrm>
        </p:grpSpPr>
        <p:pic>
          <p:nvPicPr>
            <p:cNvPr id="10" name="image99.png">
              <a:extLst>
                <a:ext uri="{FF2B5EF4-FFF2-40B4-BE49-F238E27FC236}">
                  <a16:creationId xmlns:a16="http://schemas.microsoft.com/office/drawing/2014/main" id="{B553AC7A-EBB5-4905-9623-87D91AF42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276872"/>
              <a:ext cx="1944216" cy="25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1" name="圖片 6">
              <a:extLst>
                <a:ext uri="{FF2B5EF4-FFF2-40B4-BE49-F238E27FC236}">
                  <a16:creationId xmlns:a16="http://schemas.microsoft.com/office/drawing/2014/main" id="{DEB10E8B-4CA5-45D2-B8A0-66412AD31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9594" y="2564904"/>
              <a:ext cx="1052282" cy="302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image100.png">
            <a:extLst>
              <a:ext uri="{FF2B5EF4-FFF2-40B4-BE49-F238E27FC236}">
                <a16:creationId xmlns:a16="http://schemas.microsoft.com/office/drawing/2014/main" id="{FCF359ED-D83C-42A0-86D6-AE02E18B5B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5490" y="3588135"/>
            <a:ext cx="374967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4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86260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95943DFD-185F-4B94-83F9-4DC4EFC48C4D}"/>
              </a:ext>
            </a:extLst>
          </p:cNvPr>
          <p:cNvSpPr>
            <a:spLocks noGrp="1" noChangeArrowheads="1"/>
          </p:cNvSpPr>
          <p:nvPr>
            <p:ph type="title"/>
          </p:nvPr>
        </p:nvSpPr>
        <p:spPr/>
        <p:txBody>
          <a:bodyPr/>
          <a:lstStyle/>
          <a:p>
            <a:pPr eaLnBrk="1" hangingPunct="1"/>
            <a:r>
              <a:rPr lang="en-US" altLang="zh-TW"/>
              <a:t>Region Segmentation Using Superixels</a:t>
            </a:r>
            <a:endParaRPr lang="zh-TW" altLang="en-US"/>
          </a:p>
        </p:txBody>
      </p:sp>
      <p:sp>
        <p:nvSpPr>
          <p:cNvPr id="140292" name="投影片編號版面配置區 1">
            <a:extLst>
              <a:ext uri="{FF2B5EF4-FFF2-40B4-BE49-F238E27FC236}">
                <a16:creationId xmlns:a16="http://schemas.microsoft.com/office/drawing/2014/main" id="{A0C9727C-68FD-4531-B31A-BA4892AF7DA5}"/>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D3992CEF-5EFC-491F-ABB1-7C749B4257AF}" type="slidenum">
              <a:rPr kumimoji="0" lang="zh-TW" altLang="en-US" smtClean="0"/>
              <a:pPr/>
              <a:t>126</a:t>
            </a:fld>
            <a:endParaRPr kumimoji="0" lang="en-US" altLang="zh-TW"/>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95F6079-9A5C-4392-AFAE-F2D70F0171B5}"/>
                  </a:ext>
                </a:extLst>
              </p:cNvPr>
              <p:cNvSpPr>
                <a:spLocks noGrp="1"/>
              </p:cNvSpPr>
              <p:nvPr>
                <p:ph idx="1"/>
              </p:nvPr>
            </p:nvSpPr>
            <p:spPr>
              <a:xfrm>
                <a:off x="107950" y="1384300"/>
                <a:ext cx="8847138" cy="5213350"/>
              </a:xfrm>
            </p:spPr>
            <p:txBody>
              <a:bodyPr/>
              <a:lstStyle/>
              <a:p>
                <a:r>
                  <a:rPr lang="en-US" altLang="zh-TW" dirty="0"/>
                  <a:t>The idea behind </a:t>
                </a:r>
                <a:r>
                  <a:rPr lang="en-US" altLang="zh-TW" dirty="0" err="1"/>
                  <a:t>superpixels</a:t>
                </a:r>
                <a:r>
                  <a:rPr lang="en-US" altLang="zh-TW" dirty="0"/>
                  <a:t> is to replace the standard pixel grid by grouping pixels into primitive regions that are more perceptually meaningful than individual pixels.</a:t>
                </a:r>
              </a:p>
              <a:p>
                <a:pPr marL="734400" indent="-457200" algn="l">
                  <a:buFont typeface="Wingdings" panose="05000000000000000000" pitchFamily="2" charset="2"/>
                  <a:buChar char="Ø"/>
                </a:pPr>
                <a:r>
                  <a:rPr lang="en-US" altLang="zh-TW" dirty="0"/>
                  <a:t>To improve the performance of segmentation algorithms          by reducing irrelevant detail.</a:t>
                </a:r>
              </a:p>
              <a:p>
                <a:r>
                  <a:rPr lang="en-US" altLang="zh-TW" dirty="0"/>
                  <a:t>One important requirement is that boundaries between regions of interest must be preserved in a </a:t>
                </a:r>
                <a:r>
                  <a:rPr lang="en-US" altLang="zh-TW" dirty="0" err="1"/>
                  <a:t>superpixel</a:t>
                </a:r>
                <a:r>
                  <a:rPr lang="en-US" altLang="zh-TW" dirty="0"/>
                  <a:t> image.</a:t>
                </a:r>
              </a:p>
              <a:p>
                <a:r>
                  <a:rPr lang="en-US" altLang="zh-TW" dirty="0" err="1"/>
                  <a:t>Achanta</a:t>
                </a:r>
                <a:r>
                  <a:rPr lang="en-US" altLang="zh-TW" dirty="0"/>
                  <a:t> et al. developed a simple linear iterative clustering algorithm (SILC), where for RGB color space, each image pixel is described as a 5-dimensional vector</a:t>
                </a:r>
                <a14:m>
                  <m:oMath xmlns:m="http://schemas.openxmlformats.org/officeDocument/2006/math">
                    <m:r>
                      <a:rPr lang="en-US" altLang="zh-TW" b="1" i="0" dirty="0" smtClean="0">
                        <a:latin typeface="Cambria Math" panose="02040503050406030204" pitchFamily="18" charset="0"/>
                      </a:rPr>
                      <m:t>𝐳</m:t>
                    </m:r>
                    <m:r>
                      <a:rPr lang="en-US" altLang="zh-TW" b="0" i="1" dirty="0" smtClean="0">
                        <a:latin typeface="Cambria Math" panose="02040503050406030204" pitchFamily="18" charset="0"/>
                      </a:rPr>
                      <m:t>=</m:t>
                    </m:r>
                    <m:sSup>
                      <m:sSupPr>
                        <m:ctrlPr>
                          <a:rPr lang="en-US" altLang="zh-TW" i="1" dirty="0" smtClean="0">
                            <a:latin typeface="Cambria Math" panose="02040503050406030204" pitchFamily="18" charset="0"/>
                          </a:rPr>
                        </m:ctrlPr>
                      </m:sSupPr>
                      <m:e>
                        <m:r>
                          <a:rPr lang="en-US" altLang="zh-TW" i="1" dirty="0">
                            <a:latin typeface="Cambria Math" panose="02040503050406030204" pitchFamily="18" charset="0"/>
                          </a:rPr>
                          <m:t>[</m:t>
                        </m:r>
                        <m:r>
                          <a:rPr lang="en-US" altLang="zh-TW" i="1" dirty="0">
                            <a:latin typeface="Cambria Math" panose="02040503050406030204" pitchFamily="18" charset="0"/>
                          </a:rPr>
                          <m:t>𝑟</m:t>
                        </m:r>
                        <m:r>
                          <a:rPr lang="en-US" altLang="zh-TW" i="1" dirty="0">
                            <a:latin typeface="Cambria Math" panose="02040503050406030204" pitchFamily="18" charset="0"/>
                          </a:rPr>
                          <m:t> </m:t>
                        </m:r>
                        <m:r>
                          <a:rPr lang="en-US" altLang="zh-TW" i="1" dirty="0">
                            <a:latin typeface="Cambria Math" panose="02040503050406030204" pitchFamily="18" charset="0"/>
                          </a:rPr>
                          <m:t>𝑔</m:t>
                        </m:r>
                        <m:r>
                          <a:rPr lang="en-US" altLang="zh-TW" i="1" dirty="0">
                            <a:latin typeface="Cambria Math" panose="02040503050406030204" pitchFamily="18" charset="0"/>
                          </a:rPr>
                          <m:t> </m:t>
                        </m:r>
                        <m:r>
                          <a:rPr lang="en-US" altLang="zh-TW" i="1" dirty="0">
                            <a:latin typeface="Cambria Math" panose="02040503050406030204" pitchFamily="18" charset="0"/>
                          </a:rPr>
                          <m:t>𝑏</m:t>
                        </m:r>
                        <m:r>
                          <a:rPr lang="en-US" altLang="zh-TW" i="1" dirty="0">
                            <a:latin typeface="Cambria Math" panose="02040503050406030204" pitchFamily="18" charset="0"/>
                          </a:rPr>
                          <m:t> </m:t>
                        </m:r>
                        <m:r>
                          <a:rPr lang="en-US" altLang="zh-TW" i="1" dirty="0">
                            <a:latin typeface="Cambria Math" panose="02040503050406030204" pitchFamily="18" charset="0"/>
                          </a:rPr>
                          <m:t>𝑥</m:t>
                        </m:r>
                        <m:r>
                          <a:rPr lang="en-US" altLang="zh-TW" i="1" dirty="0">
                            <a:latin typeface="Cambria Math" panose="02040503050406030204" pitchFamily="18" charset="0"/>
                          </a:rPr>
                          <m:t> </m:t>
                        </m:r>
                        <m:r>
                          <a:rPr lang="en-US" altLang="zh-TW" i="1" dirty="0">
                            <a:latin typeface="Cambria Math" panose="02040503050406030204" pitchFamily="18" charset="0"/>
                          </a:rPr>
                          <m:t>𝑦</m:t>
                        </m:r>
                        <m:r>
                          <a:rPr lang="en-US" altLang="zh-TW" i="1" dirty="0">
                            <a:latin typeface="Cambria Math" panose="02040503050406030204" pitchFamily="18" charset="0"/>
                          </a:rPr>
                          <m:t>]</m:t>
                        </m:r>
                      </m:e>
                      <m:sup>
                        <m:r>
                          <a:rPr lang="en-US" altLang="zh-TW" b="0" i="1" dirty="0" smtClean="0">
                            <a:latin typeface="Cambria Math" panose="02040503050406030204" pitchFamily="18" charset="0"/>
                          </a:rPr>
                          <m:t>𝑡</m:t>
                        </m:r>
                      </m:sup>
                    </m:sSup>
                    <m:r>
                      <a:rPr lang="en-US" altLang="zh-TW" b="0" i="1" dirty="0" smtClean="0">
                        <a:latin typeface="Cambria Math" panose="02040503050406030204" pitchFamily="18" charset="0"/>
                      </a:rPr>
                      <m:t>.</m:t>
                    </m:r>
                  </m:oMath>
                </a14:m>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zh-TW" altLang="en-US" dirty="0"/>
              </a:p>
            </p:txBody>
          </p:sp>
        </mc:Choice>
        <mc:Fallback xmlns="">
          <p:sp>
            <p:nvSpPr>
              <p:cNvPr id="3" name="內容版面配置區 2">
                <a:extLst>
                  <a:ext uri="{FF2B5EF4-FFF2-40B4-BE49-F238E27FC236}">
                    <a16:creationId xmlns:a16="http://schemas.microsoft.com/office/drawing/2014/main" id="{795F6079-9A5C-4392-AFAE-F2D70F0171B5}"/>
                  </a:ext>
                </a:extLst>
              </p:cNvPr>
              <p:cNvSpPr>
                <a:spLocks noGrp="1" noRot="1" noChangeAspect="1" noMove="1" noResize="1" noEditPoints="1" noAdjustHandles="1" noChangeArrowheads="1" noChangeShapeType="1" noTextEdit="1"/>
              </p:cNvSpPr>
              <p:nvPr>
                <p:ph idx="1"/>
              </p:nvPr>
            </p:nvSpPr>
            <p:spPr>
              <a:xfrm>
                <a:off x="107950" y="1384300"/>
                <a:ext cx="8847138" cy="5213350"/>
              </a:xfrm>
              <a:blipFill>
                <a:blip r:embed="rId2"/>
                <a:stretch>
                  <a:fillRect l="-1378" t="-2105" r="-1150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62355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D6D60D8-F081-4090-9718-CA32F50BD0E6}"/>
              </a:ext>
            </a:extLst>
          </p:cNvPr>
          <p:cNvSpPr>
            <a:spLocks noGrp="1" noChangeArrowheads="1"/>
          </p:cNvSpPr>
          <p:nvPr>
            <p:ph type="title"/>
          </p:nvPr>
        </p:nvSpPr>
        <p:spPr/>
        <p:txBody>
          <a:bodyPr/>
          <a:lstStyle/>
          <a:p>
            <a:pPr eaLnBrk="1" hangingPunct="1"/>
            <a:endParaRPr lang="zh-TW" altLang="en-US" sz="700"/>
          </a:p>
        </p:txBody>
      </p:sp>
      <p:sp>
        <p:nvSpPr>
          <p:cNvPr id="102404" name="Rectangle 5">
            <a:extLst>
              <a:ext uri="{FF2B5EF4-FFF2-40B4-BE49-F238E27FC236}">
                <a16:creationId xmlns:a16="http://schemas.microsoft.com/office/drawing/2014/main" id="{B5708DA3-EF74-4783-9981-07AA1978459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6" name="Rectangle 7">
            <a:extLst>
              <a:ext uri="{FF2B5EF4-FFF2-40B4-BE49-F238E27FC236}">
                <a16:creationId xmlns:a16="http://schemas.microsoft.com/office/drawing/2014/main" id="{506111EF-FA6E-4C63-A83F-4F7940ECCA14}"/>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8" name="Rectangle 9">
            <a:extLst>
              <a:ext uri="{FF2B5EF4-FFF2-40B4-BE49-F238E27FC236}">
                <a16:creationId xmlns:a16="http://schemas.microsoft.com/office/drawing/2014/main" id="{9BAE6F95-1EED-42DE-8B6D-0ECB4914E73D}"/>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9" name="Rectangle 11">
            <a:extLst>
              <a:ext uri="{FF2B5EF4-FFF2-40B4-BE49-F238E27FC236}">
                <a16:creationId xmlns:a16="http://schemas.microsoft.com/office/drawing/2014/main" id="{F05494B2-1568-48D3-B5E5-C2717E359EC8}"/>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10" name="投影片編號版面配置區 1">
            <a:extLst>
              <a:ext uri="{FF2B5EF4-FFF2-40B4-BE49-F238E27FC236}">
                <a16:creationId xmlns:a16="http://schemas.microsoft.com/office/drawing/2014/main" id="{B0E439E5-C18D-4839-9BB3-5ABD59DEA83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7E38C9-648B-46B1-9A48-1822E99883A5}" type="slidenum">
              <a:rPr kumimoji="0" lang="zh-TW" altLang="en-US" sz="1400" b="0" i="0" u="none" strike="noStrike" kern="1200" cap="none" spc="0" normalizeH="0" baseline="0" noProof="0" smtClean="0">
                <a:ln>
                  <a:noFill/>
                </a:ln>
                <a:solidFill>
                  <a:srgbClr val="000000"/>
                </a:solidFill>
                <a:effectLst/>
                <a:uLnTx/>
                <a:uFillTx/>
                <a:latin typeface="Tahoma" panose="020B060403050404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zh-TW" sz="14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2DF62F8-9DAA-4719-9BAE-D9494A319BBD}"/>
                  </a:ext>
                </a:extLst>
              </p:cNvPr>
              <p:cNvSpPr>
                <a:spLocks noGrp="1"/>
              </p:cNvSpPr>
              <p:nvPr>
                <p:ph idx="1"/>
              </p:nvPr>
            </p:nvSpPr>
            <p:spPr/>
            <p:txBody>
              <a:bodyPr/>
              <a:lstStyle/>
              <a:p>
                <a:r>
                  <a:rPr lang="en-US" altLang="zh-TW" dirty="0"/>
                  <a:t>Let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a:latin typeface="Cambria Math" panose="02040503050406030204" pitchFamily="18" charset="0"/>
                          </a:rPr>
                          <m:t>𝑛</m:t>
                        </m:r>
                      </m:e>
                      <m:sub>
                        <m:r>
                          <a:rPr lang="en-US" altLang="zh-TW" b="0" i="1" dirty="0" smtClean="0">
                            <a:latin typeface="Cambria Math" panose="02040503050406030204" pitchFamily="18" charset="0"/>
                          </a:rPr>
                          <m:t>𝑠𝑝</m:t>
                        </m:r>
                      </m:sub>
                    </m:sSub>
                  </m:oMath>
                </a14:m>
                <a:r>
                  <a:rPr lang="en-US" altLang="zh-TW" dirty="0"/>
                  <a:t> denote the desired number of </a:t>
                </a:r>
                <a:r>
                  <a:rPr lang="en-US" altLang="zh-TW" dirty="0" err="1"/>
                  <a:t>superpixels</a:t>
                </a:r>
                <a:r>
                  <a:rPr lang="en-US" altLang="zh-TW" dirty="0"/>
                  <a:t>,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𝑛</m:t>
                        </m:r>
                      </m:e>
                      <m:sub>
                        <m:r>
                          <a:rPr lang="en-US" altLang="zh-TW" b="0" i="1" dirty="0" smtClean="0">
                            <a:latin typeface="Cambria Math" panose="02040503050406030204" pitchFamily="18" charset="0"/>
                          </a:rPr>
                          <m:t>𝑡</m:t>
                        </m:r>
                        <m:r>
                          <a:rPr lang="en-US" altLang="zh-TW" i="1" dirty="0">
                            <a:latin typeface="Cambria Math" panose="02040503050406030204" pitchFamily="18" charset="0"/>
                          </a:rPr>
                          <m:t>𝑝</m:t>
                        </m:r>
                      </m:sub>
                    </m:sSub>
                  </m:oMath>
                </a14:m>
                <a:r>
                  <a:rPr lang="zh-TW" altLang="en-US" dirty="0"/>
                  <a:t> </a:t>
                </a:r>
                <a:r>
                  <a:rPr lang="en-US" altLang="zh-TW" dirty="0"/>
                  <a:t>denote the total number of pixels in the image, </a:t>
                </a:r>
                <a14:m>
                  <m:oMath xmlns:m="http://schemas.openxmlformats.org/officeDocument/2006/math">
                    <m:sSub>
                      <m:sSubPr>
                        <m:ctrlPr>
                          <a:rPr lang="en-US" altLang="zh-TW" i="1" dirty="0">
                            <a:latin typeface="Cambria Math" panose="02040503050406030204" pitchFamily="18" charset="0"/>
                          </a:rPr>
                        </m:ctrlPr>
                      </m:sSubPr>
                      <m:e>
                        <m:r>
                          <a:rPr lang="en-US" altLang="zh-TW" b="1" i="0" dirty="0" smtClean="0">
                            <a:latin typeface="Cambria Math" panose="02040503050406030204" pitchFamily="18" charset="0"/>
                          </a:rPr>
                          <m:t>𝐦</m:t>
                        </m:r>
                      </m:e>
                      <m:sub>
                        <m:r>
                          <a:rPr lang="en-US" altLang="zh-TW" b="0" i="1" dirty="0" smtClean="0">
                            <a:latin typeface="Cambria Math" panose="02040503050406030204" pitchFamily="18" charset="0"/>
                          </a:rPr>
                          <m:t>𝑖</m:t>
                        </m:r>
                      </m:sub>
                    </m:sSub>
                    <m:r>
                      <a:rPr lang="en-US" altLang="zh-TW" b="0" i="1" dirty="0" smtClean="0">
                        <a:latin typeface="Cambria Math" panose="02040503050406030204" pitchFamily="18" charset="0"/>
                      </a:rPr>
                      <m:t>=</m:t>
                    </m:r>
                    <m:sSup>
                      <m:sSupPr>
                        <m:ctrlPr>
                          <a:rPr lang="en-US" altLang="zh-TW" b="0" i="1" dirty="0" smtClean="0">
                            <a:latin typeface="Cambria Math" panose="02040503050406030204" pitchFamily="18" charset="0"/>
                          </a:rPr>
                        </m:ctrlPr>
                      </m:sSupPr>
                      <m:e>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𝑟</m:t>
                            </m:r>
                          </m:e>
                          <m:sub>
                            <m:r>
                              <a:rPr lang="en-US" altLang="zh-TW" i="1" dirty="0">
                                <a:latin typeface="Cambria Math" panose="02040503050406030204" pitchFamily="18" charset="0"/>
                              </a:rPr>
                              <m:t>𝑖</m:t>
                            </m:r>
                          </m:sub>
                        </m:sSub>
                        <m:r>
                          <a:rPr lang="en-US" altLang="zh-TW" i="1" dirty="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𝑔</m:t>
                            </m:r>
                          </m:e>
                          <m:sub>
                            <m:r>
                              <a:rPr lang="en-US" altLang="zh-TW" i="1" dirty="0">
                                <a:latin typeface="Cambria Math" panose="02040503050406030204" pitchFamily="18" charset="0"/>
                              </a:rPr>
                              <m:t>𝑖</m:t>
                            </m:r>
                          </m:sub>
                        </m:sSub>
                        <m:r>
                          <a:rPr lang="en-US" altLang="zh-TW" i="1" dirty="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𝑏</m:t>
                            </m:r>
                          </m:e>
                          <m:sub>
                            <m:r>
                              <a:rPr lang="en-US" altLang="zh-TW" i="1" dirty="0">
                                <a:latin typeface="Cambria Math" panose="02040503050406030204" pitchFamily="18" charset="0"/>
                              </a:rPr>
                              <m:t>𝑖</m:t>
                            </m:r>
                          </m:sub>
                        </m:s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 </m:t>
                            </m:r>
                            <m:r>
                              <a:rPr lang="en-US" altLang="zh-TW" i="1" dirty="0">
                                <a:latin typeface="Cambria Math" panose="02040503050406030204" pitchFamily="18" charset="0"/>
                              </a:rPr>
                              <m:t>𝑥</m:t>
                            </m:r>
                          </m:e>
                          <m:sub>
                            <m:r>
                              <a:rPr lang="en-US" altLang="zh-TW" i="1" dirty="0">
                                <a:latin typeface="Cambria Math" panose="02040503050406030204" pitchFamily="18" charset="0"/>
                              </a:rPr>
                              <m:t>𝑖</m:t>
                            </m:r>
                          </m:sub>
                        </m:sSub>
                        <m:r>
                          <a:rPr lang="en-US" altLang="zh-TW" i="1" dirty="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𝑦</m:t>
                            </m:r>
                          </m:e>
                          <m:sub>
                            <m:r>
                              <a:rPr lang="en-US" altLang="zh-TW" i="1" dirty="0">
                                <a:latin typeface="Cambria Math" panose="02040503050406030204" pitchFamily="18" charset="0"/>
                              </a:rPr>
                              <m:t>𝑖</m:t>
                            </m:r>
                          </m:sub>
                        </m:sSub>
                        <m:r>
                          <a:rPr lang="en-US" altLang="zh-TW" i="1" dirty="0">
                            <a:latin typeface="Cambria Math" panose="02040503050406030204" pitchFamily="18" charset="0"/>
                          </a:rPr>
                          <m:t>]</m:t>
                        </m:r>
                      </m:e>
                      <m:sup>
                        <m:r>
                          <a:rPr lang="en-US" altLang="zh-TW" b="0" i="1" dirty="0" smtClean="0">
                            <a:latin typeface="Cambria Math" panose="02040503050406030204" pitchFamily="18" charset="0"/>
                          </a:rPr>
                          <m:t>𝑡</m:t>
                        </m:r>
                      </m:sup>
                    </m:sSup>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𝑖</m:t>
                    </m:r>
                    <m:r>
                      <a:rPr lang="en-US" altLang="zh-TW" b="0" i="1" dirty="0" smtClean="0">
                        <a:latin typeface="Cambria Math" panose="02040503050406030204" pitchFamily="18" charset="0"/>
                      </a:rPr>
                      <m:t>=1, 2,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𝑛</m:t>
                        </m:r>
                      </m:e>
                      <m:sub>
                        <m:r>
                          <a:rPr lang="en-US" altLang="zh-TW" i="1" dirty="0">
                            <a:latin typeface="Cambria Math" panose="02040503050406030204" pitchFamily="18" charset="0"/>
                          </a:rPr>
                          <m:t>𝑠𝑝</m:t>
                        </m:r>
                      </m:sub>
                    </m:sSub>
                  </m:oMath>
                </a14:m>
                <a:r>
                  <a:rPr lang="en-US" altLang="zh-TW" dirty="0"/>
                  <a:t> denote the initial </a:t>
                </a:r>
                <a:r>
                  <a:rPr lang="en-US" altLang="zh-TW" dirty="0" err="1"/>
                  <a:t>superpixel</a:t>
                </a:r>
                <a:r>
                  <a:rPr lang="zh-TW" altLang="en-US" dirty="0"/>
                  <a:t> </a:t>
                </a:r>
                <a:r>
                  <a:rPr lang="en-US" altLang="zh-TW" dirty="0"/>
                  <a:t>centers.</a:t>
                </a:r>
              </a:p>
              <a:p>
                <a:r>
                  <a:rPr lang="en-US" altLang="zh-TW" dirty="0"/>
                  <a:t>The SLIC algorithm:</a:t>
                </a:r>
              </a:p>
              <a:p>
                <a:pPr marL="808037" lvl="1" indent="-457200">
                  <a:buClr>
                    <a:schemeClr val="tx1"/>
                  </a:buClr>
                  <a:buSzPct val="100000"/>
                  <a:buFont typeface="+mj-lt"/>
                  <a:buAutoNum type="arabicPeriod"/>
                </a:pPr>
                <a:r>
                  <a:rPr lang="en-US" altLang="zh-TW" sz="2800" b="1" dirty="0"/>
                  <a:t>Initialize the algorithm: </a:t>
                </a:r>
                <a:r>
                  <a:rPr lang="en-US" altLang="zh-TW" sz="2800" dirty="0"/>
                  <a:t>Compute the initial </a:t>
                </a:r>
                <a:r>
                  <a:rPr lang="en-US" altLang="zh-TW" sz="2800" dirty="0" err="1"/>
                  <a:t>superpixel</a:t>
                </a:r>
                <a:r>
                  <a:rPr lang="en-US" altLang="zh-TW" sz="2800" dirty="0"/>
                  <a:t> cluster centers,</a:t>
                </a:r>
              </a:p>
              <a:p>
                <a:pPr marL="350837" lvl="1" indent="0">
                  <a:buClr>
                    <a:schemeClr val="tx1"/>
                  </a:buClr>
                  <a:buSzPct val="100000"/>
                  <a:buNone/>
                </a:pPr>
                <a:r>
                  <a:rPr lang="en-US" altLang="zh-TW" sz="2800" dirty="0"/>
                  <a:t>               </a:t>
                </a:r>
                <a14:m>
                  <m:oMath xmlns:m="http://schemas.openxmlformats.org/officeDocument/2006/math">
                    <m:sSub>
                      <m:sSubPr>
                        <m:ctrlPr>
                          <a:rPr lang="en-US" altLang="zh-TW" sz="2800" i="1" dirty="0">
                            <a:latin typeface="Cambria Math" panose="02040503050406030204" pitchFamily="18" charset="0"/>
                          </a:rPr>
                        </m:ctrlPr>
                      </m:sSubPr>
                      <m:e>
                        <m:r>
                          <a:rPr lang="en-US" altLang="zh-TW" sz="2800" b="1" i="0" dirty="0">
                            <a:latin typeface="Cambria Math" panose="02040503050406030204" pitchFamily="18" charset="0"/>
                          </a:rPr>
                          <m:t>𝐦</m:t>
                        </m:r>
                      </m:e>
                      <m:sub>
                        <m:r>
                          <a:rPr lang="en-US" altLang="zh-TW" sz="2800" i="1" dirty="0">
                            <a:latin typeface="Cambria Math" panose="02040503050406030204" pitchFamily="18" charset="0"/>
                          </a:rPr>
                          <m:t>𝑖</m:t>
                        </m:r>
                      </m:sub>
                    </m:sSub>
                    <m:r>
                      <a:rPr lang="en-US" altLang="zh-TW" sz="2800" i="1" dirty="0">
                        <a:latin typeface="Cambria Math" panose="02040503050406030204" pitchFamily="18" charset="0"/>
                      </a:rPr>
                      <m:t>=</m:t>
                    </m:r>
                    <m:sSup>
                      <m:sSupPr>
                        <m:ctrlPr>
                          <a:rPr lang="en-US" altLang="zh-TW" sz="2800" i="1" dirty="0">
                            <a:latin typeface="Cambria Math" panose="02040503050406030204" pitchFamily="18" charset="0"/>
                          </a:rPr>
                        </m:ctrlPr>
                      </m:sSupPr>
                      <m:e>
                        <m:r>
                          <a:rPr lang="en-US" altLang="zh-TW" sz="2800" i="1" dirty="0">
                            <a:latin typeface="Cambria Math" panose="02040503050406030204" pitchFamily="18" charset="0"/>
                          </a:rPr>
                          <m:t>[</m:t>
                        </m:r>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𝑟</m:t>
                            </m:r>
                          </m:e>
                          <m:sub>
                            <m:r>
                              <a:rPr lang="en-US" altLang="zh-TW" sz="2800" i="1" dirty="0">
                                <a:latin typeface="Cambria Math" panose="02040503050406030204" pitchFamily="18" charset="0"/>
                              </a:rPr>
                              <m:t>𝑖</m:t>
                            </m:r>
                          </m:sub>
                        </m:sSub>
                        <m:r>
                          <a:rPr lang="en-US" altLang="zh-TW" sz="2800" i="1" dirty="0">
                            <a:latin typeface="Cambria Math" panose="02040503050406030204" pitchFamily="18" charset="0"/>
                          </a:rPr>
                          <m:t> </m:t>
                        </m:r>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𝑔</m:t>
                            </m:r>
                          </m:e>
                          <m:sub>
                            <m:r>
                              <a:rPr lang="en-US" altLang="zh-TW" sz="2800" i="1" dirty="0">
                                <a:latin typeface="Cambria Math" panose="02040503050406030204" pitchFamily="18" charset="0"/>
                              </a:rPr>
                              <m:t>𝑖</m:t>
                            </m:r>
                          </m:sub>
                        </m:sSub>
                        <m:r>
                          <a:rPr lang="en-US" altLang="zh-TW" sz="2800" i="1" dirty="0">
                            <a:latin typeface="Cambria Math" panose="02040503050406030204" pitchFamily="18" charset="0"/>
                          </a:rPr>
                          <m:t> </m:t>
                        </m:r>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𝑏</m:t>
                            </m:r>
                          </m:e>
                          <m:sub>
                            <m:r>
                              <a:rPr lang="en-US" altLang="zh-TW" sz="2800" i="1" dirty="0">
                                <a:latin typeface="Cambria Math" panose="02040503050406030204" pitchFamily="18" charset="0"/>
                              </a:rPr>
                              <m:t>𝑖</m:t>
                            </m:r>
                          </m:sub>
                        </m:sSub>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 </m:t>
                            </m:r>
                            <m:r>
                              <a:rPr lang="en-US" altLang="zh-TW" sz="2800" i="1" dirty="0">
                                <a:latin typeface="Cambria Math" panose="02040503050406030204" pitchFamily="18" charset="0"/>
                              </a:rPr>
                              <m:t>𝑥</m:t>
                            </m:r>
                          </m:e>
                          <m:sub>
                            <m:r>
                              <a:rPr lang="en-US" altLang="zh-TW" sz="2800" i="1" dirty="0">
                                <a:latin typeface="Cambria Math" panose="02040503050406030204" pitchFamily="18" charset="0"/>
                              </a:rPr>
                              <m:t>𝑖</m:t>
                            </m:r>
                          </m:sub>
                        </m:sSub>
                        <m:r>
                          <a:rPr lang="en-US" altLang="zh-TW" sz="2800" i="1" dirty="0">
                            <a:latin typeface="Cambria Math" panose="02040503050406030204" pitchFamily="18" charset="0"/>
                          </a:rPr>
                          <m:t> </m:t>
                        </m:r>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𝑦</m:t>
                            </m:r>
                          </m:e>
                          <m:sub>
                            <m:r>
                              <a:rPr lang="en-US" altLang="zh-TW" sz="2800" i="1" dirty="0">
                                <a:latin typeface="Cambria Math" panose="02040503050406030204" pitchFamily="18" charset="0"/>
                              </a:rPr>
                              <m:t>𝑖</m:t>
                            </m:r>
                          </m:sub>
                        </m:sSub>
                        <m:r>
                          <a:rPr lang="en-US" altLang="zh-TW" sz="2800" i="1" dirty="0">
                            <a:latin typeface="Cambria Math" panose="02040503050406030204" pitchFamily="18" charset="0"/>
                          </a:rPr>
                          <m:t>]</m:t>
                        </m:r>
                      </m:e>
                      <m:sup>
                        <m:r>
                          <a:rPr lang="en-US" altLang="zh-TW" sz="2800" i="1" dirty="0">
                            <a:latin typeface="Cambria Math" panose="02040503050406030204" pitchFamily="18" charset="0"/>
                          </a:rPr>
                          <m:t>𝑡</m:t>
                        </m:r>
                      </m:sup>
                    </m:sSup>
                    <m:r>
                      <a:rPr lang="en-US" altLang="zh-TW" sz="2800" i="1" dirty="0">
                        <a:latin typeface="Cambria Math" panose="02040503050406030204" pitchFamily="18" charset="0"/>
                      </a:rPr>
                      <m:t>, </m:t>
                    </m:r>
                    <m:r>
                      <a:rPr lang="en-US" altLang="zh-TW" sz="2800" i="1" dirty="0">
                        <a:latin typeface="Cambria Math" panose="02040503050406030204" pitchFamily="18" charset="0"/>
                      </a:rPr>
                      <m:t>𝑖</m:t>
                    </m:r>
                    <m:r>
                      <a:rPr lang="en-US" altLang="zh-TW" sz="2800" i="1" dirty="0">
                        <a:latin typeface="Cambria Math" panose="02040503050406030204" pitchFamily="18" charset="0"/>
                      </a:rPr>
                      <m:t>=1, 2, …,</m:t>
                    </m:r>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𝑛</m:t>
                        </m:r>
                      </m:e>
                      <m:sub>
                        <m:r>
                          <a:rPr lang="en-US" altLang="zh-TW" sz="2800" i="1" dirty="0">
                            <a:latin typeface="Cambria Math" panose="02040503050406030204" pitchFamily="18" charset="0"/>
                          </a:rPr>
                          <m:t>𝑠𝑝</m:t>
                        </m:r>
                      </m:sub>
                    </m:sSub>
                    <m:r>
                      <a:rPr lang="en-US" altLang="zh-TW" sz="2800" b="0" i="1" dirty="0" smtClean="0">
                        <a:latin typeface="Cambria Math" panose="02040503050406030204" pitchFamily="18" charset="0"/>
                      </a:rPr>
                      <m:t>,</m:t>
                    </m:r>
                  </m:oMath>
                </a14:m>
                <a:r>
                  <a:rPr lang="en-US" altLang="zh-TW" sz="2800" b="1" dirty="0"/>
                  <a:t>     </a:t>
                </a:r>
                <a:r>
                  <a:rPr lang="en-US" altLang="zh-TW" sz="2800" dirty="0"/>
                  <a:t>(10.9-4)</a:t>
                </a:r>
              </a:p>
              <a:p>
                <a:pPr marL="810000" lvl="1" indent="0">
                  <a:buClr>
                    <a:schemeClr val="tx1"/>
                  </a:buClr>
                  <a:buSzPct val="100000"/>
                  <a:buNone/>
                </a:pPr>
                <a:r>
                  <a:rPr lang="en-US" altLang="zh-TW" sz="2800" dirty="0"/>
                  <a:t>by sampling the image at regular grid steps, </a:t>
                </a:r>
                <a14:m>
                  <m:oMath xmlns:m="http://schemas.openxmlformats.org/officeDocument/2006/math">
                    <m:r>
                      <a:rPr lang="en-US" altLang="zh-TW" sz="2800" i="1" dirty="0" smtClean="0">
                        <a:latin typeface="Cambria Math" panose="02040503050406030204" pitchFamily="18" charset="0"/>
                      </a:rPr>
                      <m:t>𝑠</m:t>
                    </m:r>
                  </m:oMath>
                </a14:m>
                <a:r>
                  <a:rPr lang="en-US" altLang="zh-TW" sz="2800" dirty="0"/>
                  <a:t>. Move the cluster centers to the lowest gradient position in a 3</a:t>
                </a:r>
                <a14:m>
                  <m:oMath xmlns:m="http://schemas.openxmlformats.org/officeDocument/2006/math">
                    <m:r>
                      <a:rPr lang="en-US" altLang="zh-TW" sz="2800" i="1" dirty="0" smtClean="0">
                        <a:latin typeface="Cambria Math" panose="02040503050406030204" pitchFamily="18" charset="0"/>
                        <a:ea typeface="Cambria Math" panose="02040503050406030204" pitchFamily="18" charset="0"/>
                      </a:rPr>
                      <m:t>×</m:t>
                    </m:r>
                  </m:oMath>
                </a14:m>
                <a:r>
                  <a:rPr lang="en-US" altLang="zh-TW" sz="2800" dirty="0"/>
                  <a:t>3 neighborhood. For each pixel location, </a:t>
                </a:r>
                <a14:m>
                  <m:oMath xmlns:m="http://schemas.openxmlformats.org/officeDocument/2006/math">
                    <m:r>
                      <a:rPr lang="en-US" altLang="zh-TW" sz="2800" i="1" dirty="0" smtClean="0">
                        <a:latin typeface="Cambria Math" panose="02040503050406030204" pitchFamily="18" charset="0"/>
                      </a:rPr>
                      <m:t>𝑝</m:t>
                    </m:r>
                  </m:oMath>
                </a14:m>
                <a:r>
                  <a:rPr lang="en-US" altLang="zh-TW" sz="2800" dirty="0"/>
                  <a:t>, in the image, set a label </a:t>
                </a:r>
                <a14:m>
                  <m:oMath xmlns:m="http://schemas.openxmlformats.org/officeDocument/2006/math">
                    <m:r>
                      <a:rPr lang="en-US" altLang="zh-TW" sz="2800" i="1" dirty="0" smtClean="0">
                        <a:latin typeface="Cambria Math" panose="02040503050406030204" pitchFamily="18" charset="0"/>
                      </a:rPr>
                      <m:t>𝐿</m:t>
                    </m:r>
                    <m:d>
                      <m:dPr>
                        <m:ctrlPr>
                          <a:rPr lang="en-US" altLang="zh-TW" sz="2800" i="1" dirty="0" smtClean="0">
                            <a:latin typeface="Cambria Math" panose="02040503050406030204" pitchFamily="18" charset="0"/>
                          </a:rPr>
                        </m:ctrlPr>
                      </m:dPr>
                      <m:e>
                        <m:r>
                          <a:rPr lang="en-US" altLang="zh-TW" sz="2800" i="1" dirty="0" smtClean="0">
                            <a:latin typeface="Cambria Math" panose="02040503050406030204" pitchFamily="18" charset="0"/>
                          </a:rPr>
                          <m:t>𝑝</m:t>
                        </m:r>
                      </m:e>
                    </m:d>
                    <m:r>
                      <a:rPr lang="en-US" altLang="zh-TW" sz="2800" i="1" dirty="0" smtClean="0">
                        <a:latin typeface="Cambria Math" panose="02040503050406030204" pitchFamily="18" charset="0"/>
                      </a:rPr>
                      <m:t>=</m:t>
                    </m:r>
                    <m:r>
                      <a:rPr lang="en-US" altLang="zh-TW" sz="2800" b="0" i="1" dirty="0" smtClean="0">
                        <a:latin typeface="Cambria Math" panose="02040503050406030204" pitchFamily="18" charset="0"/>
                      </a:rPr>
                      <m:t>−1</m:t>
                    </m:r>
                  </m:oMath>
                </a14:m>
                <a:r>
                  <a:rPr lang="en-US" altLang="zh-TW" sz="2800" dirty="0"/>
                  <a:t> and a distance </a:t>
                </a:r>
                <a14:m>
                  <m:oMath xmlns:m="http://schemas.openxmlformats.org/officeDocument/2006/math">
                    <m:r>
                      <a:rPr lang="en-US" altLang="zh-TW" sz="2800" i="1" dirty="0" smtClean="0">
                        <a:latin typeface="Cambria Math" panose="02040503050406030204" pitchFamily="18" charset="0"/>
                      </a:rPr>
                      <m:t>𝑑</m:t>
                    </m:r>
                    <m:r>
                      <a:rPr lang="en-US" altLang="zh-TW" sz="2800" i="1" dirty="0" smtClean="0">
                        <a:latin typeface="Cambria Math" panose="02040503050406030204" pitchFamily="18" charset="0"/>
                      </a:rPr>
                      <m:t>(</m:t>
                    </m:r>
                    <m:r>
                      <a:rPr lang="en-US" altLang="zh-TW" sz="2800" i="1" dirty="0" smtClean="0">
                        <a:latin typeface="Cambria Math" panose="02040503050406030204" pitchFamily="18" charset="0"/>
                      </a:rPr>
                      <m:t>𝑝</m:t>
                    </m:r>
                    <m:r>
                      <a:rPr lang="en-US" altLang="zh-TW" sz="2800" i="1" dirty="0" smtClean="0">
                        <a:latin typeface="Cambria Math" panose="02040503050406030204" pitchFamily="18" charset="0"/>
                      </a:rPr>
                      <m:t>) =∞</m:t>
                    </m:r>
                  </m:oMath>
                </a14:m>
                <a:r>
                  <a:rPr lang="en-US" altLang="ko-KR" sz="2800" dirty="0"/>
                  <a:t>.</a:t>
                </a:r>
                <a:endParaRPr lang="en-US" altLang="zh-TW" sz="2800" dirty="0"/>
              </a:p>
              <a:p>
                <a:pPr marL="350837" lvl="1" indent="0">
                  <a:buClr>
                    <a:schemeClr val="tx1"/>
                  </a:buClr>
                  <a:buSzPct val="100000"/>
                  <a:buNone/>
                </a:pPr>
                <a:endParaRPr lang="en-US" altLang="zh-TW" sz="2800" dirty="0"/>
              </a:p>
              <a:p>
                <a:pPr marL="350837" lvl="1" indent="0">
                  <a:buClr>
                    <a:schemeClr val="tx1"/>
                  </a:buClr>
                  <a:buSzPct val="100000"/>
                  <a:buNone/>
                </a:pPr>
                <a:endParaRPr lang="en-US" altLang="zh-TW" sz="2800" dirty="0"/>
              </a:p>
              <a:p>
                <a:endParaRPr lang="en-US" altLang="zh-TW" dirty="0"/>
              </a:p>
              <a:p>
                <a:pPr marL="514350" indent="-514350">
                  <a:buFont typeface="+mj-lt"/>
                  <a:buAutoNum type="arabicPeriod"/>
                </a:pPr>
                <a:endParaRPr lang="en-US" altLang="zh-TW" sz="2800" dirty="0"/>
              </a:p>
            </p:txBody>
          </p:sp>
        </mc:Choice>
        <mc:Fallback xmlns="">
          <p:sp>
            <p:nvSpPr>
              <p:cNvPr id="3" name="內容版面配置區 2">
                <a:extLst>
                  <a:ext uri="{FF2B5EF4-FFF2-40B4-BE49-F238E27FC236}">
                    <a16:creationId xmlns:a16="http://schemas.microsoft.com/office/drawing/2014/main" id="{E2DF62F8-9DAA-4719-9BAE-D9494A319BBD}"/>
                  </a:ext>
                </a:extLst>
              </p:cNvPr>
              <p:cNvSpPr>
                <a:spLocks noGrp="1" noRot="1" noChangeAspect="1" noMove="1" noResize="1" noEditPoints="1" noAdjustHandles="1" noChangeArrowheads="1" noChangeShapeType="1" noTextEdit="1"/>
              </p:cNvSpPr>
              <p:nvPr>
                <p:ph idx="1"/>
              </p:nvPr>
            </p:nvSpPr>
            <p:spPr>
              <a:blipFill>
                <a:blip r:embed="rId3"/>
                <a:stretch>
                  <a:fillRect l="-1378" t="-1760" r="-2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191997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D6D60D8-F081-4090-9718-CA32F50BD0E6}"/>
              </a:ext>
            </a:extLst>
          </p:cNvPr>
          <p:cNvSpPr>
            <a:spLocks noGrp="1" noChangeArrowheads="1"/>
          </p:cNvSpPr>
          <p:nvPr>
            <p:ph type="title"/>
          </p:nvPr>
        </p:nvSpPr>
        <p:spPr/>
        <p:txBody>
          <a:bodyPr/>
          <a:lstStyle/>
          <a:p>
            <a:pPr eaLnBrk="1" hangingPunct="1"/>
            <a:endParaRPr lang="zh-TW" altLang="en-US" sz="700"/>
          </a:p>
        </p:txBody>
      </p:sp>
      <p:sp>
        <p:nvSpPr>
          <p:cNvPr id="102404" name="Rectangle 5">
            <a:extLst>
              <a:ext uri="{FF2B5EF4-FFF2-40B4-BE49-F238E27FC236}">
                <a16:creationId xmlns:a16="http://schemas.microsoft.com/office/drawing/2014/main" id="{B5708DA3-EF74-4783-9981-07AA1978459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6" name="Rectangle 7">
            <a:extLst>
              <a:ext uri="{FF2B5EF4-FFF2-40B4-BE49-F238E27FC236}">
                <a16:creationId xmlns:a16="http://schemas.microsoft.com/office/drawing/2014/main" id="{506111EF-FA6E-4C63-A83F-4F7940ECCA14}"/>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8" name="Rectangle 9">
            <a:extLst>
              <a:ext uri="{FF2B5EF4-FFF2-40B4-BE49-F238E27FC236}">
                <a16:creationId xmlns:a16="http://schemas.microsoft.com/office/drawing/2014/main" id="{9BAE6F95-1EED-42DE-8B6D-0ECB4914E73D}"/>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9" name="Rectangle 11">
            <a:extLst>
              <a:ext uri="{FF2B5EF4-FFF2-40B4-BE49-F238E27FC236}">
                <a16:creationId xmlns:a16="http://schemas.microsoft.com/office/drawing/2014/main" id="{F05494B2-1568-48D3-B5E5-C2717E359EC8}"/>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10" name="投影片編號版面配置區 1">
            <a:extLst>
              <a:ext uri="{FF2B5EF4-FFF2-40B4-BE49-F238E27FC236}">
                <a16:creationId xmlns:a16="http://schemas.microsoft.com/office/drawing/2014/main" id="{B0E439E5-C18D-4839-9BB3-5ABD59DEA83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7E38C9-648B-46B1-9A48-1822E99883A5}" type="slidenum">
              <a:rPr kumimoji="0" lang="zh-TW" altLang="en-US" sz="1400" b="0" i="0" u="none" strike="noStrike" kern="1200" cap="none" spc="0" normalizeH="0" baseline="0" noProof="0" smtClean="0">
                <a:ln>
                  <a:noFill/>
                </a:ln>
                <a:solidFill>
                  <a:srgbClr val="000000"/>
                </a:solidFill>
                <a:effectLst/>
                <a:uLnTx/>
                <a:uFillTx/>
                <a:latin typeface="Tahoma" panose="020B060403050404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altLang="zh-TW" sz="14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2DF62F8-9DAA-4719-9BAE-D9494A319BBD}"/>
                  </a:ext>
                </a:extLst>
              </p:cNvPr>
              <p:cNvSpPr>
                <a:spLocks noGrp="1"/>
              </p:cNvSpPr>
              <p:nvPr>
                <p:ph idx="1"/>
              </p:nvPr>
            </p:nvSpPr>
            <p:spPr/>
            <p:txBody>
              <a:bodyPr/>
              <a:lstStyle/>
              <a:p>
                <a:pPr marL="865187" lvl="1" indent="-514350">
                  <a:buClr>
                    <a:schemeClr val="tx1"/>
                  </a:buClr>
                  <a:buSzPct val="100000"/>
                  <a:buFont typeface="+mj-lt"/>
                  <a:buAutoNum type="arabicPeriod" startAt="2"/>
                </a:pPr>
                <a:r>
                  <a:rPr lang="en-US" altLang="zh-TW" sz="2800" b="1" dirty="0"/>
                  <a:t>Assign samples to cluster centers: </a:t>
                </a:r>
                <a:r>
                  <a:rPr lang="en-US" altLang="zh-TW" sz="2800" dirty="0"/>
                  <a:t> For each cluster center </a:t>
                </a:r>
                <a14:m>
                  <m:oMath xmlns:m="http://schemas.openxmlformats.org/officeDocument/2006/math">
                    <m:sSub>
                      <m:sSubPr>
                        <m:ctrlPr>
                          <a:rPr lang="en-US" altLang="zh-TW" sz="2800" i="1" dirty="0" smtClean="0">
                            <a:latin typeface="Cambria Math" panose="02040503050406030204" pitchFamily="18" charset="0"/>
                          </a:rPr>
                        </m:ctrlPr>
                      </m:sSubPr>
                      <m:e>
                        <m:r>
                          <a:rPr lang="en-US" altLang="zh-TW" sz="2800" b="1" i="0" dirty="0">
                            <a:latin typeface="Cambria Math" panose="02040503050406030204" pitchFamily="18" charset="0"/>
                          </a:rPr>
                          <m:t>𝐦</m:t>
                        </m:r>
                      </m:e>
                      <m:sub>
                        <m:r>
                          <a:rPr lang="en-US" altLang="zh-TW" sz="2800" b="0" i="1" dirty="0" smtClean="0">
                            <a:latin typeface="Cambria Math" panose="02040503050406030204" pitchFamily="18" charset="0"/>
                          </a:rPr>
                          <m:t>𝑖</m:t>
                        </m:r>
                      </m:sub>
                    </m:sSub>
                    <m:r>
                      <a:rPr lang="en-US" altLang="zh-TW" sz="2800" b="0" i="1" dirty="0" smtClean="0">
                        <a:latin typeface="Cambria Math" panose="02040503050406030204" pitchFamily="18" charset="0"/>
                      </a:rPr>
                      <m:t>,  </m:t>
                    </m:r>
                    <m:r>
                      <a:rPr lang="en-US" altLang="zh-TW" sz="2800" i="1" dirty="0" err="1">
                        <a:latin typeface="Cambria Math" panose="02040503050406030204" pitchFamily="18" charset="0"/>
                      </a:rPr>
                      <m:t>𝑖</m:t>
                    </m:r>
                    <m:r>
                      <a:rPr lang="en-US" altLang="zh-TW" sz="2800" b="0" i="1" dirty="0" smtClean="0">
                        <a:latin typeface="Cambria Math" panose="02040503050406030204" pitchFamily="18" charset="0"/>
                      </a:rPr>
                      <m:t>=</m:t>
                    </m:r>
                    <m:r>
                      <a:rPr lang="en-US" altLang="zh-TW" sz="2800" i="1" dirty="0">
                        <a:latin typeface="Cambria Math" panose="02040503050406030204" pitchFamily="18" charset="0"/>
                      </a:rPr>
                      <m:t>1,</m:t>
                    </m:r>
                    <m:r>
                      <a:rPr lang="en-US" altLang="zh-TW" sz="2800" b="0" i="1" dirty="0" smtClean="0">
                        <a:latin typeface="Cambria Math" panose="02040503050406030204" pitchFamily="18" charset="0"/>
                      </a:rPr>
                      <m:t> </m:t>
                    </m:r>
                    <m:r>
                      <a:rPr lang="en-US" altLang="zh-TW" sz="2800" i="1" dirty="0">
                        <a:latin typeface="Cambria Math" panose="02040503050406030204" pitchFamily="18" charset="0"/>
                      </a:rPr>
                      <m:t>2</m:t>
                    </m:r>
                    <m:r>
                      <a:rPr lang="en-US" altLang="zh-TW" sz="2800" b="0" i="1" dirty="0" smtClean="0">
                        <a:latin typeface="Cambria Math" panose="02040503050406030204" pitchFamily="18" charset="0"/>
                      </a:rPr>
                      <m:t>, …, </m:t>
                    </m:r>
                    <m:sSub>
                      <m:sSubPr>
                        <m:ctrlPr>
                          <a:rPr lang="en-US" altLang="zh-TW" sz="2800" b="0" i="1" dirty="0" smtClean="0">
                            <a:latin typeface="Cambria Math" panose="02040503050406030204" pitchFamily="18" charset="0"/>
                          </a:rPr>
                        </m:ctrlPr>
                      </m:sSubPr>
                      <m:e>
                        <m:r>
                          <a:rPr lang="en-US" altLang="zh-TW" sz="2800" b="0" i="1" dirty="0" smtClean="0">
                            <a:latin typeface="Cambria Math" panose="02040503050406030204" pitchFamily="18" charset="0"/>
                          </a:rPr>
                          <m:t>𝑛</m:t>
                        </m:r>
                      </m:e>
                      <m:sub>
                        <m:r>
                          <a:rPr lang="en-US" altLang="zh-TW" sz="2800" b="0" i="1" dirty="0" smtClean="0">
                            <a:latin typeface="Cambria Math" panose="02040503050406030204" pitchFamily="18" charset="0"/>
                          </a:rPr>
                          <m:t>𝑠𝑝</m:t>
                        </m:r>
                      </m:sub>
                    </m:sSub>
                    <m:r>
                      <a:rPr lang="en-US" altLang="zh-TW" sz="2800" b="0" i="1" dirty="0" smtClean="0">
                        <a:latin typeface="Cambria Math" panose="02040503050406030204" pitchFamily="18" charset="0"/>
                      </a:rPr>
                      <m:t>, </m:t>
                    </m:r>
                  </m:oMath>
                </a14:m>
                <a:r>
                  <a:rPr lang="en-US" altLang="zh-TW" sz="2800" dirty="0"/>
                  <a:t>compute the distance, </a:t>
                </a:r>
                <a14:m>
                  <m:oMath xmlns:m="http://schemas.openxmlformats.org/officeDocument/2006/math">
                    <m:sSub>
                      <m:sSubPr>
                        <m:ctrlPr>
                          <a:rPr lang="en-US" altLang="zh-TW" sz="2800" i="1" dirty="0" smtClean="0">
                            <a:latin typeface="Cambria Math" panose="02040503050406030204" pitchFamily="18" charset="0"/>
                          </a:rPr>
                        </m:ctrlPr>
                      </m:sSubPr>
                      <m:e>
                        <m:r>
                          <a:rPr lang="en-US" altLang="zh-TW" sz="2800" i="1" dirty="0">
                            <a:latin typeface="Cambria Math" panose="02040503050406030204" pitchFamily="18" charset="0"/>
                          </a:rPr>
                          <m:t>𝐷</m:t>
                        </m:r>
                      </m:e>
                      <m:sub>
                        <m:r>
                          <a:rPr lang="en-US" altLang="zh-TW" sz="2800" b="0" i="1" dirty="0" smtClean="0">
                            <a:latin typeface="Cambria Math" panose="02040503050406030204" pitchFamily="18" charset="0"/>
                          </a:rPr>
                          <m:t>𝑖</m:t>
                        </m:r>
                      </m:sub>
                    </m:sSub>
                    <m:r>
                      <a:rPr lang="en-US" altLang="zh-TW" sz="2800" i="1" dirty="0" smtClean="0">
                        <a:latin typeface="Cambria Math" panose="02040503050406030204" pitchFamily="18" charset="0"/>
                      </a:rPr>
                      <m:t>(</m:t>
                    </m:r>
                    <m:r>
                      <a:rPr lang="en-US" altLang="zh-TW" sz="2800" i="1" dirty="0" smtClean="0">
                        <a:latin typeface="Cambria Math" panose="02040503050406030204" pitchFamily="18" charset="0"/>
                      </a:rPr>
                      <m:t>𝑝</m:t>
                    </m:r>
                    <m:r>
                      <a:rPr lang="en-US" altLang="zh-TW" sz="2800" b="0" i="1" dirty="0" smtClean="0">
                        <a:latin typeface="Cambria Math" panose="02040503050406030204" pitchFamily="18" charset="0"/>
                      </a:rPr>
                      <m:t>)</m:t>
                    </m:r>
                  </m:oMath>
                </a14:m>
                <a:r>
                  <a:rPr lang="en-US" altLang="zh-TW" sz="2800" dirty="0"/>
                  <a:t> between </a:t>
                </a:r>
                <a14:m>
                  <m:oMath xmlns:m="http://schemas.openxmlformats.org/officeDocument/2006/math">
                    <m:sSub>
                      <m:sSubPr>
                        <m:ctrlPr>
                          <a:rPr lang="en-US" altLang="zh-TW" sz="2800" i="1" dirty="0">
                            <a:latin typeface="Cambria Math" panose="02040503050406030204" pitchFamily="18" charset="0"/>
                          </a:rPr>
                        </m:ctrlPr>
                      </m:sSubPr>
                      <m:e>
                        <m:r>
                          <a:rPr lang="en-US" altLang="zh-TW" sz="2800" b="1" dirty="0">
                            <a:latin typeface="Cambria Math" panose="02040503050406030204" pitchFamily="18" charset="0"/>
                          </a:rPr>
                          <m:t>𝐦</m:t>
                        </m:r>
                      </m:e>
                      <m:sub>
                        <m:r>
                          <a:rPr lang="en-US" altLang="zh-TW" sz="2800" i="1" dirty="0">
                            <a:latin typeface="Cambria Math" panose="02040503050406030204" pitchFamily="18" charset="0"/>
                          </a:rPr>
                          <m:t>𝑖</m:t>
                        </m:r>
                      </m:sub>
                    </m:sSub>
                  </m:oMath>
                </a14:m>
                <a:r>
                  <a:rPr lang="en-US" altLang="zh-TW" sz="2800" dirty="0"/>
                  <a:t> and each pixel </a:t>
                </a:r>
                <a14:m>
                  <m:oMath xmlns:m="http://schemas.openxmlformats.org/officeDocument/2006/math">
                    <m:r>
                      <a:rPr lang="en-US" altLang="zh-TW" sz="2800" i="1" dirty="0" smtClean="0">
                        <a:latin typeface="Cambria Math" panose="02040503050406030204" pitchFamily="18" charset="0"/>
                      </a:rPr>
                      <m:t>𝑝</m:t>
                    </m:r>
                  </m:oMath>
                </a14:m>
                <a:r>
                  <a:rPr lang="en-US" altLang="zh-TW" sz="2800" dirty="0"/>
                  <a:t> in a 2</a:t>
                </a:r>
                <a:r>
                  <a:rPr lang="en-US" altLang="zh-TW" sz="2800" i="1" dirty="0"/>
                  <a:t>s</a:t>
                </a:r>
                <a14:m>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oMath>
                </a14:m>
                <a:r>
                  <a:rPr lang="en-US" altLang="zh-TW" sz="2800" dirty="0"/>
                  <a:t>2</a:t>
                </a:r>
                <a:r>
                  <a:rPr lang="en-US" altLang="zh-TW" sz="2800" i="1" dirty="0"/>
                  <a:t>s</a:t>
                </a:r>
                <a:r>
                  <a:rPr lang="en-US" altLang="zh-TW" sz="2800" dirty="0"/>
                  <a:t> neighborhood about </a:t>
                </a:r>
                <a14:m>
                  <m:oMath xmlns:m="http://schemas.openxmlformats.org/officeDocument/2006/math">
                    <m:sSub>
                      <m:sSubPr>
                        <m:ctrlPr>
                          <a:rPr lang="en-US" altLang="zh-TW" sz="2800" i="1" dirty="0">
                            <a:latin typeface="Cambria Math" panose="02040503050406030204" pitchFamily="18" charset="0"/>
                          </a:rPr>
                        </m:ctrlPr>
                      </m:sSubPr>
                      <m:e>
                        <m:r>
                          <a:rPr lang="en-US" altLang="zh-TW" sz="2800" b="1" dirty="0">
                            <a:latin typeface="Cambria Math" panose="02040503050406030204" pitchFamily="18" charset="0"/>
                          </a:rPr>
                          <m:t>𝐦</m:t>
                        </m:r>
                      </m:e>
                      <m:sub>
                        <m:r>
                          <a:rPr lang="en-US" altLang="zh-TW" sz="2800" i="1" dirty="0">
                            <a:latin typeface="Cambria Math" panose="02040503050406030204" pitchFamily="18" charset="0"/>
                          </a:rPr>
                          <m:t>𝑖</m:t>
                        </m:r>
                      </m:sub>
                    </m:sSub>
                    <m:r>
                      <a:rPr lang="en-US" altLang="zh-TW" sz="2800" b="0" i="1" dirty="0" smtClean="0">
                        <a:latin typeface="Cambria Math" panose="02040503050406030204" pitchFamily="18" charset="0"/>
                      </a:rPr>
                      <m:t>.</m:t>
                    </m:r>
                  </m:oMath>
                </a14:m>
                <a:r>
                  <a:rPr lang="en-US" altLang="zh-TW" sz="2800" dirty="0"/>
                  <a:t> Then, for each </a:t>
                </a:r>
                <a14:m>
                  <m:oMath xmlns:m="http://schemas.openxmlformats.org/officeDocument/2006/math">
                    <m:r>
                      <a:rPr lang="en-US" altLang="zh-TW" sz="2800" i="1" dirty="0" smtClean="0">
                        <a:latin typeface="Cambria Math" panose="02040503050406030204" pitchFamily="18" charset="0"/>
                      </a:rPr>
                      <m:t>𝑝</m:t>
                    </m:r>
                  </m:oMath>
                </a14:m>
                <a:r>
                  <a:rPr lang="en-US" altLang="zh-TW" sz="2800" dirty="0"/>
                  <a:t> and </a:t>
                </a:r>
                <a14:m>
                  <m:oMath xmlns:m="http://schemas.openxmlformats.org/officeDocument/2006/math">
                    <m:r>
                      <a:rPr lang="en-US" altLang="zh-TW" sz="2800" i="1" dirty="0">
                        <a:latin typeface="Cambria Math" panose="02040503050406030204" pitchFamily="18" charset="0"/>
                      </a:rPr>
                      <m:t>𝑖</m:t>
                    </m:r>
                    <m:r>
                      <a:rPr lang="en-US" altLang="zh-TW" sz="2800" i="1" dirty="0">
                        <a:latin typeface="Cambria Math" panose="02040503050406030204" pitchFamily="18" charset="0"/>
                      </a:rPr>
                      <m:t>=1, 2, …, </m:t>
                    </m:r>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𝑛</m:t>
                        </m:r>
                      </m:e>
                      <m:sub>
                        <m:r>
                          <a:rPr lang="en-US" altLang="zh-TW" sz="2800" i="1" dirty="0">
                            <a:latin typeface="Cambria Math" panose="02040503050406030204" pitchFamily="18" charset="0"/>
                          </a:rPr>
                          <m:t>𝑠𝑝</m:t>
                        </m:r>
                      </m:sub>
                    </m:sSub>
                    <m:r>
                      <a:rPr lang="en-US" altLang="zh-TW" sz="2800" b="0" i="1" dirty="0" smtClean="0">
                        <a:latin typeface="Cambria Math" panose="02040503050406030204" pitchFamily="18" charset="0"/>
                      </a:rPr>
                      <m:t>,</m:t>
                    </m:r>
                  </m:oMath>
                </a14:m>
                <a:r>
                  <a:rPr lang="en-US" altLang="zh-TW" sz="2800" dirty="0"/>
                  <a:t> if  </a:t>
                </a:r>
                <a14:m>
                  <m:oMath xmlns:m="http://schemas.openxmlformats.org/officeDocument/2006/math">
                    <m:sSub>
                      <m:sSubPr>
                        <m:ctrlPr>
                          <a:rPr lang="en-US" altLang="zh-TW" sz="2800" i="1" dirty="0" smtClean="0">
                            <a:latin typeface="Cambria Math" panose="02040503050406030204" pitchFamily="18" charset="0"/>
                          </a:rPr>
                        </m:ctrlPr>
                      </m:sSubPr>
                      <m:e>
                        <m:r>
                          <a:rPr lang="en-US" altLang="zh-TW" sz="2800" i="1" dirty="0">
                            <a:latin typeface="Cambria Math" panose="02040503050406030204" pitchFamily="18" charset="0"/>
                          </a:rPr>
                          <m:t>𝐷</m:t>
                        </m:r>
                      </m:e>
                      <m:sub>
                        <m:r>
                          <a:rPr lang="en-US" altLang="zh-TW" sz="2800" i="1" dirty="0">
                            <a:latin typeface="Cambria Math" panose="02040503050406030204" pitchFamily="18" charset="0"/>
                          </a:rPr>
                          <m:t>𝑖</m:t>
                        </m:r>
                      </m:sub>
                    </m:sSub>
                    <m:r>
                      <a:rPr lang="en-US" altLang="zh-TW" sz="2800" i="1" dirty="0" smtClean="0">
                        <a:latin typeface="Cambria Math" panose="02040503050406030204" pitchFamily="18" charset="0"/>
                      </a:rPr>
                      <m:t>&lt; </m:t>
                    </m:r>
                    <m:r>
                      <a:rPr lang="en-US" altLang="zh-TW" sz="2800" i="1" dirty="0" smtClean="0">
                        <a:latin typeface="Cambria Math" panose="02040503050406030204" pitchFamily="18" charset="0"/>
                      </a:rPr>
                      <m:t>𝑑</m:t>
                    </m:r>
                    <m:r>
                      <a:rPr lang="en-US" altLang="zh-TW" sz="2800" i="1" dirty="0" smtClean="0">
                        <a:latin typeface="Cambria Math" panose="02040503050406030204" pitchFamily="18" charset="0"/>
                      </a:rPr>
                      <m:t>(</m:t>
                    </m:r>
                    <m:r>
                      <a:rPr lang="en-US" altLang="zh-TW" sz="2800" i="1" dirty="0" smtClean="0">
                        <a:latin typeface="Cambria Math" panose="02040503050406030204" pitchFamily="18" charset="0"/>
                      </a:rPr>
                      <m:t>𝑝</m:t>
                    </m:r>
                    <m:r>
                      <a:rPr lang="en-US" altLang="zh-TW" sz="2800" i="1" dirty="0" smtClean="0">
                        <a:latin typeface="Cambria Math" panose="02040503050406030204" pitchFamily="18" charset="0"/>
                      </a:rPr>
                      <m:t>),</m:t>
                    </m:r>
                  </m:oMath>
                </a14:m>
                <a:r>
                  <a:rPr lang="en-US" altLang="zh-TW" sz="2800" dirty="0"/>
                  <a:t> let </a:t>
                </a:r>
                <a14:m>
                  <m:oMath xmlns:m="http://schemas.openxmlformats.org/officeDocument/2006/math">
                    <m:r>
                      <a:rPr lang="en-US" altLang="zh-TW" sz="2800" i="1" dirty="0" smtClean="0">
                        <a:latin typeface="Cambria Math" panose="02040503050406030204" pitchFamily="18" charset="0"/>
                      </a:rPr>
                      <m:t>𝑑</m:t>
                    </m:r>
                    <m:r>
                      <a:rPr lang="en-US" altLang="zh-TW" sz="2800" i="1" dirty="0">
                        <a:latin typeface="Cambria Math" panose="02040503050406030204" pitchFamily="18" charset="0"/>
                      </a:rPr>
                      <m:t>(</m:t>
                    </m:r>
                    <m:r>
                      <a:rPr lang="en-US" altLang="zh-TW" sz="2800" i="1" dirty="0">
                        <a:latin typeface="Cambria Math" panose="02040503050406030204" pitchFamily="18" charset="0"/>
                      </a:rPr>
                      <m:t>𝑝</m:t>
                    </m:r>
                    <m:r>
                      <a:rPr lang="en-US" altLang="zh-TW" sz="2800" i="1" dirty="0">
                        <a:latin typeface="Cambria Math" panose="02040503050406030204" pitchFamily="18" charset="0"/>
                      </a:rPr>
                      <m:t>)=</m:t>
                    </m:r>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𝐷</m:t>
                        </m:r>
                      </m:e>
                      <m:sub>
                        <m:r>
                          <a:rPr lang="en-US" altLang="zh-TW" sz="2800" i="1" dirty="0">
                            <a:latin typeface="Cambria Math" panose="02040503050406030204" pitchFamily="18" charset="0"/>
                          </a:rPr>
                          <m:t>𝑖</m:t>
                        </m:r>
                      </m:sub>
                    </m:sSub>
                  </m:oMath>
                </a14:m>
                <a:r>
                  <a:rPr lang="en-US" altLang="zh-TW" sz="2800" dirty="0"/>
                  <a:t> and </a:t>
                </a:r>
                <a14:m>
                  <m:oMath xmlns:m="http://schemas.openxmlformats.org/officeDocument/2006/math">
                    <m:r>
                      <a:rPr lang="en-US" altLang="zh-TW" sz="2800" i="1" dirty="0" smtClean="0">
                        <a:latin typeface="Cambria Math" panose="02040503050406030204" pitchFamily="18" charset="0"/>
                      </a:rPr>
                      <m:t>𝐿</m:t>
                    </m:r>
                    <m:r>
                      <a:rPr lang="en-US" altLang="zh-TW" sz="2800" i="1" dirty="0" smtClean="0">
                        <a:latin typeface="Cambria Math" panose="02040503050406030204" pitchFamily="18" charset="0"/>
                      </a:rPr>
                      <m:t>(</m:t>
                    </m:r>
                    <m:r>
                      <a:rPr lang="en-US" altLang="zh-TW" sz="2800" i="1" dirty="0" smtClean="0">
                        <a:latin typeface="Cambria Math" panose="02040503050406030204" pitchFamily="18" charset="0"/>
                      </a:rPr>
                      <m:t>𝑝</m:t>
                    </m:r>
                    <m:r>
                      <a:rPr lang="en-US" altLang="zh-TW" sz="2800" i="1" dirty="0" smtClean="0">
                        <a:latin typeface="Cambria Math" panose="02040503050406030204" pitchFamily="18" charset="0"/>
                      </a:rPr>
                      <m:t>)=</m:t>
                    </m:r>
                    <m:r>
                      <a:rPr lang="en-US" altLang="zh-TW" sz="2800" b="0" i="1" dirty="0" smtClean="0">
                        <a:latin typeface="Cambria Math" panose="02040503050406030204" pitchFamily="18" charset="0"/>
                      </a:rPr>
                      <m:t>𝑖</m:t>
                    </m:r>
                  </m:oMath>
                </a14:m>
                <a:r>
                  <a:rPr lang="en-US" altLang="zh-TW" sz="2800" dirty="0"/>
                  <a:t>.</a:t>
                </a:r>
              </a:p>
              <a:p>
                <a:pPr marL="865187" lvl="1" indent="-514350">
                  <a:buClr>
                    <a:schemeClr val="tx1"/>
                  </a:buClr>
                  <a:buSzPct val="100000"/>
                  <a:buFont typeface="+mj-lt"/>
                  <a:buAutoNum type="arabicPeriod" startAt="2"/>
                </a:pPr>
                <a:r>
                  <a:rPr lang="en-US" altLang="zh-TW" sz="2800" b="1" dirty="0"/>
                  <a:t>Update the cluster centers: </a:t>
                </a:r>
                <a:r>
                  <a:rPr lang="en-US" altLang="zh-TW" sz="2800" dirty="0"/>
                  <a:t>Let </a:t>
                </a:r>
                <a14:m>
                  <m:oMath xmlns:m="http://schemas.openxmlformats.org/officeDocument/2006/math">
                    <m:sSub>
                      <m:sSubPr>
                        <m:ctrlPr>
                          <a:rPr lang="en-US" altLang="zh-TW" sz="2800" i="1" dirty="0" smtClean="0">
                            <a:latin typeface="Cambria Math" panose="02040503050406030204" pitchFamily="18" charset="0"/>
                          </a:rPr>
                        </m:ctrlPr>
                      </m:sSubPr>
                      <m:e>
                        <m:r>
                          <a:rPr lang="en-US" altLang="zh-TW" sz="2800" i="1" dirty="0">
                            <a:latin typeface="Cambria Math" panose="02040503050406030204" pitchFamily="18" charset="0"/>
                          </a:rPr>
                          <m:t>𝐶</m:t>
                        </m:r>
                      </m:e>
                      <m:sub>
                        <m:r>
                          <a:rPr lang="en-US" altLang="zh-TW" sz="2800" b="0" i="1" dirty="0" smtClean="0">
                            <a:latin typeface="Cambria Math" panose="02040503050406030204" pitchFamily="18" charset="0"/>
                          </a:rPr>
                          <m:t>𝑖</m:t>
                        </m:r>
                      </m:sub>
                    </m:sSub>
                  </m:oMath>
                </a14:m>
                <a:r>
                  <a:rPr lang="en-US" altLang="zh-TW" sz="2800" dirty="0"/>
                  <a:t> denote the set of pixels in the image with label </a:t>
                </a:r>
                <a14:m>
                  <m:oMath xmlns:m="http://schemas.openxmlformats.org/officeDocument/2006/math">
                    <m:r>
                      <a:rPr lang="en-US" altLang="zh-TW" sz="2800" i="1" dirty="0" smtClean="0">
                        <a:latin typeface="Cambria Math" panose="02040503050406030204" pitchFamily="18" charset="0"/>
                      </a:rPr>
                      <m:t>𝐿</m:t>
                    </m:r>
                    <m:r>
                      <a:rPr lang="en-US" altLang="zh-TW" sz="2800" i="1" dirty="0" smtClean="0">
                        <a:latin typeface="Cambria Math" panose="02040503050406030204" pitchFamily="18" charset="0"/>
                      </a:rPr>
                      <m:t>(</m:t>
                    </m:r>
                    <m:r>
                      <a:rPr lang="en-US" altLang="zh-TW" sz="2800" i="1" dirty="0" smtClean="0">
                        <a:latin typeface="Cambria Math" panose="02040503050406030204" pitchFamily="18" charset="0"/>
                      </a:rPr>
                      <m:t>𝑝</m:t>
                    </m:r>
                    <m:r>
                      <a:rPr lang="en-US" altLang="zh-TW" sz="2800" i="1" dirty="0" smtClean="0">
                        <a:latin typeface="Cambria Math" panose="02040503050406030204" pitchFamily="18" charset="0"/>
                      </a:rPr>
                      <m:t>) = </m:t>
                    </m:r>
                    <m:r>
                      <a:rPr lang="en-US" altLang="zh-TW" sz="2800" i="1" dirty="0" err="1">
                        <a:latin typeface="Cambria Math" panose="02040503050406030204" pitchFamily="18" charset="0"/>
                      </a:rPr>
                      <m:t>𝑖</m:t>
                    </m:r>
                  </m:oMath>
                </a14:m>
                <a:r>
                  <a:rPr lang="en-US" altLang="zh-TW" sz="2800" dirty="0"/>
                  <a:t>. Update </a:t>
                </a:r>
                <a14:m>
                  <m:oMath xmlns:m="http://schemas.openxmlformats.org/officeDocument/2006/math">
                    <m:sSub>
                      <m:sSubPr>
                        <m:ctrlPr>
                          <a:rPr lang="en-US" altLang="zh-TW" sz="2800" i="1" dirty="0">
                            <a:latin typeface="Cambria Math" panose="02040503050406030204" pitchFamily="18" charset="0"/>
                          </a:rPr>
                        </m:ctrlPr>
                      </m:sSubPr>
                      <m:e>
                        <m:r>
                          <a:rPr lang="en-US" altLang="zh-TW" sz="2800" b="1" dirty="0">
                            <a:latin typeface="Cambria Math" panose="02040503050406030204" pitchFamily="18" charset="0"/>
                          </a:rPr>
                          <m:t>𝐦</m:t>
                        </m:r>
                      </m:e>
                      <m:sub>
                        <m:r>
                          <a:rPr lang="en-US" altLang="zh-TW" sz="2800" i="1" dirty="0">
                            <a:latin typeface="Cambria Math" panose="02040503050406030204" pitchFamily="18" charset="0"/>
                          </a:rPr>
                          <m:t>𝑖</m:t>
                        </m:r>
                      </m:sub>
                    </m:sSub>
                  </m:oMath>
                </a14:m>
                <a:r>
                  <a:rPr lang="en-US" altLang="zh-TW" sz="2800" dirty="0"/>
                  <a:t>: </a:t>
                </a:r>
              </a:p>
              <a:p>
                <a:pPr marL="350837" lvl="1" indent="0">
                  <a:buClr>
                    <a:schemeClr val="tx1"/>
                  </a:buClr>
                  <a:buSzPct val="100000"/>
                  <a:buNone/>
                </a:pPr>
                <a:r>
                  <a:rPr lang="en-US" altLang="zh-TW" sz="2800" dirty="0"/>
                  <a:t>		</a:t>
                </a:r>
                <a14:m>
                  <m:oMath xmlns:m="http://schemas.openxmlformats.org/officeDocument/2006/math">
                    <m:sSub>
                      <m:sSubPr>
                        <m:ctrlPr>
                          <a:rPr lang="en-US" altLang="zh-TW" sz="2800" i="1" dirty="0">
                            <a:latin typeface="Cambria Math" panose="02040503050406030204" pitchFamily="18" charset="0"/>
                          </a:rPr>
                        </m:ctrlPr>
                      </m:sSubPr>
                      <m:e>
                        <m:r>
                          <a:rPr lang="en-US" altLang="zh-TW" sz="2800" b="1" dirty="0">
                            <a:latin typeface="Cambria Math" panose="02040503050406030204" pitchFamily="18" charset="0"/>
                          </a:rPr>
                          <m:t>𝐦</m:t>
                        </m:r>
                      </m:e>
                      <m:sub>
                        <m:r>
                          <a:rPr lang="en-US" altLang="zh-TW" sz="2800" i="1" dirty="0">
                            <a:latin typeface="Cambria Math" panose="02040503050406030204" pitchFamily="18" charset="0"/>
                          </a:rPr>
                          <m:t>𝑖</m:t>
                        </m:r>
                      </m:sub>
                    </m:sSub>
                    <m:r>
                      <a:rPr lang="en-US" altLang="zh-TW" sz="2800" i="1" dirty="0">
                        <a:latin typeface="Cambria Math" panose="02040503050406030204" pitchFamily="18" charset="0"/>
                      </a:rPr>
                      <m:t>=</m:t>
                    </m:r>
                    <m:f>
                      <m:fPr>
                        <m:ctrlPr>
                          <a:rPr lang="en-US" altLang="zh-TW" sz="2800" i="1" dirty="0" smtClean="0">
                            <a:latin typeface="Cambria Math" panose="02040503050406030204" pitchFamily="18" charset="0"/>
                          </a:rPr>
                        </m:ctrlPr>
                      </m:fPr>
                      <m:num>
                        <m:r>
                          <a:rPr lang="en-US" altLang="zh-TW" sz="2800" b="0" i="1" dirty="0" smtClean="0">
                            <a:latin typeface="Cambria Math" panose="02040503050406030204" pitchFamily="18" charset="0"/>
                          </a:rPr>
                          <m:t>1</m:t>
                        </m:r>
                      </m:num>
                      <m:den>
                        <m:d>
                          <m:dPr>
                            <m:begChr m:val="|"/>
                            <m:endChr m:val="|"/>
                            <m:ctrlPr>
                              <a:rPr lang="en-US" altLang="zh-TW" sz="2800" i="1" dirty="0" smtClean="0">
                                <a:latin typeface="Cambria Math" panose="02040503050406030204" pitchFamily="18" charset="0"/>
                              </a:rPr>
                            </m:ctrlPr>
                          </m:dPr>
                          <m:e>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𝐶</m:t>
                                </m:r>
                              </m:e>
                              <m:sub>
                                <m:r>
                                  <a:rPr lang="en-US" altLang="zh-TW" sz="2800" i="1" dirty="0">
                                    <a:latin typeface="Cambria Math" panose="02040503050406030204" pitchFamily="18" charset="0"/>
                                  </a:rPr>
                                  <m:t>𝑖</m:t>
                                </m:r>
                              </m:sub>
                            </m:sSub>
                          </m:e>
                        </m:d>
                      </m:den>
                    </m:f>
                    <m:nary>
                      <m:naryPr>
                        <m:chr m:val="∑"/>
                        <m:supHide m:val="on"/>
                        <m:ctrlPr>
                          <a:rPr lang="en-US" altLang="zh-TW" sz="2800" i="1" dirty="0" smtClean="0">
                            <a:latin typeface="Cambria Math" panose="02040503050406030204" pitchFamily="18" charset="0"/>
                          </a:rPr>
                        </m:ctrlPr>
                      </m:naryPr>
                      <m:sub>
                        <m:r>
                          <m:rPr>
                            <m:brk m:alnAt="7"/>
                          </m:rPr>
                          <a:rPr lang="en-US" altLang="zh-TW" sz="2800" b="1" i="0" dirty="0" smtClean="0">
                            <a:latin typeface="Cambria Math" panose="02040503050406030204" pitchFamily="18" charset="0"/>
                          </a:rPr>
                          <m:t>𝐳</m:t>
                        </m:r>
                        <m:r>
                          <m:rPr>
                            <m:brk m:alnAt="7"/>
                          </m:rPr>
                          <a:rPr lang="en-US" altLang="zh-TW" sz="2800" b="0" i="1" dirty="0" smtClean="0">
                            <a:latin typeface="Cambria Math" panose="02040503050406030204" pitchFamily="18" charset="0"/>
                            <a:ea typeface="Cambria Math" panose="02040503050406030204" pitchFamily="18" charset="0"/>
                          </a:rPr>
                          <m:t>∈</m:t>
                        </m:r>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𝐶</m:t>
                            </m:r>
                          </m:e>
                          <m:sub>
                            <m:r>
                              <a:rPr lang="en-US" altLang="zh-TW" sz="2800" i="1" dirty="0">
                                <a:latin typeface="Cambria Math" panose="02040503050406030204" pitchFamily="18" charset="0"/>
                              </a:rPr>
                              <m:t>𝑖</m:t>
                            </m:r>
                          </m:sub>
                        </m:sSub>
                      </m:sub>
                      <m:sup/>
                      <m:e>
                        <m:r>
                          <m:rPr>
                            <m:brk m:alnAt="7"/>
                          </m:rPr>
                          <a:rPr lang="en-US" altLang="zh-TW" sz="2800" b="1" dirty="0">
                            <a:latin typeface="Cambria Math" panose="02040503050406030204" pitchFamily="18" charset="0"/>
                          </a:rPr>
                          <m:t>𝐳</m:t>
                        </m:r>
                      </m:e>
                    </m:nary>
                    <m:r>
                      <a:rPr lang="en-US" altLang="zh-TW" sz="2800" i="1" dirty="0">
                        <a:latin typeface="Cambria Math" panose="02040503050406030204" pitchFamily="18" charset="0"/>
                      </a:rPr>
                      <m:t>, </m:t>
                    </m:r>
                    <m:r>
                      <a:rPr lang="en-US" altLang="zh-TW" sz="2800" b="0" i="1" dirty="0" smtClean="0">
                        <a:latin typeface="Cambria Math" panose="02040503050406030204" pitchFamily="18" charset="0"/>
                      </a:rPr>
                      <m:t> </m:t>
                    </m:r>
                    <m:r>
                      <a:rPr lang="en-US" altLang="zh-TW" sz="2800" i="1" dirty="0">
                        <a:latin typeface="Cambria Math" panose="02040503050406030204" pitchFamily="18" charset="0"/>
                      </a:rPr>
                      <m:t>𝑖</m:t>
                    </m:r>
                    <m:r>
                      <a:rPr lang="en-US" altLang="zh-TW" sz="2800" i="1" dirty="0">
                        <a:latin typeface="Cambria Math" panose="02040503050406030204" pitchFamily="18" charset="0"/>
                      </a:rPr>
                      <m:t>=1, 2, …,</m:t>
                    </m:r>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𝑛</m:t>
                        </m:r>
                      </m:e>
                      <m:sub>
                        <m:r>
                          <a:rPr lang="en-US" altLang="zh-TW" sz="2800" i="1" dirty="0">
                            <a:latin typeface="Cambria Math" panose="02040503050406030204" pitchFamily="18" charset="0"/>
                          </a:rPr>
                          <m:t>𝑠𝑝</m:t>
                        </m:r>
                      </m:sub>
                    </m:sSub>
                    <m:r>
                      <a:rPr lang="en-US" altLang="zh-TW" sz="2800" i="1" dirty="0">
                        <a:latin typeface="Cambria Math" panose="02040503050406030204" pitchFamily="18" charset="0"/>
                      </a:rPr>
                      <m:t>,</m:t>
                    </m:r>
                  </m:oMath>
                </a14:m>
                <a:r>
                  <a:rPr lang="en-US" altLang="zh-TW" sz="2800" b="1" dirty="0"/>
                  <a:t>        </a:t>
                </a:r>
                <a:r>
                  <a:rPr lang="en-US" altLang="zh-TW" sz="2800" dirty="0"/>
                  <a:t>(10.9-5)</a:t>
                </a:r>
              </a:p>
              <a:p>
                <a:pPr marL="864000" lvl="1" indent="0">
                  <a:buClr>
                    <a:schemeClr val="tx1"/>
                  </a:buClr>
                  <a:buSzPct val="100000"/>
                  <a:buNone/>
                </a:pPr>
                <a:r>
                  <a:rPr lang="en-US" altLang="zh-TW" sz="2800" dirty="0"/>
                  <a:t>where </a:t>
                </a:r>
                <a14:m>
                  <m:oMath xmlns:m="http://schemas.openxmlformats.org/officeDocument/2006/math">
                    <m:d>
                      <m:dPr>
                        <m:begChr m:val="|"/>
                        <m:endChr m:val="|"/>
                        <m:ctrlPr>
                          <a:rPr lang="en-US" altLang="zh-TW" sz="2800" i="1" dirty="0" smtClean="0">
                            <a:latin typeface="Cambria Math" panose="02040503050406030204" pitchFamily="18" charset="0"/>
                          </a:rPr>
                        </m:ctrlPr>
                      </m:dPr>
                      <m:e>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𝐶</m:t>
                            </m:r>
                          </m:e>
                          <m:sub>
                            <m:r>
                              <a:rPr lang="en-US" altLang="zh-TW" sz="2800" i="1" dirty="0">
                                <a:latin typeface="Cambria Math" panose="02040503050406030204" pitchFamily="18" charset="0"/>
                              </a:rPr>
                              <m:t>𝑖</m:t>
                            </m:r>
                          </m:sub>
                        </m:sSub>
                      </m:e>
                    </m:d>
                  </m:oMath>
                </a14:m>
                <a:r>
                  <a:rPr lang="en-US" altLang="zh-TW" sz="2800" dirty="0"/>
                  <a:t> is the number of pixels in set </a:t>
                </a:r>
                <a14:m>
                  <m:oMath xmlns:m="http://schemas.openxmlformats.org/officeDocument/2006/math">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𝐶</m:t>
                        </m:r>
                      </m:e>
                      <m:sub>
                        <m:r>
                          <a:rPr lang="en-US" altLang="zh-TW" sz="2800" i="1" dirty="0">
                            <a:latin typeface="Cambria Math" panose="02040503050406030204" pitchFamily="18" charset="0"/>
                          </a:rPr>
                          <m:t>𝑖</m:t>
                        </m:r>
                      </m:sub>
                    </m:sSub>
                  </m:oMath>
                </a14:m>
                <a:r>
                  <a:rPr lang="en-US" altLang="zh-TW" sz="2800" dirty="0"/>
                  <a:t>.</a:t>
                </a:r>
              </a:p>
              <a:p>
                <a:pPr marL="865187" lvl="1" indent="-514350">
                  <a:buClr>
                    <a:schemeClr val="tx1"/>
                  </a:buClr>
                  <a:buSzPct val="100000"/>
                  <a:buFont typeface="+mj-lt"/>
                  <a:buAutoNum type="arabicPeriod" startAt="4"/>
                </a:pPr>
                <a:r>
                  <a:rPr lang="en-US" altLang="zh-TW" sz="2800" b="1" dirty="0"/>
                  <a:t>Test for convergence: </a:t>
                </a:r>
                <a:r>
                  <a:rPr lang="en-US" altLang="zh-TW" sz="2800" dirty="0"/>
                  <a:t>Compute the Euclidean norms of the differences between the mean vectors in the current and previous steps. Compute the residual error, </a:t>
                </a:r>
                <a14:m>
                  <m:oMath xmlns:m="http://schemas.openxmlformats.org/officeDocument/2006/math">
                    <m:r>
                      <a:rPr lang="en-US" altLang="zh-TW" sz="2800" i="1" dirty="0" smtClean="0">
                        <a:latin typeface="Cambria Math" panose="02040503050406030204" pitchFamily="18" charset="0"/>
                      </a:rPr>
                      <m:t>𝐸</m:t>
                    </m:r>
                  </m:oMath>
                </a14:m>
                <a:r>
                  <a:rPr lang="en-US" altLang="zh-TW" sz="2800" dirty="0"/>
                  <a:t>, as the sum of the </a:t>
                </a:r>
                <a14:m>
                  <m:oMath xmlns:m="http://schemas.openxmlformats.org/officeDocument/2006/math">
                    <m:sSub>
                      <m:sSubPr>
                        <m:ctrlPr>
                          <a:rPr lang="en-US" altLang="zh-TW" sz="2800" i="1" dirty="0">
                            <a:latin typeface="Cambria Math" panose="02040503050406030204" pitchFamily="18" charset="0"/>
                          </a:rPr>
                        </m:ctrlPr>
                      </m:sSubPr>
                      <m:e>
                        <m:r>
                          <a:rPr lang="en-US" altLang="zh-TW" sz="2800" i="1" dirty="0">
                            <a:latin typeface="Cambria Math" panose="02040503050406030204" pitchFamily="18" charset="0"/>
                          </a:rPr>
                          <m:t>𝑛</m:t>
                        </m:r>
                      </m:e>
                      <m:sub>
                        <m:r>
                          <a:rPr lang="en-US" altLang="zh-TW" sz="2800" i="1" dirty="0">
                            <a:latin typeface="Cambria Math" panose="02040503050406030204" pitchFamily="18" charset="0"/>
                          </a:rPr>
                          <m:t>𝑠𝑝</m:t>
                        </m:r>
                      </m:sub>
                    </m:sSub>
                  </m:oMath>
                </a14:m>
                <a:r>
                  <a:rPr lang="en-US" altLang="zh-TW" sz="2800" dirty="0"/>
                  <a:t> norms. If </a:t>
                </a:r>
                <a14:m>
                  <m:oMath xmlns:m="http://schemas.openxmlformats.org/officeDocument/2006/math">
                    <m:r>
                      <a:rPr lang="en-US" altLang="zh-TW" sz="2800" b="0" i="1" smtClean="0">
                        <a:latin typeface="Cambria Math" panose="02040503050406030204" pitchFamily="18" charset="0"/>
                      </a:rPr>
                      <m:t>𝐸</m:t>
                    </m:r>
                    <m:r>
                      <a:rPr lang="en-US" altLang="zh-TW" sz="2800" b="0" i="1" smtClean="0">
                        <a:latin typeface="Cambria Math" panose="02040503050406030204" pitchFamily="18" charset="0"/>
                      </a:rPr>
                      <m:t>&lt;</m:t>
                    </m:r>
                    <m:r>
                      <a:rPr lang="en-US" altLang="zh-TW" sz="2800" b="0" i="1" smtClean="0">
                        <a:latin typeface="Cambria Math" panose="02040503050406030204" pitchFamily="18" charset="0"/>
                      </a:rPr>
                      <m:t>𝑇</m:t>
                    </m:r>
                    <m:r>
                      <a:rPr lang="en-US" altLang="zh-TW" sz="2800" b="0" i="1" smtClean="0">
                        <a:latin typeface="Cambria Math" panose="02040503050406030204" pitchFamily="18" charset="0"/>
                      </a:rPr>
                      <m:t>,</m:t>
                    </m:r>
                  </m:oMath>
                </a14:m>
                <a:r>
                  <a:rPr lang="en-US" altLang="zh-TW" sz="2800" dirty="0"/>
                  <a:t> where </a:t>
                </a:r>
                <a14:m>
                  <m:oMath xmlns:m="http://schemas.openxmlformats.org/officeDocument/2006/math">
                    <m:r>
                      <a:rPr lang="en-US" altLang="zh-TW" sz="2800" i="1">
                        <a:latin typeface="Cambria Math" panose="02040503050406030204" pitchFamily="18" charset="0"/>
                      </a:rPr>
                      <m:t>𝑇</m:t>
                    </m:r>
                  </m:oMath>
                </a14:m>
                <a:r>
                  <a:rPr lang="en-US" altLang="zh-TW" sz="2800" dirty="0"/>
                  <a:t> is a</a:t>
                </a:r>
              </a:p>
              <a:p>
                <a:pPr marL="514350" indent="-514350">
                  <a:buClrTx/>
                  <a:buSzPct val="100000"/>
                  <a:buFont typeface="+mj-lt"/>
                  <a:buAutoNum type="arabicPeriod" startAt="4"/>
                </a:pPr>
                <a:endParaRPr lang="en-US" altLang="zh-TW" sz="2800" dirty="0"/>
              </a:p>
            </p:txBody>
          </p:sp>
        </mc:Choice>
        <mc:Fallback xmlns="">
          <p:sp>
            <p:nvSpPr>
              <p:cNvPr id="3" name="內容版面配置區 2">
                <a:extLst>
                  <a:ext uri="{FF2B5EF4-FFF2-40B4-BE49-F238E27FC236}">
                    <a16:creationId xmlns:a16="http://schemas.microsoft.com/office/drawing/2014/main" id="{E2DF62F8-9DAA-4719-9BAE-D9494A319BBD}"/>
                  </a:ext>
                </a:extLst>
              </p:cNvPr>
              <p:cNvSpPr>
                <a:spLocks noGrp="1" noRot="1" noChangeAspect="1" noMove="1" noResize="1" noEditPoints="1" noAdjustHandles="1" noChangeArrowheads="1" noChangeShapeType="1" noTextEdit="1"/>
              </p:cNvSpPr>
              <p:nvPr>
                <p:ph idx="1"/>
              </p:nvPr>
            </p:nvSpPr>
            <p:spPr>
              <a:blipFill>
                <a:blip r:embed="rId3"/>
                <a:stretch>
                  <a:fillRect t="-1760" r="-2412" b="-332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439250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D6D60D8-F081-4090-9718-CA32F50BD0E6}"/>
              </a:ext>
            </a:extLst>
          </p:cNvPr>
          <p:cNvSpPr>
            <a:spLocks noGrp="1" noChangeArrowheads="1"/>
          </p:cNvSpPr>
          <p:nvPr>
            <p:ph type="title"/>
          </p:nvPr>
        </p:nvSpPr>
        <p:spPr/>
        <p:txBody>
          <a:bodyPr/>
          <a:lstStyle/>
          <a:p>
            <a:pPr eaLnBrk="1" hangingPunct="1"/>
            <a:endParaRPr lang="zh-TW" altLang="en-US" sz="700"/>
          </a:p>
        </p:txBody>
      </p:sp>
      <p:sp>
        <p:nvSpPr>
          <p:cNvPr id="102404" name="Rectangle 5">
            <a:extLst>
              <a:ext uri="{FF2B5EF4-FFF2-40B4-BE49-F238E27FC236}">
                <a16:creationId xmlns:a16="http://schemas.microsoft.com/office/drawing/2014/main" id="{B5708DA3-EF74-4783-9981-07AA1978459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6" name="Rectangle 7">
            <a:extLst>
              <a:ext uri="{FF2B5EF4-FFF2-40B4-BE49-F238E27FC236}">
                <a16:creationId xmlns:a16="http://schemas.microsoft.com/office/drawing/2014/main" id="{506111EF-FA6E-4C63-A83F-4F7940ECCA14}"/>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8" name="Rectangle 9">
            <a:extLst>
              <a:ext uri="{FF2B5EF4-FFF2-40B4-BE49-F238E27FC236}">
                <a16:creationId xmlns:a16="http://schemas.microsoft.com/office/drawing/2014/main" id="{9BAE6F95-1EED-42DE-8B6D-0ECB4914E73D}"/>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9" name="Rectangle 11">
            <a:extLst>
              <a:ext uri="{FF2B5EF4-FFF2-40B4-BE49-F238E27FC236}">
                <a16:creationId xmlns:a16="http://schemas.microsoft.com/office/drawing/2014/main" id="{F05494B2-1568-48D3-B5E5-C2717E359EC8}"/>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10" name="投影片編號版面配置區 1">
            <a:extLst>
              <a:ext uri="{FF2B5EF4-FFF2-40B4-BE49-F238E27FC236}">
                <a16:creationId xmlns:a16="http://schemas.microsoft.com/office/drawing/2014/main" id="{B0E439E5-C18D-4839-9BB3-5ABD59DEA83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7E38C9-648B-46B1-9A48-1822E99883A5}" type="slidenum">
              <a:rPr kumimoji="0" lang="zh-TW" altLang="en-US" sz="1400" b="0" i="0" u="none" strike="noStrike" kern="1200" cap="none" spc="0" normalizeH="0" baseline="0" noProof="0" smtClean="0">
                <a:ln>
                  <a:noFill/>
                </a:ln>
                <a:solidFill>
                  <a:srgbClr val="000000"/>
                </a:solidFill>
                <a:effectLst/>
                <a:uLnTx/>
                <a:uFillTx/>
                <a:latin typeface="Tahoma" panose="020B060403050404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zh-TW" sz="14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2DF62F8-9DAA-4719-9BAE-D9494A319BBD}"/>
                  </a:ext>
                </a:extLst>
              </p:cNvPr>
              <p:cNvSpPr>
                <a:spLocks noGrp="1"/>
              </p:cNvSpPr>
              <p:nvPr>
                <p:ph idx="1"/>
              </p:nvPr>
            </p:nvSpPr>
            <p:spPr/>
            <p:txBody>
              <a:bodyPr/>
              <a:lstStyle/>
              <a:p>
                <a:pPr marL="864000" lvl="1" indent="0">
                  <a:buClr>
                    <a:schemeClr val="tx1"/>
                  </a:buClr>
                  <a:buSzPct val="100000"/>
                  <a:buNone/>
                </a:pPr>
                <a:r>
                  <a:rPr lang="en-US" altLang="zh-TW" sz="2800" dirty="0"/>
                  <a:t>specified nonnegative threshold, go to Step 5. Else, go back to Step 2.</a:t>
                </a:r>
              </a:p>
              <a:p>
                <a:pPr marL="865187" lvl="1" indent="-514350">
                  <a:buClr>
                    <a:srgbClr val="000000"/>
                  </a:buClr>
                  <a:buSzPct val="100000"/>
                  <a:buFont typeface="+mj-lt"/>
                  <a:buAutoNum type="arabicPeriod" startAt="5"/>
                </a:pPr>
                <a:r>
                  <a:rPr lang="en-US" altLang="zh-TW" sz="2800" b="1" dirty="0">
                    <a:solidFill>
                      <a:srgbClr val="000000"/>
                    </a:solidFill>
                  </a:rPr>
                  <a:t>Post-process the </a:t>
                </a:r>
                <a:r>
                  <a:rPr lang="en-US" altLang="zh-TW" sz="2800" b="1" dirty="0" err="1">
                    <a:solidFill>
                      <a:srgbClr val="000000"/>
                    </a:solidFill>
                  </a:rPr>
                  <a:t>superpixel</a:t>
                </a:r>
                <a:r>
                  <a:rPr lang="en-US" altLang="zh-TW" sz="2800" b="1" dirty="0">
                    <a:solidFill>
                      <a:srgbClr val="000000"/>
                    </a:solidFill>
                  </a:rPr>
                  <a:t> regions: </a:t>
                </a:r>
                <a:r>
                  <a:rPr lang="en-US" altLang="zh-TW" sz="2800" dirty="0">
                    <a:solidFill>
                      <a:srgbClr val="000000"/>
                    </a:solidFill>
                  </a:rPr>
                  <a:t>Replace all the </a:t>
                </a:r>
                <a:r>
                  <a:rPr lang="en-US" altLang="zh-TW" sz="2800" dirty="0" err="1">
                    <a:solidFill>
                      <a:srgbClr val="000000"/>
                    </a:solidFill>
                  </a:rPr>
                  <a:t>superpixels</a:t>
                </a:r>
                <a:r>
                  <a:rPr lang="en-US" altLang="zh-TW" sz="2800" dirty="0">
                    <a:solidFill>
                      <a:srgbClr val="000000"/>
                    </a:solidFill>
                  </a:rPr>
                  <a:t> in each region, </a:t>
                </a:r>
                <a14:m>
                  <m:oMath xmlns:m="http://schemas.openxmlformats.org/officeDocument/2006/math">
                    <m:sSub>
                      <m:sSubPr>
                        <m:ctrlPr>
                          <a:rPr lang="en-US" altLang="zh-TW" sz="2800" i="1" dirty="0" smtClean="0">
                            <a:solidFill>
                              <a:srgbClr val="000000"/>
                            </a:solidFill>
                            <a:latin typeface="Cambria Math" panose="02040503050406030204" pitchFamily="18" charset="0"/>
                          </a:rPr>
                        </m:ctrlPr>
                      </m:sSubPr>
                      <m:e>
                        <m:r>
                          <a:rPr lang="en-US" altLang="zh-TW" sz="2800" i="1" dirty="0">
                            <a:solidFill>
                              <a:srgbClr val="000000"/>
                            </a:solidFill>
                            <a:latin typeface="Cambria Math" panose="02040503050406030204" pitchFamily="18" charset="0"/>
                          </a:rPr>
                          <m:t>𝐶</m:t>
                        </m:r>
                      </m:e>
                      <m:sub>
                        <m:r>
                          <a:rPr lang="en-US" altLang="zh-TW" sz="2800" b="0" i="1" dirty="0" smtClean="0">
                            <a:solidFill>
                              <a:srgbClr val="000000"/>
                            </a:solidFill>
                            <a:latin typeface="Cambria Math" panose="02040503050406030204" pitchFamily="18" charset="0"/>
                          </a:rPr>
                          <m:t>𝑖</m:t>
                        </m:r>
                      </m:sub>
                    </m:sSub>
                  </m:oMath>
                </a14:m>
                <a:r>
                  <a:rPr lang="en-US" altLang="zh-TW" sz="2800" dirty="0">
                    <a:solidFill>
                      <a:srgbClr val="000000"/>
                    </a:solidFill>
                  </a:rPr>
                  <a:t>, by their average value, </a:t>
                </a:r>
                <a14:m>
                  <m:oMath xmlns:m="http://schemas.openxmlformats.org/officeDocument/2006/math">
                    <m:sSub>
                      <m:sSubPr>
                        <m:ctrlPr>
                          <a:rPr lang="en-US" altLang="zh-TW" sz="2800" i="1" dirty="0">
                            <a:latin typeface="Cambria Math" panose="02040503050406030204" pitchFamily="18" charset="0"/>
                          </a:rPr>
                        </m:ctrlPr>
                      </m:sSubPr>
                      <m:e>
                        <m:r>
                          <a:rPr lang="en-US" altLang="zh-TW" sz="2800" b="1" dirty="0">
                            <a:latin typeface="Cambria Math" panose="02040503050406030204" pitchFamily="18" charset="0"/>
                          </a:rPr>
                          <m:t>𝐦</m:t>
                        </m:r>
                      </m:e>
                      <m:sub>
                        <m:r>
                          <a:rPr lang="en-US" altLang="zh-TW" sz="2800" i="1" dirty="0">
                            <a:latin typeface="Cambria Math" panose="02040503050406030204" pitchFamily="18" charset="0"/>
                          </a:rPr>
                          <m:t>𝑖</m:t>
                        </m:r>
                      </m:sub>
                    </m:sSub>
                  </m:oMath>
                </a14:m>
                <a:r>
                  <a:rPr lang="en-US" altLang="zh-TW" sz="2800" dirty="0">
                    <a:solidFill>
                      <a:srgbClr val="000000"/>
                    </a:solidFill>
                  </a:rPr>
                  <a:t>.</a:t>
                </a:r>
              </a:p>
              <a:p>
                <a:pPr marL="0" lvl="1" indent="0">
                  <a:buClr>
                    <a:schemeClr val="tx1"/>
                  </a:buClr>
                  <a:buSzPct val="100000"/>
                  <a:buNone/>
                </a:pPr>
                <a:endParaRPr lang="en-US" altLang="zh-TW" sz="2800" dirty="0"/>
              </a:p>
            </p:txBody>
          </p:sp>
        </mc:Choice>
        <mc:Fallback xmlns="">
          <p:sp>
            <p:nvSpPr>
              <p:cNvPr id="3" name="內容版面配置區 2">
                <a:extLst>
                  <a:ext uri="{FF2B5EF4-FFF2-40B4-BE49-F238E27FC236}">
                    <a16:creationId xmlns:a16="http://schemas.microsoft.com/office/drawing/2014/main" id="{E2DF62F8-9DAA-4719-9BAE-D9494A319BBD}"/>
                  </a:ext>
                </a:extLst>
              </p:cNvPr>
              <p:cNvSpPr>
                <a:spLocks noGrp="1" noRot="1" noChangeAspect="1" noMove="1" noResize="1" noEditPoints="1" noAdjustHandles="1" noChangeArrowheads="1" noChangeShapeType="1" noTextEdit="1"/>
              </p:cNvSpPr>
              <p:nvPr>
                <p:ph idx="1"/>
              </p:nvPr>
            </p:nvSpPr>
            <p:spPr>
              <a:blipFill>
                <a:blip r:embed="rId3"/>
                <a:stretch>
                  <a:fillRect t="-1760" r="-2412"/>
                </a:stretch>
              </a:blipFill>
            </p:spPr>
            <p:txBody>
              <a:bodyPr/>
              <a:lstStyle/>
              <a:p>
                <a:r>
                  <a:rPr lang="zh-TW" altLang="en-US">
                    <a:noFill/>
                  </a:rPr>
                  <a:t> </a:t>
                </a:r>
              </a:p>
            </p:txBody>
          </p:sp>
        </mc:Fallback>
      </mc:AlternateContent>
      <p:sp>
        <p:nvSpPr>
          <p:cNvPr id="10" name="文字方塊 9">
            <a:extLst>
              <a:ext uri="{FF2B5EF4-FFF2-40B4-BE49-F238E27FC236}">
                <a16:creationId xmlns:a16="http://schemas.microsoft.com/office/drawing/2014/main" id="{B29CA11F-04C9-4CAF-8414-29A8D9229607}"/>
              </a:ext>
            </a:extLst>
          </p:cNvPr>
          <p:cNvSpPr txBox="1"/>
          <p:nvPr/>
        </p:nvSpPr>
        <p:spPr>
          <a:xfrm>
            <a:off x="2555776" y="4253086"/>
            <a:ext cx="468313" cy="400050"/>
          </a:xfrm>
          <a:prstGeom prst="rect">
            <a:avLst/>
          </a:prstGeom>
          <a:noFill/>
        </p:spPr>
        <p:txBody>
          <a:bodyPr wrap="none">
            <a:spAutoFit/>
          </a:bodyPr>
          <a:lstStyle/>
          <a:p>
            <a:pPr eaLnBrk="1" hangingPunct="1">
              <a:defRPr/>
            </a:pPr>
            <a:r>
              <a:rPr lang="en-US" altLang="zh-TW" sz="2000" dirty="0">
                <a:latin typeface="+mj-lt"/>
              </a:rPr>
              <a:t>(a)</a:t>
            </a:r>
            <a:endParaRPr lang="zh-TW" altLang="en-US" sz="2000" dirty="0">
              <a:latin typeface="+mj-lt"/>
            </a:endParaRPr>
          </a:p>
        </p:txBody>
      </p:sp>
      <p:sp>
        <p:nvSpPr>
          <p:cNvPr id="11" name="文字方塊 10">
            <a:extLst>
              <a:ext uri="{FF2B5EF4-FFF2-40B4-BE49-F238E27FC236}">
                <a16:creationId xmlns:a16="http://schemas.microsoft.com/office/drawing/2014/main" id="{3D6EDA9F-9A69-4EFD-8C7C-D8822AEE52E5}"/>
              </a:ext>
            </a:extLst>
          </p:cNvPr>
          <p:cNvSpPr txBox="1"/>
          <p:nvPr/>
        </p:nvSpPr>
        <p:spPr>
          <a:xfrm>
            <a:off x="4448175" y="4253086"/>
            <a:ext cx="482600" cy="400050"/>
          </a:xfrm>
          <a:prstGeom prst="rect">
            <a:avLst/>
          </a:prstGeom>
          <a:noFill/>
        </p:spPr>
        <p:txBody>
          <a:bodyPr wrap="none">
            <a:spAutoFit/>
          </a:bodyPr>
          <a:lstStyle/>
          <a:p>
            <a:pPr eaLnBrk="1" hangingPunct="1">
              <a:defRPr/>
            </a:pPr>
            <a:r>
              <a:rPr lang="en-US" altLang="zh-TW" sz="2000" dirty="0">
                <a:latin typeface="+mj-lt"/>
              </a:rPr>
              <a:t>(b)</a:t>
            </a:r>
            <a:endParaRPr lang="zh-TW" altLang="en-US" sz="2000" dirty="0">
              <a:latin typeface="+mj-lt"/>
            </a:endParaRPr>
          </a:p>
        </p:txBody>
      </p:sp>
      <p:sp>
        <p:nvSpPr>
          <p:cNvPr id="12" name="文字方塊 11">
            <a:extLst>
              <a:ext uri="{FF2B5EF4-FFF2-40B4-BE49-F238E27FC236}">
                <a16:creationId xmlns:a16="http://schemas.microsoft.com/office/drawing/2014/main" id="{612F45DA-72F5-4879-82B1-4176DA40EDB1}"/>
              </a:ext>
            </a:extLst>
          </p:cNvPr>
          <p:cNvSpPr txBox="1"/>
          <p:nvPr/>
        </p:nvSpPr>
        <p:spPr>
          <a:xfrm>
            <a:off x="6407944" y="4253086"/>
            <a:ext cx="468312" cy="400050"/>
          </a:xfrm>
          <a:prstGeom prst="rect">
            <a:avLst/>
          </a:prstGeom>
          <a:noFill/>
        </p:spPr>
        <p:txBody>
          <a:bodyPr wrap="none">
            <a:spAutoFit/>
          </a:bodyPr>
          <a:lstStyle/>
          <a:p>
            <a:pPr eaLnBrk="1" hangingPunct="1">
              <a:defRPr/>
            </a:pPr>
            <a:r>
              <a:rPr lang="en-US" altLang="zh-TW" sz="2000" dirty="0">
                <a:latin typeface="+mj-lt"/>
              </a:rPr>
              <a:t>(c)</a:t>
            </a:r>
            <a:endParaRPr lang="zh-TW" altLang="en-US" sz="2000" dirty="0">
              <a:latin typeface="+mj-lt"/>
            </a:endParaRPr>
          </a:p>
        </p:txBody>
      </p:sp>
      <p:sp>
        <p:nvSpPr>
          <p:cNvPr id="13" name="矩形 12">
            <a:extLst>
              <a:ext uri="{FF2B5EF4-FFF2-40B4-BE49-F238E27FC236}">
                <a16:creationId xmlns:a16="http://schemas.microsoft.com/office/drawing/2014/main" id="{F6E30418-82E5-4840-8F4B-BA30C1DE2653}"/>
              </a:ext>
            </a:extLst>
          </p:cNvPr>
          <p:cNvSpPr>
            <a:spLocks noRot="1" noChangeAspect="1" noMove="1" noResize="1" noEditPoints="1" noAdjustHandles="1" noChangeArrowheads="1" noChangeShapeType="1" noTextEdit="1"/>
          </p:cNvSpPr>
          <p:nvPr/>
        </p:nvSpPr>
        <p:spPr>
          <a:xfrm>
            <a:off x="1116013" y="4700342"/>
            <a:ext cx="7326748" cy="1477328"/>
          </a:xfrm>
          <a:prstGeom prst="rect">
            <a:avLst/>
          </a:prstGeom>
          <a:blipFill>
            <a:blip r:embed="rId4"/>
            <a:stretch>
              <a:fillRect l="-666" t="-2066" r="-1414" b="-5785"/>
            </a:stretch>
          </a:blipFill>
        </p:spPr>
        <p:txBody>
          <a:bodyPr/>
          <a:lstStyle/>
          <a:p>
            <a:pPr>
              <a:defRPr/>
            </a:pPr>
            <a:r>
              <a:rPr lang="zh-TW" altLang="en-US">
                <a:noFill/>
              </a:rPr>
              <a:t> </a:t>
            </a:r>
          </a:p>
        </p:txBody>
      </p:sp>
      <p:pic>
        <p:nvPicPr>
          <p:cNvPr id="14" name="image102.png">
            <a:extLst>
              <a:ext uri="{FF2B5EF4-FFF2-40B4-BE49-F238E27FC236}">
                <a16:creationId xmlns:a16="http://schemas.microsoft.com/office/drawing/2014/main" id="{409029CA-9B78-409D-9CFD-A759956293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6569" y="2900825"/>
            <a:ext cx="5630862"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11725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F37CBFB-17AB-43BD-B484-28989722453F}"/>
              </a:ext>
            </a:extLst>
          </p:cNvPr>
          <p:cNvSpPr>
            <a:spLocks noGrp="1" noChangeArrowheads="1"/>
          </p:cNvSpPr>
          <p:nvPr>
            <p:ph type="title"/>
          </p:nvPr>
        </p:nvSpPr>
        <p:spPr/>
        <p:txBody>
          <a:bodyPr/>
          <a:lstStyle/>
          <a:p>
            <a:pPr eaLnBrk="1" hangingPunct="1"/>
            <a:endParaRPr lang="zh-TW" altLang="en-US"/>
          </a:p>
        </p:txBody>
      </p:sp>
      <p:sp>
        <p:nvSpPr>
          <p:cNvPr id="19459" name="Rectangle 3">
            <a:extLst>
              <a:ext uri="{FF2B5EF4-FFF2-40B4-BE49-F238E27FC236}">
                <a16:creationId xmlns:a16="http://schemas.microsoft.com/office/drawing/2014/main" id="{7A3C509D-05AD-4553-9EEC-43FE3E50E84D}"/>
              </a:ext>
            </a:extLst>
          </p:cNvPr>
          <p:cNvSpPr>
            <a:spLocks noGrp="1" noChangeArrowheads="1"/>
          </p:cNvSpPr>
          <p:nvPr>
            <p:ph type="body" idx="1"/>
          </p:nvPr>
        </p:nvSpPr>
        <p:spPr>
          <a:xfrm>
            <a:off x="107950" y="620713"/>
            <a:ext cx="8847138" cy="5976937"/>
          </a:xfrm>
        </p:spPr>
        <p:txBody>
          <a:bodyPr/>
          <a:lstStyle/>
          <a:p>
            <a:pPr lvl="1" eaLnBrk="1" hangingPunct="1"/>
            <a:r>
              <a:rPr lang="en-US" altLang="zh-TW"/>
              <a:t>The direction </a:t>
            </a:r>
            <a:r>
              <a:rPr lang="en-US" altLang="zh-TW">
                <a:cs typeface="Times New Roman" panose="02020603050405020304" pitchFamily="18" charset="0"/>
              </a:rPr>
              <a:t>  </a:t>
            </a:r>
            <a:r>
              <a:rPr lang="en-US" altLang="zh-TW"/>
              <a:t>          of the gradient vector is:</a:t>
            </a:r>
          </a:p>
          <a:p>
            <a:pPr lvl="1" eaLnBrk="1" hangingPunct="1">
              <a:lnSpc>
                <a:spcPct val="40000"/>
              </a:lnSpc>
              <a:buFont typeface="Wingdings" panose="05000000000000000000" pitchFamily="2" charset="2"/>
              <a:buNone/>
            </a:pPr>
            <a:r>
              <a:rPr lang="en-US" altLang="zh-TW"/>
              <a:t>	</a:t>
            </a:r>
          </a:p>
          <a:p>
            <a:pPr lvl="1" eaLnBrk="1" hangingPunct="1">
              <a:buFont typeface="Wingdings" panose="05000000000000000000" pitchFamily="2" charset="2"/>
              <a:buNone/>
            </a:pPr>
            <a:r>
              <a:rPr lang="en-US" altLang="zh-TW"/>
              <a:t>					,	                                            (10.1-5)</a:t>
            </a:r>
          </a:p>
          <a:p>
            <a:pPr lvl="1" eaLnBrk="1" hangingPunct="1">
              <a:buFont typeface="Wingdings" panose="05000000000000000000" pitchFamily="2" charset="2"/>
              <a:buNone/>
            </a:pPr>
            <a:r>
              <a:rPr lang="en-US" altLang="zh-TW"/>
              <a:t>	where the angle is measured with respect to the </a:t>
            </a:r>
            <a:r>
              <a:rPr lang="en-US" altLang="zh-TW" i="1"/>
              <a:t>x</a:t>
            </a:r>
            <a:r>
              <a:rPr lang="en-US" altLang="zh-TW"/>
              <a:t>-axis. The direction of an edge at (</a:t>
            </a:r>
            <a:r>
              <a:rPr lang="en-US" altLang="zh-TW" i="1"/>
              <a:t>x</a:t>
            </a:r>
            <a:r>
              <a:rPr lang="en-US" altLang="zh-TW"/>
              <a:t>, </a:t>
            </a:r>
            <a:r>
              <a:rPr lang="en-US" altLang="zh-TW" i="1"/>
              <a:t>y</a:t>
            </a:r>
            <a:r>
              <a:rPr lang="en-US" altLang="zh-TW"/>
              <a:t>) is </a:t>
            </a:r>
            <a:r>
              <a:rPr lang="en-US" altLang="zh-TW" i="1"/>
              <a:t>perpendicular</a:t>
            </a:r>
            <a:r>
              <a:rPr lang="en-US" altLang="zh-TW"/>
              <a:t> to the direction of the gradient vector at that point.</a:t>
            </a:r>
          </a:p>
          <a:p>
            <a:pPr eaLnBrk="1" hangingPunct="1"/>
            <a:r>
              <a:rPr lang="en-US" altLang="zh-TW"/>
              <a:t>Let the 3</a:t>
            </a:r>
            <a:r>
              <a:rPr lang="en-US" altLang="zh-TW">
                <a:sym typeface="Symbol" panose="05050102010706020507" pitchFamily="18" charset="2"/>
              </a:rPr>
              <a:t></a:t>
            </a:r>
            <a:r>
              <a:rPr lang="en-US" altLang="zh-TW"/>
              <a:t>3 mask in Fig.10.8(a) represent the gray levels in a neighborhood of an image. One of the simple ways to implement a first-order partial derivative at point </a:t>
            </a:r>
            <a:r>
              <a:rPr lang="en-US" altLang="zh-TW" i="1"/>
              <a:t>z</a:t>
            </a:r>
            <a:r>
              <a:rPr lang="en-US" altLang="zh-TW" baseline="-25000"/>
              <a:t>5</a:t>
            </a:r>
            <a:r>
              <a:rPr lang="en-US" altLang="zh-TW"/>
              <a:t> is the Roberts cross-gradient operators:</a:t>
            </a:r>
          </a:p>
          <a:p>
            <a:pPr eaLnBrk="1" hangingPunct="1">
              <a:buFont typeface="Wingdings" panose="05000000000000000000" pitchFamily="2" charset="2"/>
              <a:buNone/>
            </a:pPr>
            <a:r>
              <a:rPr lang="fr-FR" altLang="zh-TW" i="1"/>
              <a:t>			G</a:t>
            </a:r>
            <a:r>
              <a:rPr lang="fr-FR" altLang="zh-TW" i="1" baseline="-25000"/>
              <a:t>x</a:t>
            </a:r>
            <a:r>
              <a:rPr lang="fr-FR" altLang="zh-TW"/>
              <a:t> </a:t>
            </a:r>
            <a:r>
              <a:rPr lang="en-US" altLang="zh-TW"/>
              <a:t>= </a:t>
            </a:r>
            <a:r>
              <a:rPr lang="fr-FR" altLang="zh-TW"/>
              <a:t>(</a:t>
            </a:r>
            <a:r>
              <a:rPr lang="fr-FR" altLang="zh-TW" i="1"/>
              <a:t>z</a:t>
            </a:r>
            <a:r>
              <a:rPr lang="fr-FR" altLang="zh-TW" baseline="-25000"/>
              <a:t>9</a:t>
            </a:r>
            <a:r>
              <a:rPr lang="fr-FR" altLang="zh-TW"/>
              <a:t> </a:t>
            </a:r>
            <a:r>
              <a:rPr lang="fr-FR" altLang="zh-TW">
                <a:latin typeface="Arial" panose="020B0604020202020204" pitchFamily="34" charset="0"/>
              </a:rPr>
              <a:t>–</a:t>
            </a:r>
            <a:r>
              <a:rPr lang="fr-FR" altLang="zh-TW"/>
              <a:t> </a:t>
            </a:r>
            <a:r>
              <a:rPr lang="fr-FR" altLang="zh-TW" i="1"/>
              <a:t>z</a:t>
            </a:r>
            <a:r>
              <a:rPr lang="fr-FR" altLang="zh-TW" baseline="-25000"/>
              <a:t>5</a:t>
            </a:r>
            <a:r>
              <a:rPr lang="en-US" altLang="zh-TW"/>
              <a:t>),			               (10.1-6)</a:t>
            </a:r>
            <a:endParaRPr lang="fr-FR" altLang="zh-TW" i="1"/>
          </a:p>
          <a:p>
            <a:pPr eaLnBrk="1" hangingPunct="1">
              <a:buFont typeface="Wingdings" panose="05000000000000000000" pitchFamily="2" charset="2"/>
              <a:buNone/>
            </a:pPr>
            <a:r>
              <a:rPr lang="fr-FR" altLang="zh-TW" i="1"/>
              <a:t>			G</a:t>
            </a:r>
            <a:r>
              <a:rPr lang="fr-FR" altLang="zh-TW" i="1" baseline="-25000"/>
              <a:t>y</a:t>
            </a:r>
            <a:r>
              <a:rPr lang="fr-FR" altLang="zh-TW"/>
              <a:t> </a:t>
            </a:r>
            <a:r>
              <a:rPr lang="en-US" altLang="zh-TW"/>
              <a:t>= </a:t>
            </a:r>
            <a:r>
              <a:rPr lang="fr-FR" altLang="zh-TW"/>
              <a:t>(</a:t>
            </a:r>
            <a:r>
              <a:rPr lang="fr-FR" altLang="zh-TW" i="1"/>
              <a:t>z</a:t>
            </a:r>
            <a:r>
              <a:rPr lang="fr-FR" altLang="zh-TW" baseline="-25000"/>
              <a:t>8</a:t>
            </a:r>
            <a:r>
              <a:rPr lang="fr-FR" altLang="zh-TW"/>
              <a:t> </a:t>
            </a:r>
            <a:r>
              <a:rPr lang="fr-FR" altLang="zh-TW">
                <a:latin typeface="Arial" panose="020B0604020202020204" pitchFamily="34" charset="0"/>
              </a:rPr>
              <a:t>–</a:t>
            </a:r>
            <a:r>
              <a:rPr lang="fr-FR" altLang="zh-TW"/>
              <a:t> </a:t>
            </a:r>
            <a:r>
              <a:rPr lang="fr-FR" altLang="zh-TW" i="1"/>
              <a:t>z</a:t>
            </a:r>
            <a:r>
              <a:rPr lang="fr-FR" altLang="zh-TW" baseline="-25000"/>
              <a:t>6</a:t>
            </a:r>
            <a:r>
              <a:rPr lang="en-US" altLang="zh-TW"/>
              <a:t>),		     	               (10.1-7)</a:t>
            </a:r>
          </a:p>
          <a:p>
            <a:pPr eaLnBrk="1" hangingPunct="1">
              <a:buFont typeface="Wingdings" panose="05000000000000000000" pitchFamily="2" charset="2"/>
              <a:buNone/>
            </a:pPr>
            <a:r>
              <a:rPr lang="en-US" altLang="zh-TW"/>
              <a:t>	which are the masks shown in Fig. 10.8(b).</a:t>
            </a:r>
          </a:p>
        </p:txBody>
      </p:sp>
      <p:sp>
        <p:nvSpPr>
          <p:cNvPr id="19460" name="Rectangle 5">
            <a:extLst>
              <a:ext uri="{FF2B5EF4-FFF2-40B4-BE49-F238E27FC236}">
                <a16:creationId xmlns:a16="http://schemas.microsoft.com/office/drawing/2014/main" id="{83DA4D94-3051-410F-AF50-2A9F47AC263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19461" name="Object 4">
            <a:extLst>
              <a:ext uri="{FF2B5EF4-FFF2-40B4-BE49-F238E27FC236}">
                <a16:creationId xmlns:a16="http://schemas.microsoft.com/office/drawing/2014/main" id="{3690C44E-DEBB-48E6-AD70-9581BF246F34}"/>
              </a:ext>
            </a:extLst>
          </p:cNvPr>
          <p:cNvGraphicFramePr>
            <a:graphicFrameLocks noChangeAspect="1"/>
          </p:cNvGraphicFramePr>
          <p:nvPr/>
        </p:nvGraphicFramePr>
        <p:xfrm>
          <a:off x="1185863" y="946150"/>
          <a:ext cx="2593975" cy="931863"/>
        </p:xfrm>
        <a:graphic>
          <a:graphicData uri="http://schemas.openxmlformats.org/presentationml/2006/ole">
            <mc:AlternateContent xmlns:mc="http://schemas.openxmlformats.org/markup-compatibility/2006">
              <mc:Choice xmlns:v="urn:schemas-microsoft-com:vml" Requires="v">
                <p:oleObj spid="_x0000_s20230" name="方程式" r:id="rId3" imgW="1270000" imgH="457200" progId="Equation.3">
                  <p:embed/>
                </p:oleObj>
              </mc:Choice>
              <mc:Fallback>
                <p:oleObj name="方程式" r:id="rId3" imgW="12700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863" y="946150"/>
                        <a:ext cx="25939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2" name="Object 6">
            <a:extLst>
              <a:ext uri="{FF2B5EF4-FFF2-40B4-BE49-F238E27FC236}">
                <a16:creationId xmlns:a16="http://schemas.microsoft.com/office/drawing/2014/main" id="{A5052D83-D780-447D-9146-7093610C5B19}"/>
              </a:ext>
            </a:extLst>
          </p:cNvPr>
          <p:cNvGraphicFramePr>
            <a:graphicFrameLocks noChangeAspect="1"/>
          </p:cNvGraphicFramePr>
          <p:nvPr/>
        </p:nvGraphicFramePr>
        <p:xfrm>
          <a:off x="2411413" y="623888"/>
          <a:ext cx="911225" cy="434975"/>
        </p:xfrm>
        <a:graphic>
          <a:graphicData uri="http://schemas.openxmlformats.org/presentationml/2006/ole">
            <mc:AlternateContent xmlns:mc="http://schemas.openxmlformats.org/markup-compatibility/2006">
              <mc:Choice xmlns:v="urn:schemas-microsoft-com:vml" Requires="v">
                <p:oleObj spid="_x0000_s20231" name="方程式" r:id="rId5" imgW="482391" imgH="203112" progId="Equation.3">
                  <p:embed/>
                </p:oleObj>
              </mc:Choice>
              <mc:Fallback>
                <p:oleObj name="方程式" r:id="rId5" imgW="482391" imgH="203112"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623888"/>
                        <a:ext cx="9112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3" name="投影片編號版面配置區 1">
            <a:extLst>
              <a:ext uri="{FF2B5EF4-FFF2-40B4-BE49-F238E27FC236}">
                <a16:creationId xmlns:a16="http://schemas.microsoft.com/office/drawing/2014/main" id="{58DF8692-29D0-4593-A9AE-AA2667B1B9E0}"/>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5455930D-44B8-43B2-A602-2056B057A61E}" type="slidenum">
              <a:rPr kumimoji="0" lang="zh-TW" altLang="en-US" smtClean="0"/>
              <a:pPr/>
              <a:t>13</a:t>
            </a:fld>
            <a:endParaRPr kumimoji="0" lang="en-US" altLang="zh-TW"/>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D6D60D8-F081-4090-9718-CA32F50BD0E6}"/>
              </a:ext>
            </a:extLst>
          </p:cNvPr>
          <p:cNvSpPr>
            <a:spLocks noGrp="1" noChangeArrowheads="1"/>
          </p:cNvSpPr>
          <p:nvPr>
            <p:ph type="title"/>
          </p:nvPr>
        </p:nvSpPr>
        <p:spPr/>
        <p:txBody>
          <a:bodyPr/>
          <a:lstStyle/>
          <a:p>
            <a:pPr eaLnBrk="1" hangingPunct="1"/>
            <a:endParaRPr lang="zh-TW" altLang="en-US" sz="700"/>
          </a:p>
        </p:txBody>
      </p:sp>
      <p:sp>
        <p:nvSpPr>
          <p:cNvPr id="102404" name="Rectangle 5">
            <a:extLst>
              <a:ext uri="{FF2B5EF4-FFF2-40B4-BE49-F238E27FC236}">
                <a16:creationId xmlns:a16="http://schemas.microsoft.com/office/drawing/2014/main" id="{B5708DA3-EF74-4783-9981-07AA1978459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6" name="Rectangle 7">
            <a:extLst>
              <a:ext uri="{FF2B5EF4-FFF2-40B4-BE49-F238E27FC236}">
                <a16:creationId xmlns:a16="http://schemas.microsoft.com/office/drawing/2014/main" id="{506111EF-FA6E-4C63-A83F-4F7940ECCA14}"/>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8" name="Rectangle 9">
            <a:extLst>
              <a:ext uri="{FF2B5EF4-FFF2-40B4-BE49-F238E27FC236}">
                <a16:creationId xmlns:a16="http://schemas.microsoft.com/office/drawing/2014/main" id="{9BAE6F95-1EED-42DE-8B6D-0ECB4914E73D}"/>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09" name="Rectangle 11">
            <a:extLst>
              <a:ext uri="{FF2B5EF4-FFF2-40B4-BE49-F238E27FC236}">
                <a16:creationId xmlns:a16="http://schemas.microsoft.com/office/drawing/2014/main" id="{F05494B2-1568-48D3-B5E5-C2717E359EC8}"/>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sp>
        <p:nvSpPr>
          <p:cNvPr id="102410" name="投影片編號版面配置區 1">
            <a:extLst>
              <a:ext uri="{FF2B5EF4-FFF2-40B4-BE49-F238E27FC236}">
                <a16:creationId xmlns:a16="http://schemas.microsoft.com/office/drawing/2014/main" id="{B0E439E5-C18D-4839-9BB3-5ABD59DEA83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7E38C9-648B-46B1-9A48-1822E99883A5}" type="slidenum">
              <a:rPr kumimoji="0" lang="zh-TW" altLang="en-US" sz="1400" b="0" i="0" u="none" strike="noStrike" kern="1200" cap="none" spc="0" normalizeH="0" baseline="0" noProof="0" smtClean="0">
                <a:ln>
                  <a:noFill/>
                </a:ln>
                <a:solidFill>
                  <a:srgbClr val="000000"/>
                </a:solidFill>
                <a:effectLst/>
                <a:uLnTx/>
                <a:uFillTx/>
                <a:latin typeface="Tahoma" panose="020B060403050404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altLang="zh-TW" sz="14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endParaRPr>
          </a:p>
        </p:txBody>
      </p:sp>
      <p:pic>
        <p:nvPicPr>
          <p:cNvPr id="16" name="image103.png">
            <a:extLst>
              <a:ext uri="{FF2B5EF4-FFF2-40B4-BE49-F238E27FC236}">
                <a16:creationId xmlns:a16="http://schemas.microsoft.com/office/drawing/2014/main" id="{BAADF123-F49B-4BC9-BA05-847D80AAA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87" y="1412776"/>
            <a:ext cx="56102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7" name="矩形 16">
            <a:extLst>
              <a:ext uri="{FF2B5EF4-FFF2-40B4-BE49-F238E27FC236}">
                <a16:creationId xmlns:a16="http://schemas.microsoft.com/office/drawing/2014/main" id="{903D697C-5510-4B3A-A764-AF0E0285599F}"/>
              </a:ext>
            </a:extLst>
          </p:cNvPr>
          <p:cNvSpPr/>
          <p:nvPr/>
        </p:nvSpPr>
        <p:spPr>
          <a:xfrm>
            <a:off x="1187624" y="4504640"/>
            <a:ext cx="7326312" cy="1200150"/>
          </a:xfrm>
          <a:prstGeom prst="rect">
            <a:avLst/>
          </a:prstGeom>
        </p:spPr>
        <p:txBody>
          <a:bodyPr>
            <a:spAutoFit/>
          </a:bodyPr>
          <a:lstStyle/>
          <a:p>
            <a:pPr>
              <a:defRPr/>
            </a:pPr>
            <a:r>
              <a:rPr lang="en-US" altLang="zh-TW" dirty="0">
                <a:latin typeface="Times New Roman "/>
              </a:rPr>
              <a:t>Fig. 10.66 </a:t>
            </a:r>
            <a:r>
              <a:rPr lang="en-US" altLang="zh-TW" dirty="0">
                <a:latin typeface="+mn-lt"/>
                <a:ea typeface="+mn-ea"/>
              </a:rPr>
              <a:t>Top row: Results of using 1,000, 500, and 250 </a:t>
            </a:r>
            <a:r>
              <a:rPr lang="en-US" altLang="zh-TW" dirty="0" err="1">
                <a:latin typeface="+mn-lt"/>
                <a:ea typeface="+mn-ea"/>
              </a:rPr>
              <a:t>superpixels</a:t>
            </a:r>
            <a:r>
              <a:rPr lang="en-US" altLang="zh-TW" dirty="0">
                <a:latin typeface="+mn-lt"/>
                <a:ea typeface="+mn-ea"/>
              </a:rPr>
              <a:t> in the representation of </a:t>
            </a:r>
            <a:r>
              <a:rPr lang="en-US" altLang="zh-TW" dirty="0">
                <a:latin typeface="Times New Roman "/>
              </a:rPr>
              <a:t>Fig. 10.65</a:t>
            </a:r>
            <a:r>
              <a:rPr lang="en-US" altLang="zh-TW" dirty="0">
                <a:latin typeface="+mn-lt"/>
                <a:ea typeface="+mn-ea"/>
              </a:rPr>
              <a:t>(a). As before, the boundaries between </a:t>
            </a:r>
            <a:r>
              <a:rPr lang="en-US" altLang="zh-TW" dirty="0" err="1">
                <a:latin typeface="+mn-lt"/>
                <a:ea typeface="+mn-ea"/>
              </a:rPr>
              <a:t>superpixels</a:t>
            </a:r>
            <a:r>
              <a:rPr lang="en-US" altLang="zh-TW" dirty="0">
                <a:latin typeface="+mn-lt"/>
                <a:ea typeface="+mn-ea"/>
              </a:rPr>
              <a:t> are superimposed on the images for reference. Bottom row: </a:t>
            </a:r>
            <a:r>
              <a:rPr lang="en-US" altLang="zh-TW" dirty="0" err="1">
                <a:latin typeface="+mn-lt"/>
                <a:ea typeface="+mn-ea"/>
              </a:rPr>
              <a:t>Superpixel</a:t>
            </a:r>
            <a:r>
              <a:rPr lang="en-US" altLang="zh-TW" dirty="0">
                <a:latin typeface="+mn-lt"/>
                <a:ea typeface="+mn-ea"/>
              </a:rPr>
              <a:t> images.</a:t>
            </a:r>
            <a:endParaRPr lang="zh-TW" altLang="en-US" dirty="0">
              <a:latin typeface="+mn-lt"/>
              <a:ea typeface="+mn-ea"/>
            </a:endParaRPr>
          </a:p>
        </p:txBody>
      </p:sp>
    </p:spTree>
    <p:extLst>
      <p:ext uri="{BB962C8B-B14F-4D97-AF65-F5344CB8AC3E}">
        <p14:creationId xmlns:p14="http://schemas.microsoft.com/office/powerpoint/2010/main" val="3402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9E7898F-6456-472E-B5F6-DBEC89CDCDA6}"/>
              </a:ext>
            </a:extLst>
          </p:cNvPr>
          <p:cNvSpPr>
            <a:spLocks noGrp="1" noChangeArrowheads="1"/>
          </p:cNvSpPr>
          <p:nvPr>
            <p:ph type="title"/>
          </p:nvPr>
        </p:nvSpPr>
        <p:spPr/>
        <p:txBody>
          <a:bodyPr/>
          <a:lstStyle/>
          <a:p>
            <a:pPr eaLnBrk="1" hangingPunct="1"/>
            <a:endParaRPr lang="zh-TW" altLang="en-US"/>
          </a:p>
        </p:txBody>
      </p:sp>
      <p:sp>
        <p:nvSpPr>
          <p:cNvPr id="20483" name="Rectangle 3">
            <a:extLst>
              <a:ext uri="{FF2B5EF4-FFF2-40B4-BE49-F238E27FC236}">
                <a16:creationId xmlns:a16="http://schemas.microsoft.com/office/drawing/2014/main" id="{7A087C8B-43AD-41CE-AC20-86314B0772B0}"/>
              </a:ext>
            </a:extLst>
          </p:cNvPr>
          <p:cNvSpPr>
            <a:spLocks noGrp="1" noChangeArrowheads="1"/>
          </p:cNvSpPr>
          <p:nvPr>
            <p:ph type="body" idx="1"/>
          </p:nvPr>
        </p:nvSpPr>
        <p:spPr>
          <a:xfrm>
            <a:off x="107950" y="115888"/>
            <a:ext cx="8847138" cy="6553200"/>
          </a:xfrm>
        </p:spPr>
        <p:txBody>
          <a:bodyPr/>
          <a:lstStyle/>
          <a:p>
            <a:pPr eaLnBrk="1" hangingPunct="1"/>
            <a:r>
              <a:rPr lang="en-US" altLang="zh-TW" dirty="0"/>
              <a:t>The 3</a:t>
            </a:r>
            <a:r>
              <a:rPr lang="en-US" altLang="zh-TW" dirty="0">
                <a:sym typeface="Symbol" panose="05050102010706020507" pitchFamily="18" charset="2"/>
              </a:rPr>
              <a:t></a:t>
            </a:r>
            <a:r>
              <a:rPr lang="en-US" altLang="zh-TW" dirty="0"/>
              <a:t>3 masks are (Fig. 10.8(d) and (e)):</a:t>
            </a:r>
          </a:p>
          <a:p>
            <a:pPr eaLnBrk="1" hangingPunct="1">
              <a:buFont typeface="Wingdings" panose="05000000000000000000" pitchFamily="2" charset="2"/>
              <a:buNone/>
            </a:pPr>
            <a:r>
              <a:rPr lang="fr-FR" altLang="zh-TW" i="1" dirty="0"/>
              <a:t>		G</a:t>
            </a:r>
            <a:r>
              <a:rPr lang="fr-FR" altLang="zh-TW" i="1" baseline="-25000" dirty="0"/>
              <a:t>x</a:t>
            </a:r>
            <a:r>
              <a:rPr lang="fr-FR" altLang="zh-TW" dirty="0"/>
              <a:t> </a:t>
            </a:r>
            <a:r>
              <a:rPr lang="en-US" altLang="zh-TW" dirty="0"/>
              <a:t>= </a:t>
            </a:r>
            <a:r>
              <a:rPr lang="fr-FR" altLang="zh-TW" dirty="0"/>
              <a:t>(</a:t>
            </a:r>
            <a:r>
              <a:rPr lang="fr-FR" altLang="zh-TW" i="1" dirty="0"/>
              <a:t>z</a:t>
            </a:r>
            <a:r>
              <a:rPr lang="fr-FR" altLang="zh-TW" baseline="-25000" dirty="0"/>
              <a:t>7</a:t>
            </a:r>
            <a:r>
              <a:rPr lang="fr-FR" altLang="zh-TW" dirty="0"/>
              <a:t> + </a:t>
            </a:r>
            <a:r>
              <a:rPr lang="fr-FR" altLang="zh-TW" i="1" dirty="0"/>
              <a:t>z</a:t>
            </a:r>
            <a:r>
              <a:rPr lang="fr-FR" altLang="zh-TW" baseline="-25000" dirty="0"/>
              <a:t>8</a:t>
            </a:r>
            <a:r>
              <a:rPr lang="fr-FR" altLang="zh-TW" dirty="0"/>
              <a:t> + </a:t>
            </a:r>
            <a:r>
              <a:rPr lang="fr-FR" altLang="zh-TW" i="1" dirty="0"/>
              <a:t>z</a:t>
            </a:r>
            <a:r>
              <a:rPr lang="fr-FR" altLang="zh-TW" baseline="-25000" dirty="0"/>
              <a:t>9</a:t>
            </a:r>
            <a:r>
              <a:rPr lang="en-US" altLang="zh-TW" dirty="0"/>
              <a:t>) </a:t>
            </a:r>
            <a:r>
              <a:rPr lang="fr-FR" altLang="zh-TW" dirty="0">
                <a:latin typeface="Arial" panose="020B0604020202020204" pitchFamily="34" charset="0"/>
              </a:rPr>
              <a:t>–</a:t>
            </a:r>
            <a:r>
              <a:rPr lang="fr-FR" altLang="zh-TW" dirty="0"/>
              <a:t> (</a:t>
            </a:r>
            <a:r>
              <a:rPr lang="fr-FR" altLang="zh-TW" i="1" dirty="0"/>
              <a:t>z</a:t>
            </a:r>
            <a:r>
              <a:rPr lang="fr-FR" altLang="zh-TW" baseline="-25000" dirty="0"/>
              <a:t>1</a:t>
            </a:r>
            <a:r>
              <a:rPr lang="fr-FR" altLang="zh-TW" dirty="0"/>
              <a:t> + </a:t>
            </a:r>
            <a:r>
              <a:rPr lang="fr-FR" altLang="zh-TW" i="1" dirty="0"/>
              <a:t>z</a:t>
            </a:r>
            <a:r>
              <a:rPr lang="fr-FR" altLang="zh-TW" baseline="-25000" dirty="0"/>
              <a:t>2</a:t>
            </a:r>
            <a:r>
              <a:rPr lang="fr-FR" altLang="zh-TW" dirty="0"/>
              <a:t> + </a:t>
            </a:r>
            <a:r>
              <a:rPr lang="fr-FR" altLang="zh-TW" i="1" dirty="0"/>
              <a:t>z</a:t>
            </a:r>
            <a:r>
              <a:rPr lang="fr-FR" altLang="zh-TW" baseline="-25000" dirty="0"/>
              <a:t>3</a:t>
            </a:r>
            <a:r>
              <a:rPr lang="en-US" altLang="zh-TW" dirty="0"/>
              <a:t>), 	  	     (10.1-8)</a:t>
            </a:r>
            <a:endParaRPr lang="fr-FR" altLang="zh-TW" i="1" dirty="0"/>
          </a:p>
          <a:p>
            <a:pPr eaLnBrk="1" hangingPunct="1">
              <a:buFont typeface="Wingdings" panose="05000000000000000000" pitchFamily="2" charset="2"/>
              <a:buNone/>
            </a:pPr>
            <a:r>
              <a:rPr lang="fr-FR" altLang="zh-TW" i="1" dirty="0"/>
              <a:t>		G</a:t>
            </a:r>
            <a:r>
              <a:rPr lang="fr-FR" altLang="zh-TW" i="1" baseline="-25000" dirty="0"/>
              <a:t>y</a:t>
            </a:r>
            <a:r>
              <a:rPr lang="fr-FR" altLang="zh-TW" dirty="0"/>
              <a:t> </a:t>
            </a:r>
            <a:r>
              <a:rPr lang="en-US" altLang="zh-TW" dirty="0"/>
              <a:t>= </a:t>
            </a:r>
            <a:r>
              <a:rPr lang="fr-FR" altLang="zh-TW" dirty="0"/>
              <a:t>(</a:t>
            </a:r>
            <a:r>
              <a:rPr lang="fr-FR" altLang="zh-TW" i="1" dirty="0"/>
              <a:t>z</a:t>
            </a:r>
            <a:r>
              <a:rPr lang="fr-FR" altLang="zh-TW" baseline="-25000" dirty="0"/>
              <a:t>3</a:t>
            </a:r>
            <a:r>
              <a:rPr lang="fr-FR" altLang="zh-TW" dirty="0"/>
              <a:t> + </a:t>
            </a:r>
            <a:r>
              <a:rPr lang="fr-FR" altLang="zh-TW" i="1" dirty="0"/>
              <a:t>z</a:t>
            </a:r>
            <a:r>
              <a:rPr lang="fr-FR" altLang="zh-TW" baseline="-25000" dirty="0"/>
              <a:t>6</a:t>
            </a:r>
            <a:r>
              <a:rPr lang="fr-FR" altLang="zh-TW" dirty="0"/>
              <a:t> + </a:t>
            </a:r>
            <a:r>
              <a:rPr lang="fr-FR" altLang="zh-TW" i="1" dirty="0"/>
              <a:t>z</a:t>
            </a:r>
            <a:r>
              <a:rPr lang="fr-FR" altLang="zh-TW" baseline="-25000" dirty="0"/>
              <a:t>9</a:t>
            </a:r>
            <a:r>
              <a:rPr lang="en-US" altLang="zh-TW" dirty="0"/>
              <a:t>) </a:t>
            </a:r>
            <a:r>
              <a:rPr lang="fr-FR" altLang="zh-TW" dirty="0">
                <a:latin typeface="Arial" panose="020B0604020202020204" pitchFamily="34" charset="0"/>
              </a:rPr>
              <a:t>–</a:t>
            </a:r>
            <a:r>
              <a:rPr lang="fr-FR" altLang="zh-TW" dirty="0"/>
              <a:t> (</a:t>
            </a:r>
            <a:r>
              <a:rPr lang="fr-FR" altLang="zh-TW" i="1" dirty="0"/>
              <a:t>z</a:t>
            </a:r>
            <a:r>
              <a:rPr lang="fr-FR" altLang="zh-TW" baseline="-25000" dirty="0"/>
              <a:t>1</a:t>
            </a:r>
            <a:r>
              <a:rPr lang="fr-FR" altLang="zh-TW" dirty="0"/>
              <a:t> + </a:t>
            </a:r>
            <a:r>
              <a:rPr lang="fr-FR" altLang="zh-TW" i="1" dirty="0"/>
              <a:t>z</a:t>
            </a:r>
            <a:r>
              <a:rPr lang="fr-FR" altLang="zh-TW" baseline="-25000" dirty="0"/>
              <a:t>4</a:t>
            </a:r>
            <a:r>
              <a:rPr lang="fr-FR" altLang="zh-TW" dirty="0"/>
              <a:t> + </a:t>
            </a:r>
            <a:r>
              <a:rPr lang="fr-FR" altLang="zh-TW" i="1" dirty="0"/>
              <a:t>z</a:t>
            </a:r>
            <a:r>
              <a:rPr lang="fr-FR" altLang="zh-TW" baseline="-25000" dirty="0"/>
              <a:t>7</a:t>
            </a:r>
            <a:r>
              <a:rPr lang="en-US" altLang="zh-TW" dirty="0"/>
              <a:t>), 		     (10.1-9)</a:t>
            </a:r>
          </a:p>
          <a:p>
            <a:pPr eaLnBrk="1" hangingPunct="1">
              <a:buFont typeface="Wingdings" panose="05000000000000000000" pitchFamily="2" charset="2"/>
              <a:buNone/>
            </a:pPr>
            <a:r>
              <a:rPr lang="en-US" altLang="zh-TW" dirty="0"/>
              <a:t>	which are called the Prewitt operators.</a:t>
            </a:r>
          </a:p>
          <a:p>
            <a:pPr eaLnBrk="1" hangingPunct="1"/>
            <a:r>
              <a:rPr lang="en-US" altLang="zh-TW" dirty="0"/>
              <a:t>A slight variation of these two equations uses a weight of 2 in the center coefficient:</a:t>
            </a:r>
          </a:p>
          <a:p>
            <a:pPr eaLnBrk="1" hangingPunct="1">
              <a:buNone/>
            </a:pPr>
            <a:r>
              <a:rPr lang="fr-FR" altLang="zh-TW" i="1" dirty="0"/>
              <a:t>		G</a:t>
            </a:r>
            <a:r>
              <a:rPr lang="fr-FR" altLang="zh-TW" i="1" baseline="-25000" dirty="0"/>
              <a:t>x</a:t>
            </a:r>
            <a:r>
              <a:rPr lang="fr-FR" altLang="zh-TW" dirty="0"/>
              <a:t> </a:t>
            </a:r>
            <a:r>
              <a:rPr lang="en-US" altLang="zh-TW" dirty="0"/>
              <a:t>= </a:t>
            </a:r>
            <a:r>
              <a:rPr lang="fr-FR" altLang="zh-TW" dirty="0"/>
              <a:t>(</a:t>
            </a:r>
            <a:r>
              <a:rPr lang="fr-FR" altLang="zh-TW" i="1" dirty="0"/>
              <a:t>z</a:t>
            </a:r>
            <a:r>
              <a:rPr lang="fr-FR" altLang="zh-TW" baseline="-25000" dirty="0"/>
              <a:t>7</a:t>
            </a:r>
            <a:r>
              <a:rPr lang="fr-FR" altLang="zh-TW" dirty="0"/>
              <a:t> + 2</a:t>
            </a:r>
            <a:r>
              <a:rPr lang="fr-FR" altLang="zh-TW" i="1" dirty="0"/>
              <a:t>z</a:t>
            </a:r>
            <a:r>
              <a:rPr lang="fr-FR" altLang="zh-TW" baseline="-25000" dirty="0"/>
              <a:t>8</a:t>
            </a:r>
            <a:r>
              <a:rPr lang="fr-FR" altLang="zh-TW" dirty="0"/>
              <a:t> + </a:t>
            </a:r>
            <a:r>
              <a:rPr lang="fr-FR" altLang="zh-TW" i="1" dirty="0"/>
              <a:t>z</a:t>
            </a:r>
            <a:r>
              <a:rPr lang="fr-FR" altLang="zh-TW" baseline="-25000" dirty="0"/>
              <a:t>9</a:t>
            </a:r>
            <a:r>
              <a:rPr lang="en-US" altLang="zh-TW" dirty="0"/>
              <a:t>) </a:t>
            </a:r>
            <a:r>
              <a:rPr lang="fr-FR" altLang="zh-TW" dirty="0">
                <a:latin typeface="Arial" panose="020B0604020202020204" pitchFamily="34" charset="0"/>
              </a:rPr>
              <a:t>–</a:t>
            </a:r>
            <a:r>
              <a:rPr lang="fr-FR" altLang="zh-TW" dirty="0"/>
              <a:t> (</a:t>
            </a:r>
            <a:r>
              <a:rPr lang="fr-FR" altLang="zh-TW" i="1" dirty="0"/>
              <a:t>z</a:t>
            </a:r>
            <a:r>
              <a:rPr lang="fr-FR" altLang="zh-TW" baseline="-25000" dirty="0"/>
              <a:t>1</a:t>
            </a:r>
            <a:r>
              <a:rPr lang="fr-FR" altLang="zh-TW" dirty="0"/>
              <a:t> + 2</a:t>
            </a:r>
            <a:r>
              <a:rPr lang="fr-FR" altLang="zh-TW" i="1" dirty="0"/>
              <a:t>z</a:t>
            </a:r>
            <a:r>
              <a:rPr lang="fr-FR" altLang="zh-TW" baseline="-25000" dirty="0"/>
              <a:t>2</a:t>
            </a:r>
            <a:r>
              <a:rPr lang="fr-FR" altLang="zh-TW" dirty="0"/>
              <a:t> + </a:t>
            </a:r>
            <a:r>
              <a:rPr lang="fr-FR" altLang="zh-TW" i="1" dirty="0"/>
              <a:t>z</a:t>
            </a:r>
            <a:r>
              <a:rPr lang="fr-FR" altLang="zh-TW" baseline="-25000" dirty="0"/>
              <a:t>3</a:t>
            </a:r>
            <a:r>
              <a:rPr lang="en-US" altLang="zh-TW" dirty="0"/>
              <a:t>), 		   (10.1-10)</a:t>
            </a:r>
            <a:endParaRPr lang="fr-FR" altLang="zh-TW" i="1" dirty="0"/>
          </a:p>
          <a:p>
            <a:pPr eaLnBrk="1" hangingPunct="1">
              <a:buFont typeface="Wingdings" panose="05000000000000000000" pitchFamily="2" charset="2"/>
              <a:buNone/>
            </a:pPr>
            <a:r>
              <a:rPr lang="fr-FR" altLang="zh-TW" i="1" dirty="0"/>
              <a:t>		G</a:t>
            </a:r>
            <a:r>
              <a:rPr lang="fr-FR" altLang="zh-TW" i="1" baseline="-25000" dirty="0"/>
              <a:t>y</a:t>
            </a:r>
            <a:r>
              <a:rPr lang="fr-FR" altLang="zh-TW" dirty="0"/>
              <a:t> </a:t>
            </a:r>
            <a:r>
              <a:rPr lang="en-US" altLang="zh-TW" dirty="0"/>
              <a:t>= </a:t>
            </a:r>
            <a:r>
              <a:rPr lang="fr-FR" altLang="zh-TW" dirty="0"/>
              <a:t>(</a:t>
            </a:r>
            <a:r>
              <a:rPr lang="fr-FR" altLang="zh-TW" i="1" dirty="0"/>
              <a:t>z</a:t>
            </a:r>
            <a:r>
              <a:rPr lang="fr-FR" altLang="zh-TW" baseline="-25000" dirty="0"/>
              <a:t>3</a:t>
            </a:r>
            <a:r>
              <a:rPr lang="fr-FR" altLang="zh-TW" dirty="0"/>
              <a:t> + 2</a:t>
            </a:r>
            <a:r>
              <a:rPr lang="fr-FR" altLang="zh-TW" i="1" dirty="0"/>
              <a:t>z</a:t>
            </a:r>
            <a:r>
              <a:rPr lang="fr-FR" altLang="zh-TW" baseline="-25000" dirty="0"/>
              <a:t>6</a:t>
            </a:r>
            <a:r>
              <a:rPr lang="fr-FR" altLang="zh-TW" dirty="0"/>
              <a:t> + </a:t>
            </a:r>
            <a:r>
              <a:rPr lang="fr-FR" altLang="zh-TW" i="1" dirty="0"/>
              <a:t>z</a:t>
            </a:r>
            <a:r>
              <a:rPr lang="fr-FR" altLang="zh-TW" baseline="-25000" dirty="0"/>
              <a:t>9</a:t>
            </a:r>
            <a:r>
              <a:rPr lang="en-US" altLang="zh-TW" dirty="0"/>
              <a:t>) </a:t>
            </a:r>
            <a:r>
              <a:rPr lang="fr-FR" altLang="zh-TW" dirty="0">
                <a:latin typeface="Arial" panose="020B0604020202020204" pitchFamily="34" charset="0"/>
              </a:rPr>
              <a:t>–</a:t>
            </a:r>
            <a:r>
              <a:rPr lang="fr-FR" altLang="zh-TW" dirty="0"/>
              <a:t> (</a:t>
            </a:r>
            <a:r>
              <a:rPr lang="fr-FR" altLang="zh-TW" i="1" dirty="0"/>
              <a:t>z</a:t>
            </a:r>
            <a:r>
              <a:rPr lang="fr-FR" altLang="zh-TW" baseline="-25000" dirty="0"/>
              <a:t>1</a:t>
            </a:r>
            <a:r>
              <a:rPr lang="fr-FR" altLang="zh-TW" dirty="0"/>
              <a:t> + 2</a:t>
            </a:r>
            <a:r>
              <a:rPr lang="fr-FR" altLang="zh-TW" i="1" dirty="0"/>
              <a:t>z</a:t>
            </a:r>
            <a:r>
              <a:rPr lang="fr-FR" altLang="zh-TW" baseline="-25000" dirty="0"/>
              <a:t>4</a:t>
            </a:r>
            <a:r>
              <a:rPr lang="fr-FR" altLang="zh-TW" dirty="0"/>
              <a:t> + </a:t>
            </a:r>
            <a:r>
              <a:rPr lang="fr-FR" altLang="zh-TW" i="1" dirty="0"/>
              <a:t>z</a:t>
            </a:r>
            <a:r>
              <a:rPr lang="fr-FR" altLang="zh-TW" baseline="-25000" dirty="0"/>
              <a:t>7</a:t>
            </a:r>
            <a:r>
              <a:rPr lang="en-US" altLang="zh-TW" dirty="0"/>
              <a:t>), 		   (10.1-11)</a:t>
            </a:r>
          </a:p>
          <a:p>
            <a:pPr eaLnBrk="1" hangingPunct="1">
              <a:buFont typeface="Wingdings" panose="05000000000000000000" pitchFamily="2" charset="2"/>
              <a:buNone/>
            </a:pPr>
            <a:r>
              <a:rPr lang="en-US" altLang="zh-TW" dirty="0"/>
              <a:t>	which are called the Sobel operators (Fig. 10.8(f) and (g)).</a:t>
            </a:r>
          </a:p>
          <a:p>
            <a:pPr eaLnBrk="1" hangingPunct="1">
              <a:lnSpc>
                <a:spcPct val="90000"/>
              </a:lnSpc>
            </a:pPr>
            <a:r>
              <a:rPr lang="en-US" altLang="zh-TW" dirty="0"/>
              <a:t>An approximation of the gradient by absolute values:</a:t>
            </a:r>
          </a:p>
          <a:p>
            <a:pPr algn="r" eaLnBrk="1" hangingPunct="1">
              <a:lnSpc>
                <a:spcPct val="120000"/>
              </a:lnSpc>
              <a:buFont typeface="Wingdings" panose="05000000000000000000" pitchFamily="2" charset="2"/>
              <a:buNone/>
            </a:pPr>
            <a:r>
              <a:rPr lang="en-US" altLang="zh-TW" dirty="0"/>
              <a:t>							(10.1-12) </a:t>
            </a:r>
          </a:p>
          <a:p>
            <a:pPr eaLnBrk="1" hangingPunct="1">
              <a:buFont typeface="Wingdings" panose="05000000000000000000" pitchFamily="2" charset="2"/>
              <a:buNone/>
            </a:pPr>
            <a:endParaRPr lang="en-US" altLang="zh-TW" dirty="0"/>
          </a:p>
        </p:txBody>
      </p:sp>
      <p:graphicFrame>
        <p:nvGraphicFramePr>
          <p:cNvPr id="20484" name="Object 6">
            <a:extLst>
              <a:ext uri="{FF2B5EF4-FFF2-40B4-BE49-F238E27FC236}">
                <a16:creationId xmlns:a16="http://schemas.microsoft.com/office/drawing/2014/main" id="{C7B40C91-FDC5-4299-8C43-1F48DBDBD2CB}"/>
              </a:ext>
            </a:extLst>
          </p:cNvPr>
          <p:cNvGraphicFramePr>
            <a:graphicFrameLocks noChangeAspect="1"/>
          </p:cNvGraphicFramePr>
          <p:nvPr/>
        </p:nvGraphicFramePr>
        <p:xfrm>
          <a:off x="1816100" y="5046663"/>
          <a:ext cx="2449513" cy="688975"/>
        </p:xfrm>
        <a:graphic>
          <a:graphicData uri="http://schemas.openxmlformats.org/presentationml/2006/ole">
            <mc:AlternateContent xmlns:mc="http://schemas.openxmlformats.org/markup-compatibility/2006">
              <mc:Choice xmlns:v="urn:schemas-microsoft-com:vml" Requires="v">
                <p:oleObj spid="_x0000_s20869" name="方程式" r:id="rId3" imgW="1002865" imgH="279279" progId="Equation.3">
                  <p:embed/>
                </p:oleObj>
              </mc:Choice>
              <mc:Fallback>
                <p:oleObj name="方程式" r:id="rId3" imgW="1002865" imgH="27927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100" y="5046663"/>
                        <a:ext cx="244951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5" name="投影片編號版面配置區 1">
            <a:extLst>
              <a:ext uri="{FF2B5EF4-FFF2-40B4-BE49-F238E27FC236}">
                <a16:creationId xmlns:a16="http://schemas.microsoft.com/office/drawing/2014/main" id="{8CAE8EC1-43CC-44DE-A06F-A2A32251C8CC}"/>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6108EF2E-DF95-4B38-AB5B-1E479BFC6FBF}" type="slidenum">
              <a:rPr kumimoji="0" lang="zh-TW" altLang="en-US" smtClean="0"/>
              <a:pPr/>
              <a:t>14</a:t>
            </a:fld>
            <a:endParaRPr kumimoji="0" lang="en-US" altLang="zh-TW"/>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F52A3FA-6F65-4DD9-A14A-0AC7896C6D9F}"/>
              </a:ext>
            </a:extLst>
          </p:cNvPr>
          <p:cNvSpPr>
            <a:spLocks noGrp="1" noChangeArrowheads="1"/>
          </p:cNvSpPr>
          <p:nvPr>
            <p:ph type="title"/>
          </p:nvPr>
        </p:nvSpPr>
        <p:spPr/>
        <p:txBody>
          <a:bodyPr/>
          <a:lstStyle/>
          <a:p>
            <a:pPr eaLnBrk="1" hangingPunct="1"/>
            <a:endParaRPr lang="zh-TW" altLang="en-US"/>
          </a:p>
        </p:txBody>
      </p:sp>
      <p:sp>
        <p:nvSpPr>
          <p:cNvPr id="21507" name="Rectangle 3">
            <a:extLst>
              <a:ext uri="{FF2B5EF4-FFF2-40B4-BE49-F238E27FC236}">
                <a16:creationId xmlns:a16="http://schemas.microsoft.com/office/drawing/2014/main" id="{CD4C2713-D471-40A1-B005-6726F4F99B0B}"/>
              </a:ext>
            </a:extLst>
          </p:cNvPr>
          <p:cNvSpPr>
            <a:spLocks noGrp="1" noChangeArrowheads="1"/>
          </p:cNvSpPr>
          <p:nvPr>
            <p:ph type="body" idx="1"/>
          </p:nvPr>
        </p:nvSpPr>
        <p:spPr/>
        <p:txBody>
          <a:bodyPr/>
          <a:lstStyle/>
          <a:p>
            <a:pPr eaLnBrk="1" hangingPunct="1">
              <a:buFont typeface="Wingdings" panose="05000000000000000000" pitchFamily="2" charset="2"/>
              <a:buNone/>
            </a:pPr>
            <a:endParaRPr lang="en-US" altLang="zh-TW"/>
          </a:p>
          <a:p>
            <a:pPr eaLnBrk="1" hangingPunct="1">
              <a:buFont typeface="Wingdings" panose="05000000000000000000" pitchFamily="2" charset="2"/>
              <a:buNone/>
            </a:pPr>
            <a:endParaRPr lang="en-US" altLang="zh-TW"/>
          </a:p>
        </p:txBody>
      </p:sp>
      <p:sp>
        <p:nvSpPr>
          <p:cNvPr id="21508" name="Rectangle 5">
            <a:extLst>
              <a:ext uri="{FF2B5EF4-FFF2-40B4-BE49-F238E27FC236}">
                <a16:creationId xmlns:a16="http://schemas.microsoft.com/office/drawing/2014/main" id="{0DCDF2C5-9EEE-490A-BB66-68E92CBD0A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pic>
        <p:nvPicPr>
          <p:cNvPr id="21509" name="Picture 8">
            <a:extLst>
              <a:ext uri="{FF2B5EF4-FFF2-40B4-BE49-F238E27FC236}">
                <a16:creationId xmlns:a16="http://schemas.microsoft.com/office/drawing/2014/main" id="{C4D96853-1B4B-4834-955B-CFCC0174B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31788"/>
            <a:ext cx="6175375" cy="619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0" name="投影片編號版面配置區 1">
            <a:extLst>
              <a:ext uri="{FF2B5EF4-FFF2-40B4-BE49-F238E27FC236}">
                <a16:creationId xmlns:a16="http://schemas.microsoft.com/office/drawing/2014/main" id="{72558BB9-8BEA-4921-AC11-EB3FB6A9BA8A}"/>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BB58CB3D-497D-44B2-B26C-905344D61501}" type="slidenum">
              <a:rPr kumimoji="0" lang="zh-TW" altLang="en-US" smtClean="0"/>
              <a:pPr/>
              <a:t>15</a:t>
            </a:fld>
            <a:endParaRPr kumimoji="0" lang="en-US" altLang="zh-TW"/>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14C488B-DB62-45A3-8E5B-BDEEF1C93267}"/>
              </a:ext>
            </a:extLst>
          </p:cNvPr>
          <p:cNvSpPr>
            <a:spLocks noGrp="1" noChangeArrowheads="1"/>
          </p:cNvSpPr>
          <p:nvPr>
            <p:ph type="title"/>
          </p:nvPr>
        </p:nvSpPr>
        <p:spPr/>
        <p:txBody>
          <a:bodyPr/>
          <a:lstStyle/>
          <a:p>
            <a:pPr eaLnBrk="1" hangingPunct="1"/>
            <a:endParaRPr lang="zh-TW" altLang="en-US"/>
          </a:p>
        </p:txBody>
      </p:sp>
      <p:sp>
        <p:nvSpPr>
          <p:cNvPr id="22531" name="Rectangle 3">
            <a:extLst>
              <a:ext uri="{FF2B5EF4-FFF2-40B4-BE49-F238E27FC236}">
                <a16:creationId xmlns:a16="http://schemas.microsoft.com/office/drawing/2014/main" id="{8C4FAF69-A48C-4857-8060-B13178F80534}"/>
              </a:ext>
            </a:extLst>
          </p:cNvPr>
          <p:cNvSpPr>
            <a:spLocks noGrp="1" noChangeArrowheads="1"/>
          </p:cNvSpPr>
          <p:nvPr>
            <p:ph type="body" idx="1"/>
          </p:nvPr>
        </p:nvSpPr>
        <p:spPr/>
        <p:txBody>
          <a:bodyPr/>
          <a:lstStyle/>
          <a:p>
            <a:pPr eaLnBrk="1" hangingPunct="1"/>
            <a:r>
              <a:rPr lang="en-US" altLang="zh-TW"/>
              <a:t>The two additional Prewitt and Sobel masks for detecting discontinuities in the diagonal directions are shown in Fig. 10.9.</a:t>
            </a:r>
          </a:p>
        </p:txBody>
      </p:sp>
      <p:pic>
        <p:nvPicPr>
          <p:cNvPr id="22532" name="Picture 4">
            <a:extLst>
              <a:ext uri="{FF2B5EF4-FFF2-40B4-BE49-F238E27FC236}">
                <a16:creationId xmlns:a16="http://schemas.microsoft.com/office/drawing/2014/main" id="{E356AE8B-240A-45E1-8D56-C4EC94446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858963"/>
            <a:ext cx="6264275" cy="387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3" name="投影片編號版面配置區 1">
            <a:extLst>
              <a:ext uri="{FF2B5EF4-FFF2-40B4-BE49-F238E27FC236}">
                <a16:creationId xmlns:a16="http://schemas.microsoft.com/office/drawing/2014/main" id="{0F059F8F-539D-4578-B344-82FBCC4A2389}"/>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AB3C69AC-1955-42B5-8259-533E73E87EC2}" type="slidenum">
              <a:rPr kumimoji="0" lang="zh-TW" altLang="en-US" smtClean="0"/>
              <a:pPr/>
              <a:t>16</a:t>
            </a:fld>
            <a:endParaRPr kumimoji="0" lang="en-US" altLang="zh-TW"/>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1379102-FC20-477B-9381-5466178FBBDA}"/>
              </a:ext>
            </a:extLst>
          </p:cNvPr>
          <p:cNvSpPr>
            <a:spLocks noGrp="1" noChangeArrowheads="1"/>
          </p:cNvSpPr>
          <p:nvPr>
            <p:ph type="title"/>
          </p:nvPr>
        </p:nvSpPr>
        <p:spPr/>
        <p:txBody>
          <a:bodyPr/>
          <a:lstStyle/>
          <a:p>
            <a:pPr eaLnBrk="1" hangingPunct="1"/>
            <a:endParaRPr lang="zh-TW" altLang="en-US"/>
          </a:p>
        </p:txBody>
      </p:sp>
      <p:sp>
        <p:nvSpPr>
          <p:cNvPr id="23555" name="Rectangle 3">
            <a:extLst>
              <a:ext uri="{FF2B5EF4-FFF2-40B4-BE49-F238E27FC236}">
                <a16:creationId xmlns:a16="http://schemas.microsoft.com/office/drawing/2014/main" id="{C4046E0E-2EC6-4F85-BDF4-C15B6AE29533}"/>
              </a:ext>
            </a:extLst>
          </p:cNvPr>
          <p:cNvSpPr>
            <a:spLocks noGrp="1" noChangeArrowheads="1"/>
          </p:cNvSpPr>
          <p:nvPr>
            <p:ph type="body" idx="1"/>
          </p:nvPr>
        </p:nvSpPr>
        <p:spPr>
          <a:xfrm>
            <a:off x="107950" y="0"/>
            <a:ext cx="8847138" cy="6597650"/>
          </a:xfrm>
        </p:spPr>
        <p:txBody>
          <a:bodyPr/>
          <a:lstStyle/>
          <a:p>
            <a:pPr eaLnBrk="1" hangingPunct="1"/>
            <a:r>
              <a:rPr lang="en-US" altLang="zh-TW"/>
              <a:t>Figure 10.10 illustrates the response of the two components of the gradient, |</a:t>
            </a:r>
            <a:r>
              <a:rPr lang="fr-FR" altLang="zh-TW" i="1"/>
              <a:t>G</a:t>
            </a:r>
            <a:r>
              <a:rPr lang="fr-FR" altLang="zh-TW" i="1" baseline="-25000"/>
              <a:t>x</a:t>
            </a:r>
            <a:r>
              <a:rPr lang="en-US" altLang="zh-TW"/>
              <a:t>| and | </a:t>
            </a:r>
            <a:r>
              <a:rPr lang="fr-FR" altLang="zh-TW" i="1"/>
              <a:t>G</a:t>
            </a:r>
            <a:r>
              <a:rPr lang="fr-FR" altLang="zh-TW" i="1" baseline="-25000"/>
              <a:t>y</a:t>
            </a:r>
            <a:r>
              <a:rPr lang="en-US" altLang="zh-TW"/>
              <a:t>|, as well as the gradient image formed from the sum of these two components, as shown in Fig. 10.10(b) and (c). Fig. 10.10(c) shows the gradient image, |</a:t>
            </a:r>
            <a:r>
              <a:rPr lang="fr-FR" altLang="zh-TW" i="1"/>
              <a:t>G</a:t>
            </a:r>
            <a:r>
              <a:rPr lang="fr-FR" altLang="zh-TW" i="1" baseline="-25000"/>
              <a:t>x</a:t>
            </a:r>
            <a:r>
              <a:rPr lang="en-US" altLang="zh-TW"/>
              <a:t>| + |</a:t>
            </a:r>
            <a:r>
              <a:rPr lang="fr-FR" altLang="zh-TW" i="1"/>
              <a:t>G</a:t>
            </a:r>
            <a:r>
              <a:rPr lang="fr-FR" altLang="zh-TW" i="1" baseline="-25000"/>
              <a:t>y</a:t>
            </a:r>
            <a:r>
              <a:rPr lang="en-US" altLang="zh-TW"/>
              <a:t>|.</a:t>
            </a:r>
            <a:endParaRPr lang="zh-TW" altLang="en-US"/>
          </a:p>
        </p:txBody>
      </p:sp>
      <p:pic>
        <p:nvPicPr>
          <p:cNvPr id="23556" name="Picture 4">
            <a:extLst>
              <a:ext uri="{FF2B5EF4-FFF2-40B4-BE49-F238E27FC236}">
                <a16:creationId xmlns:a16="http://schemas.microsoft.com/office/drawing/2014/main" id="{1A6DF0FB-4674-4E0F-B8DA-EF7A38D52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71713"/>
            <a:ext cx="7343775"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7" name="投影片編號版面配置區 1">
            <a:extLst>
              <a:ext uri="{FF2B5EF4-FFF2-40B4-BE49-F238E27FC236}">
                <a16:creationId xmlns:a16="http://schemas.microsoft.com/office/drawing/2014/main" id="{5E8D83E5-76B9-474C-BCD8-53C524AB099C}"/>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DBE2A885-2248-4DD6-B039-1536F8036DBF}" type="slidenum">
              <a:rPr kumimoji="0" lang="zh-TW" altLang="en-US" smtClean="0"/>
              <a:pPr/>
              <a:t>17</a:t>
            </a:fld>
            <a:endParaRPr kumimoji="0" lang="en-US" altLang="zh-TW"/>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DC370C3-4D8C-4E1A-915B-560A48213EDF}"/>
              </a:ext>
            </a:extLst>
          </p:cNvPr>
          <p:cNvSpPr>
            <a:spLocks noGrp="1" noChangeArrowheads="1"/>
          </p:cNvSpPr>
          <p:nvPr>
            <p:ph type="title"/>
          </p:nvPr>
        </p:nvSpPr>
        <p:spPr/>
        <p:txBody>
          <a:bodyPr/>
          <a:lstStyle/>
          <a:p>
            <a:pPr eaLnBrk="1" hangingPunct="1"/>
            <a:endParaRPr lang="zh-TW" altLang="en-US"/>
          </a:p>
        </p:txBody>
      </p:sp>
      <p:sp>
        <p:nvSpPr>
          <p:cNvPr id="24579" name="Rectangle 3">
            <a:extLst>
              <a:ext uri="{FF2B5EF4-FFF2-40B4-BE49-F238E27FC236}">
                <a16:creationId xmlns:a16="http://schemas.microsoft.com/office/drawing/2014/main" id="{1405D561-5411-4D47-8131-D074EE847FB6}"/>
              </a:ext>
            </a:extLst>
          </p:cNvPr>
          <p:cNvSpPr>
            <a:spLocks noGrp="1" noChangeArrowheads="1"/>
          </p:cNvSpPr>
          <p:nvPr>
            <p:ph type="body" idx="1"/>
          </p:nvPr>
        </p:nvSpPr>
        <p:spPr/>
        <p:txBody>
          <a:bodyPr/>
          <a:lstStyle/>
          <a:p>
            <a:pPr eaLnBrk="1" hangingPunct="1"/>
            <a:r>
              <a:rPr lang="en-US" altLang="zh-TW"/>
              <a:t>After the original image is smoothed with a 5</a:t>
            </a:r>
            <a:r>
              <a:rPr lang="en-US" altLang="zh-TW">
                <a:sym typeface="Symbol" panose="05050102010706020507" pitchFamily="18" charset="2"/>
              </a:rPr>
              <a:t></a:t>
            </a:r>
            <a:r>
              <a:rPr lang="en-US" altLang="zh-TW"/>
              <a:t>5 average filter, the corresponding image, the |</a:t>
            </a:r>
            <a:r>
              <a:rPr lang="fr-FR" altLang="zh-TW" i="1"/>
              <a:t>G</a:t>
            </a:r>
            <a:r>
              <a:rPr lang="fr-FR" altLang="zh-TW" i="1" baseline="-25000"/>
              <a:t>x</a:t>
            </a:r>
            <a:r>
              <a:rPr lang="en-US" altLang="zh-TW"/>
              <a:t>| image, the |</a:t>
            </a:r>
            <a:r>
              <a:rPr lang="fr-FR" altLang="zh-TW" i="1"/>
              <a:t>G</a:t>
            </a:r>
            <a:r>
              <a:rPr lang="fr-FR" altLang="zh-TW" i="1" baseline="-25000"/>
              <a:t>y</a:t>
            </a:r>
            <a:r>
              <a:rPr lang="en-US" altLang="zh-TW"/>
              <a:t>| image, and the gradient image, |</a:t>
            </a:r>
            <a:r>
              <a:rPr lang="fr-FR" altLang="zh-TW" i="1"/>
              <a:t>G</a:t>
            </a:r>
            <a:r>
              <a:rPr lang="fr-FR" altLang="zh-TW" i="1" baseline="-25000"/>
              <a:t>x</a:t>
            </a:r>
            <a:r>
              <a:rPr lang="en-US" altLang="zh-TW"/>
              <a:t>| + |</a:t>
            </a:r>
            <a:r>
              <a:rPr lang="fr-FR" altLang="zh-TW" i="1"/>
              <a:t>G</a:t>
            </a:r>
            <a:r>
              <a:rPr lang="fr-FR" altLang="zh-TW" i="1" baseline="-25000"/>
              <a:t>y</a:t>
            </a:r>
            <a:r>
              <a:rPr lang="en-US" altLang="zh-TW"/>
              <a:t>|, are shown in Fig. 10.11.</a:t>
            </a:r>
          </a:p>
        </p:txBody>
      </p:sp>
      <p:pic>
        <p:nvPicPr>
          <p:cNvPr id="24580" name="Picture 4">
            <a:extLst>
              <a:ext uri="{FF2B5EF4-FFF2-40B4-BE49-F238E27FC236}">
                <a16:creationId xmlns:a16="http://schemas.microsoft.com/office/drawing/2014/main" id="{BA9AA8DF-244C-48AF-8781-7ED8E7D47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133600"/>
            <a:ext cx="7272337" cy="439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1" name="投影片編號版面配置區 1">
            <a:extLst>
              <a:ext uri="{FF2B5EF4-FFF2-40B4-BE49-F238E27FC236}">
                <a16:creationId xmlns:a16="http://schemas.microsoft.com/office/drawing/2014/main" id="{78BB4694-984A-4A22-A8E1-02C65EB2BCD9}"/>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D2C1480F-F569-4E57-92C0-15F95B04F905}" type="slidenum">
              <a:rPr kumimoji="0" lang="zh-TW" altLang="en-US" smtClean="0"/>
              <a:pPr/>
              <a:t>18</a:t>
            </a:fld>
            <a:endParaRPr kumimoji="0" lang="en-US" altLang="zh-TW"/>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290C271-C239-4771-899E-E80570C19971}"/>
              </a:ext>
            </a:extLst>
          </p:cNvPr>
          <p:cNvSpPr>
            <a:spLocks noGrp="1" noChangeArrowheads="1"/>
          </p:cNvSpPr>
          <p:nvPr>
            <p:ph type="title"/>
          </p:nvPr>
        </p:nvSpPr>
        <p:spPr/>
        <p:txBody>
          <a:bodyPr/>
          <a:lstStyle/>
          <a:p>
            <a:pPr eaLnBrk="1" hangingPunct="1"/>
            <a:endParaRPr lang="zh-TW" altLang="en-US"/>
          </a:p>
        </p:txBody>
      </p:sp>
      <p:sp>
        <p:nvSpPr>
          <p:cNvPr id="25603" name="Rectangle 3">
            <a:extLst>
              <a:ext uri="{FF2B5EF4-FFF2-40B4-BE49-F238E27FC236}">
                <a16:creationId xmlns:a16="http://schemas.microsoft.com/office/drawing/2014/main" id="{E364D0A9-03B1-4A2F-9C26-FF117F60AF17}"/>
              </a:ext>
            </a:extLst>
          </p:cNvPr>
          <p:cNvSpPr>
            <a:spLocks noGrp="1" noChangeArrowheads="1"/>
          </p:cNvSpPr>
          <p:nvPr>
            <p:ph type="body" idx="1"/>
          </p:nvPr>
        </p:nvSpPr>
        <p:spPr>
          <a:xfrm>
            <a:off x="107950" y="692150"/>
            <a:ext cx="8847138" cy="5905500"/>
          </a:xfrm>
        </p:spPr>
        <p:txBody>
          <a:bodyPr/>
          <a:lstStyle/>
          <a:p>
            <a:pPr eaLnBrk="1" hangingPunct="1"/>
            <a:r>
              <a:rPr lang="en-US" altLang="zh-TW"/>
              <a:t>Based the smoothed image in Fig. 10.11(a), the diagonal edge detection using the masks Fig. 10.9(c) and (d) are shown in Fig. 10.12(a) and (b), respectively.</a:t>
            </a:r>
            <a:endParaRPr lang="zh-TW" altLang="en-US"/>
          </a:p>
        </p:txBody>
      </p:sp>
      <p:pic>
        <p:nvPicPr>
          <p:cNvPr id="25604" name="Picture 4">
            <a:extLst>
              <a:ext uri="{FF2B5EF4-FFF2-40B4-BE49-F238E27FC236}">
                <a16:creationId xmlns:a16="http://schemas.microsoft.com/office/drawing/2014/main" id="{9AFD07D9-6039-4B88-9AE4-E1CA30196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276475"/>
            <a:ext cx="74168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5" name="投影片編號版面配置區 1">
            <a:extLst>
              <a:ext uri="{FF2B5EF4-FFF2-40B4-BE49-F238E27FC236}">
                <a16:creationId xmlns:a16="http://schemas.microsoft.com/office/drawing/2014/main" id="{567309F5-F8CA-40AF-BE1A-BB533CD205EA}"/>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90067338-67E0-4FF5-A7D7-CCF7C82820AA}" type="slidenum">
              <a:rPr kumimoji="0" lang="zh-TW" altLang="en-US" smtClean="0"/>
              <a:pPr/>
              <a:t>19</a:t>
            </a:fld>
            <a:endParaRPr kumimoji="0" lang="en-US" altLang="zh-TW"/>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88AD02B-A86B-4344-9082-1137B0BD4B9E}"/>
              </a:ext>
            </a:extLst>
          </p:cNvPr>
          <p:cNvSpPr>
            <a:spLocks noGrp="1" noChangeArrowheads="1"/>
          </p:cNvSpPr>
          <p:nvPr>
            <p:ph type="title"/>
          </p:nvPr>
        </p:nvSpPr>
        <p:spPr/>
        <p:txBody>
          <a:bodyPr/>
          <a:lstStyle/>
          <a:p>
            <a:pPr eaLnBrk="1" hangingPunct="1"/>
            <a:r>
              <a:rPr lang="en-US" altLang="zh-TW"/>
              <a:t>Detection of Discontinuities</a:t>
            </a:r>
            <a:endParaRPr lang="zh-TW" altLang="en-US"/>
          </a:p>
        </p:txBody>
      </p:sp>
      <p:graphicFrame>
        <p:nvGraphicFramePr>
          <p:cNvPr id="8195" name="Object 4">
            <a:extLst>
              <a:ext uri="{FF2B5EF4-FFF2-40B4-BE49-F238E27FC236}">
                <a16:creationId xmlns:a16="http://schemas.microsoft.com/office/drawing/2014/main" id="{48715014-68AA-49E6-80E8-23C98D257DC1}"/>
              </a:ext>
            </a:extLst>
          </p:cNvPr>
          <p:cNvGraphicFramePr>
            <a:graphicFrameLocks noChangeAspect="1"/>
          </p:cNvGraphicFramePr>
          <p:nvPr/>
        </p:nvGraphicFramePr>
        <p:xfrm>
          <a:off x="2698750" y="2700338"/>
          <a:ext cx="1152525" cy="1044575"/>
        </p:xfrm>
        <a:graphic>
          <a:graphicData uri="http://schemas.openxmlformats.org/presentationml/2006/ole">
            <mc:AlternateContent xmlns:mc="http://schemas.openxmlformats.org/markup-compatibility/2006">
              <mc:Choice xmlns:v="urn:schemas-microsoft-com:vml" Requires="v">
                <p:oleObj spid="_x0000_s8582" name="方程式" r:id="rId3" imgW="482391" imgH="431613" progId="Equation.3">
                  <p:embed/>
                </p:oleObj>
              </mc:Choice>
              <mc:Fallback>
                <p:oleObj name="方程式" r:id="rId3" imgW="482391" imgH="4316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0" y="2700338"/>
                        <a:ext cx="115252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196" name="Picture 5">
            <a:extLst>
              <a:ext uri="{FF2B5EF4-FFF2-40B4-BE49-F238E27FC236}">
                <a16:creationId xmlns:a16="http://schemas.microsoft.com/office/drawing/2014/main" id="{C4DE79DD-742A-4840-ACBD-514BA423E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4298950"/>
            <a:ext cx="6985000"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7" name="Rectangle 3">
            <a:extLst>
              <a:ext uri="{FF2B5EF4-FFF2-40B4-BE49-F238E27FC236}">
                <a16:creationId xmlns:a16="http://schemas.microsoft.com/office/drawing/2014/main" id="{55692917-7A98-460A-9247-6BA9DED608B7}"/>
              </a:ext>
            </a:extLst>
          </p:cNvPr>
          <p:cNvSpPr>
            <a:spLocks noGrp="1" noChangeArrowheads="1"/>
          </p:cNvSpPr>
          <p:nvPr>
            <p:ph type="body" idx="1"/>
          </p:nvPr>
        </p:nvSpPr>
        <p:spPr/>
        <p:txBody>
          <a:bodyPr/>
          <a:lstStyle/>
          <a:p>
            <a:pPr eaLnBrk="1" hangingPunct="1">
              <a:lnSpc>
                <a:spcPct val="90000"/>
              </a:lnSpc>
              <a:spcBef>
                <a:spcPct val="0"/>
              </a:spcBef>
            </a:pPr>
            <a:r>
              <a:rPr lang="en-US" altLang="zh-TW"/>
              <a:t>The basic types of gray-level discontinuities in a digital image: points, lines, and edges.</a:t>
            </a:r>
          </a:p>
          <a:p>
            <a:pPr eaLnBrk="1" hangingPunct="1">
              <a:lnSpc>
                <a:spcPct val="90000"/>
              </a:lnSpc>
              <a:spcBef>
                <a:spcPct val="0"/>
              </a:spcBef>
            </a:pPr>
            <a:r>
              <a:rPr lang="en-US" altLang="zh-TW"/>
              <a:t>Consider the 3</a:t>
            </a:r>
            <a:r>
              <a:rPr lang="en-US" altLang="zh-TW">
                <a:sym typeface="Symbol" panose="05050102010706020507" pitchFamily="18" charset="2"/>
              </a:rPr>
              <a:t></a:t>
            </a:r>
            <a:r>
              <a:rPr lang="en-US" altLang="zh-TW"/>
              <a:t>3 mask shown in Fig. 10.1, the response of the mask at any point in the image is:</a:t>
            </a:r>
          </a:p>
          <a:p>
            <a:pPr eaLnBrk="1" hangingPunct="1">
              <a:lnSpc>
                <a:spcPct val="70000"/>
              </a:lnSpc>
              <a:spcBef>
                <a:spcPct val="0"/>
              </a:spcBef>
              <a:buFont typeface="Wingdings" panose="05000000000000000000" pitchFamily="2" charset="2"/>
              <a:buNone/>
            </a:pPr>
            <a:r>
              <a:rPr lang="fr-FR" altLang="zh-TW" i="1"/>
              <a:t>			R</a:t>
            </a:r>
            <a:r>
              <a:rPr lang="fr-FR" altLang="zh-TW"/>
              <a:t> </a:t>
            </a:r>
            <a:r>
              <a:rPr lang="en-US" altLang="zh-TW"/>
              <a:t>= </a:t>
            </a:r>
            <a:r>
              <a:rPr lang="fr-FR" altLang="zh-TW" i="1"/>
              <a:t>w</a:t>
            </a:r>
            <a:r>
              <a:rPr lang="fr-FR" altLang="zh-TW" baseline="-30000"/>
              <a:t>1</a:t>
            </a:r>
            <a:r>
              <a:rPr lang="fr-FR" altLang="zh-TW" i="1"/>
              <a:t>z</a:t>
            </a:r>
            <a:r>
              <a:rPr lang="fr-FR" altLang="zh-TW" baseline="-30000"/>
              <a:t>1</a:t>
            </a:r>
            <a:r>
              <a:rPr lang="fr-FR" altLang="zh-TW" i="1"/>
              <a:t> </a:t>
            </a:r>
            <a:r>
              <a:rPr lang="fr-FR" altLang="zh-TW"/>
              <a:t>+ </a:t>
            </a:r>
            <a:r>
              <a:rPr lang="fr-FR" altLang="zh-TW" i="1"/>
              <a:t>w</a:t>
            </a:r>
            <a:r>
              <a:rPr lang="fr-FR" altLang="zh-TW" baseline="-30000"/>
              <a:t>2</a:t>
            </a:r>
            <a:r>
              <a:rPr lang="fr-FR" altLang="zh-TW" i="1"/>
              <a:t>z</a:t>
            </a:r>
            <a:r>
              <a:rPr lang="fr-FR" altLang="zh-TW" baseline="-30000"/>
              <a:t>2</a:t>
            </a:r>
            <a:r>
              <a:rPr lang="fr-FR" altLang="zh-TW" i="1"/>
              <a:t> </a:t>
            </a:r>
            <a:r>
              <a:rPr lang="fr-FR" altLang="zh-TW"/>
              <a:t>+ </a:t>
            </a:r>
            <a:r>
              <a:rPr lang="en-US" altLang="zh-TW">
                <a:cs typeface="Times New Roman" panose="02020603050405020304" pitchFamily="18" charset="0"/>
              </a:rPr>
              <a:t>· · ·</a:t>
            </a:r>
            <a:r>
              <a:rPr lang="fr-FR" altLang="zh-TW"/>
              <a:t> + </a:t>
            </a:r>
            <a:r>
              <a:rPr lang="fr-FR" altLang="zh-TW" i="1"/>
              <a:t>w</a:t>
            </a:r>
            <a:r>
              <a:rPr lang="fr-FR" altLang="zh-TW" baseline="-30000"/>
              <a:t>9</a:t>
            </a:r>
            <a:r>
              <a:rPr lang="fr-FR" altLang="zh-TW" i="1"/>
              <a:t>z</a:t>
            </a:r>
            <a:r>
              <a:rPr lang="fr-FR" altLang="zh-TW" baseline="-30000"/>
              <a:t>9</a:t>
            </a:r>
            <a:r>
              <a:rPr lang="fr-FR" altLang="zh-TW" i="1"/>
              <a:t> </a:t>
            </a:r>
            <a:r>
              <a:rPr lang="fr-FR" altLang="zh-TW"/>
              <a:t>		</a:t>
            </a:r>
            <a:r>
              <a:rPr lang="en-US" altLang="zh-TW"/>
              <a:t>	   </a:t>
            </a:r>
          </a:p>
          <a:p>
            <a:pPr eaLnBrk="1" hangingPunct="1">
              <a:lnSpc>
                <a:spcPct val="160000"/>
              </a:lnSpc>
              <a:spcBef>
                <a:spcPct val="0"/>
              </a:spcBef>
              <a:buFont typeface="Wingdings" panose="05000000000000000000" pitchFamily="2" charset="2"/>
              <a:buNone/>
            </a:pPr>
            <a:r>
              <a:rPr lang="en-US" altLang="zh-TW"/>
              <a:t>	 		   = 	           ,				     (10.1-1)</a:t>
            </a:r>
          </a:p>
          <a:p>
            <a:pPr eaLnBrk="1" hangingPunct="1">
              <a:lnSpc>
                <a:spcPct val="90000"/>
              </a:lnSpc>
              <a:spcBef>
                <a:spcPct val="35000"/>
              </a:spcBef>
              <a:buFont typeface="Wingdings" panose="05000000000000000000" pitchFamily="2" charset="2"/>
              <a:buNone/>
            </a:pPr>
            <a:r>
              <a:rPr lang="en-US" altLang="zh-TW"/>
              <a:t>	where </a:t>
            </a:r>
            <a:r>
              <a:rPr lang="fr-FR" altLang="zh-TW" i="1"/>
              <a:t>z</a:t>
            </a:r>
            <a:r>
              <a:rPr lang="fr-FR" altLang="zh-TW" i="1" baseline="-30000"/>
              <a:t>i</a:t>
            </a:r>
            <a:r>
              <a:rPr lang="en-US" altLang="zh-TW"/>
              <a:t> is the gray level of the pixel associated with mask coefficient </a:t>
            </a:r>
            <a:r>
              <a:rPr lang="fr-FR" altLang="zh-TW" i="1"/>
              <a:t>w</a:t>
            </a:r>
            <a:r>
              <a:rPr lang="fr-FR" altLang="zh-TW" i="1" baseline="-30000"/>
              <a:t>i</a:t>
            </a:r>
            <a:r>
              <a:rPr lang="en-US" altLang="zh-TW"/>
              <a:t>. </a:t>
            </a:r>
            <a:endParaRPr lang="zh-TW" altLang="en-US"/>
          </a:p>
        </p:txBody>
      </p:sp>
      <p:sp>
        <p:nvSpPr>
          <p:cNvPr id="8198" name="投影片編號版面配置區 1">
            <a:extLst>
              <a:ext uri="{FF2B5EF4-FFF2-40B4-BE49-F238E27FC236}">
                <a16:creationId xmlns:a16="http://schemas.microsoft.com/office/drawing/2014/main" id="{384A1007-FB79-4DB5-A881-7DFBAD34A85F}"/>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E92EF753-65CE-4428-BE50-2241FAE62C3D}" type="slidenum">
              <a:rPr kumimoji="0" lang="zh-TW" altLang="en-US" smtClean="0"/>
              <a:pPr/>
              <a:t>2</a:t>
            </a:fld>
            <a:endParaRPr kumimoji="0" lang="en-US" altLang="zh-TW"/>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CF07BD3-8854-4C9B-8841-7A406054A755}"/>
              </a:ext>
            </a:extLst>
          </p:cNvPr>
          <p:cNvSpPr>
            <a:spLocks noGrp="1" noChangeArrowheads="1"/>
          </p:cNvSpPr>
          <p:nvPr>
            <p:ph type="title"/>
          </p:nvPr>
        </p:nvSpPr>
        <p:spPr/>
        <p:txBody>
          <a:bodyPr/>
          <a:lstStyle/>
          <a:p>
            <a:pPr eaLnBrk="1" hangingPunct="1"/>
            <a:r>
              <a:rPr lang="en-US" altLang="zh-TW"/>
              <a:t>The Laplacian</a:t>
            </a:r>
          </a:p>
        </p:txBody>
      </p:sp>
      <p:sp>
        <p:nvSpPr>
          <p:cNvPr id="26627" name="Rectangle 3">
            <a:extLst>
              <a:ext uri="{FF2B5EF4-FFF2-40B4-BE49-F238E27FC236}">
                <a16:creationId xmlns:a16="http://schemas.microsoft.com/office/drawing/2014/main" id="{A2CE59B0-AAC2-4169-9770-6B41BA3F219A}"/>
              </a:ext>
            </a:extLst>
          </p:cNvPr>
          <p:cNvSpPr>
            <a:spLocks noGrp="1" noChangeArrowheads="1"/>
          </p:cNvSpPr>
          <p:nvPr>
            <p:ph type="body" idx="1"/>
          </p:nvPr>
        </p:nvSpPr>
        <p:spPr/>
        <p:txBody>
          <a:bodyPr/>
          <a:lstStyle/>
          <a:p>
            <a:pPr eaLnBrk="1" hangingPunct="1">
              <a:lnSpc>
                <a:spcPct val="80000"/>
              </a:lnSpc>
            </a:pPr>
            <a:r>
              <a:rPr lang="en-US" altLang="zh-TW" dirty="0"/>
              <a:t>The Laplacian of a 2-D function </a:t>
            </a:r>
            <a:r>
              <a:rPr lang="en-US" altLang="zh-TW" i="1" dirty="0"/>
              <a:t>f</a:t>
            </a:r>
            <a:r>
              <a:rPr lang="en-US" altLang="zh-TW" dirty="0"/>
              <a:t>(</a:t>
            </a:r>
            <a:r>
              <a:rPr lang="en-US" altLang="zh-TW" i="1" dirty="0"/>
              <a:t>x</a:t>
            </a:r>
            <a:r>
              <a:rPr lang="en-US" altLang="zh-TW" dirty="0"/>
              <a:t>, </a:t>
            </a:r>
            <a:r>
              <a:rPr lang="en-US" altLang="zh-TW" i="1" dirty="0"/>
              <a:t>y</a:t>
            </a:r>
            <a:r>
              <a:rPr lang="en-US" altLang="zh-TW" dirty="0"/>
              <a:t>) is a second-order derivation defined as:</a:t>
            </a:r>
          </a:p>
          <a:p>
            <a:pPr eaLnBrk="1" hangingPunct="1">
              <a:lnSpc>
                <a:spcPct val="110000"/>
              </a:lnSpc>
              <a:buFont typeface="Wingdings" panose="05000000000000000000" pitchFamily="2" charset="2"/>
              <a:buNone/>
            </a:pPr>
            <a:r>
              <a:rPr lang="en-US" altLang="zh-TW" dirty="0"/>
              <a:t> 									</a:t>
            </a:r>
            <a:r>
              <a:rPr lang="en-US" altLang="zh-TW" sz="2400" dirty="0"/>
              <a:t>   </a:t>
            </a:r>
            <a:r>
              <a:rPr lang="zh-TW" altLang="en-US" sz="2400" dirty="0"/>
              <a:t>   </a:t>
            </a:r>
            <a:r>
              <a:rPr lang="en-US" altLang="zh-TW" sz="2400" dirty="0"/>
              <a:t>(10.1-13)</a:t>
            </a:r>
          </a:p>
          <a:p>
            <a:pPr lvl="1" eaLnBrk="1" hangingPunct="1">
              <a:lnSpc>
                <a:spcPct val="80000"/>
              </a:lnSpc>
              <a:spcBef>
                <a:spcPct val="80000"/>
              </a:spcBef>
            </a:pPr>
            <a:r>
              <a:rPr lang="en-US" altLang="zh-TW" dirty="0"/>
              <a:t>For a 3</a:t>
            </a:r>
            <a:r>
              <a:rPr lang="en-US" altLang="zh-TW" dirty="0">
                <a:sym typeface="Symbol" panose="05050102010706020507" pitchFamily="18" charset="2"/>
              </a:rPr>
              <a:t></a:t>
            </a:r>
            <a:r>
              <a:rPr lang="en-US" altLang="zh-TW" dirty="0"/>
              <a:t>3 region, one approximation is:</a:t>
            </a:r>
          </a:p>
          <a:p>
            <a:pPr lvl="1" eaLnBrk="1" hangingPunct="1">
              <a:lnSpc>
                <a:spcPct val="80000"/>
              </a:lnSpc>
              <a:buFont typeface="Wingdings" panose="05000000000000000000" pitchFamily="2" charset="2"/>
              <a:buNone/>
            </a:pPr>
            <a:r>
              <a:rPr lang="en-US" altLang="zh-TW" dirty="0"/>
              <a:t>			</a:t>
            </a:r>
            <a:r>
              <a:rPr lang="en-US" altLang="zh-TW" dirty="0">
                <a:sym typeface="Symbol" panose="05050102010706020507" pitchFamily="18" charset="2"/>
              </a:rPr>
              <a:t></a:t>
            </a:r>
            <a:r>
              <a:rPr lang="en-US" altLang="zh-TW" baseline="36000" dirty="0"/>
              <a:t>2</a:t>
            </a:r>
            <a:r>
              <a:rPr lang="en-US" altLang="zh-TW" i="1" dirty="0"/>
              <a:t>f</a:t>
            </a:r>
            <a:r>
              <a:rPr lang="en-US" altLang="zh-TW" dirty="0"/>
              <a:t> = 4</a:t>
            </a:r>
            <a:r>
              <a:rPr lang="fr-FR" altLang="zh-TW" i="1" dirty="0"/>
              <a:t>z</a:t>
            </a:r>
            <a:r>
              <a:rPr lang="fr-FR" altLang="zh-TW" baseline="-25000" dirty="0"/>
              <a:t>5</a:t>
            </a:r>
            <a:r>
              <a:rPr lang="fr-FR" altLang="zh-TW" dirty="0"/>
              <a:t> </a:t>
            </a:r>
            <a:r>
              <a:rPr lang="fr-FR" altLang="zh-TW" dirty="0">
                <a:latin typeface="Arial" panose="020B0604020202020204" pitchFamily="34" charset="0"/>
              </a:rPr>
              <a:t>–</a:t>
            </a:r>
            <a:r>
              <a:rPr lang="fr-FR" altLang="zh-TW" dirty="0"/>
              <a:t> (</a:t>
            </a:r>
            <a:r>
              <a:rPr lang="fr-FR" altLang="zh-TW" i="1" dirty="0"/>
              <a:t>z</a:t>
            </a:r>
            <a:r>
              <a:rPr lang="fr-FR" altLang="zh-TW" baseline="-25000" dirty="0"/>
              <a:t>2</a:t>
            </a:r>
            <a:r>
              <a:rPr lang="fr-FR" altLang="zh-TW" dirty="0"/>
              <a:t> + </a:t>
            </a:r>
            <a:r>
              <a:rPr lang="fr-FR" altLang="zh-TW" i="1" dirty="0"/>
              <a:t>z</a:t>
            </a:r>
            <a:r>
              <a:rPr lang="fr-FR" altLang="zh-TW" baseline="-25000" dirty="0"/>
              <a:t>4</a:t>
            </a:r>
            <a:r>
              <a:rPr lang="fr-FR" altLang="zh-TW" dirty="0"/>
              <a:t> + </a:t>
            </a:r>
            <a:r>
              <a:rPr lang="fr-FR" altLang="zh-TW" i="1" dirty="0"/>
              <a:t>z</a:t>
            </a:r>
            <a:r>
              <a:rPr lang="fr-FR" altLang="zh-TW" baseline="-25000" dirty="0"/>
              <a:t>6</a:t>
            </a:r>
            <a:r>
              <a:rPr lang="fr-FR" altLang="zh-TW" dirty="0"/>
              <a:t> + </a:t>
            </a:r>
            <a:r>
              <a:rPr lang="fr-FR" altLang="zh-TW" i="1" dirty="0"/>
              <a:t>z</a:t>
            </a:r>
            <a:r>
              <a:rPr lang="fr-FR" altLang="zh-TW" baseline="-25000" dirty="0"/>
              <a:t>8</a:t>
            </a:r>
            <a:r>
              <a:rPr lang="en-US" altLang="zh-TW" dirty="0"/>
              <a:t>)			      (10.1-14)</a:t>
            </a:r>
          </a:p>
          <a:p>
            <a:pPr lvl="1" eaLnBrk="1" hangingPunct="1">
              <a:lnSpc>
                <a:spcPct val="80000"/>
              </a:lnSpc>
              <a:buFont typeface="Wingdings" panose="05000000000000000000" pitchFamily="2" charset="2"/>
              <a:buNone/>
            </a:pPr>
            <a:r>
              <a:rPr lang="en-US" altLang="zh-TW" dirty="0"/>
              <a:t>	where the </a:t>
            </a:r>
            <a:r>
              <a:rPr lang="en-US" altLang="zh-TW" i="1" dirty="0"/>
              <a:t>z</a:t>
            </a:r>
            <a:r>
              <a:rPr lang="en-US" altLang="zh-TW" dirty="0">
                <a:latin typeface="Arial" panose="020B0604020202020204" pitchFamily="34" charset="0"/>
              </a:rPr>
              <a:t>’</a:t>
            </a:r>
            <a:r>
              <a:rPr lang="en-US" altLang="zh-TW" dirty="0"/>
              <a:t>s are defined in Fig. 10.8(a).</a:t>
            </a:r>
          </a:p>
          <a:p>
            <a:pPr lvl="1" eaLnBrk="1" hangingPunct="1">
              <a:lnSpc>
                <a:spcPct val="80000"/>
              </a:lnSpc>
            </a:pPr>
            <a:r>
              <a:rPr lang="en-US" altLang="zh-TW" dirty="0"/>
              <a:t>A digital approximation including the diagonal neighbors is given by </a:t>
            </a:r>
          </a:p>
          <a:p>
            <a:pPr lvl="1" eaLnBrk="1" hangingPunct="1">
              <a:lnSpc>
                <a:spcPct val="80000"/>
              </a:lnSpc>
              <a:buFont typeface="Wingdings" panose="05000000000000000000" pitchFamily="2" charset="2"/>
              <a:buNone/>
            </a:pPr>
            <a:r>
              <a:rPr lang="en-US" altLang="zh-TW" dirty="0">
                <a:sym typeface="Symbol" panose="05050102010706020507" pitchFamily="18" charset="2"/>
              </a:rPr>
              <a:t>			</a:t>
            </a:r>
            <a:r>
              <a:rPr lang="en-US" altLang="zh-TW" baseline="36000" dirty="0"/>
              <a:t>2</a:t>
            </a:r>
            <a:r>
              <a:rPr lang="en-US" altLang="zh-TW" i="1" dirty="0"/>
              <a:t>f</a:t>
            </a:r>
            <a:r>
              <a:rPr lang="en-US" altLang="zh-TW" dirty="0"/>
              <a:t> = 8</a:t>
            </a:r>
            <a:r>
              <a:rPr lang="fr-FR" altLang="zh-TW" i="1" dirty="0"/>
              <a:t>z</a:t>
            </a:r>
            <a:r>
              <a:rPr lang="fr-FR" altLang="zh-TW" baseline="-25000" dirty="0"/>
              <a:t>5</a:t>
            </a:r>
            <a:r>
              <a:rPr lang="fr-FR" altLang="zh-TW" dirty="0"/>
              <a:t> </a:t>
            </a:r>
            <a:r>
              <a:rPr lang="fr-FR" altLang="zh-TW" dirty="0">
                <a:latin typeface="Arial" panose="020B0604020202020204" pitchFamily="34" charset="0"/>
              </a:rPr>
              <a:t>–</a:t>
            </a:r>
            <a:r>
              <a:rPr lang="fr-FR" altLang="zh-TW" dirty="0"/>
              <a:t> (</a:t>
            </a:r>
            <a:r>
              <a:rPr lang="fr-FR" altLang="zh-TW" i="1" dirty="0"/>
              <a:t>z</a:t>
            </a:r>
            <a:r>
              <a:rPr lang="fr-FR" altLang="zh-TW" baseline="-25000" dirty="0"/>
              <a:t>1</a:t>
            </a:r>
            <a:r>
              <a:rPr lang="fr-FR" altLang="zh-TW" dirty="0"/>
              <a:t> + </a:t>
            </a:r>
            <a:r>
              <a:rPr lang="fr-FR" altLang="zh-TW" i="1" dirty="0"/>
              <a:t>z</a:t>
            </a:r>
            <a:r>
              <a:rPr lang="fr-FR" altLang="zh-TW" baseline="-25000" dirty="0"/>
              <a:t>2</a:t>
            </a:r>
            <a:r>
              <a:rPr lang="fr-FR" altLang="zh-TW" dirty="0"/>
              <a:t> + </a:t>
            </a:r>
            <a:r>
              <a:rPr lang="fr-FR" altLang="zh-TW" i="1" dirty="0"/>
              <a:t>z</a:t>
            </a:r>
            <a:r>
              <a:rPr lang="fr-FR" altLang="zh-TW" baseline="-25000" dirty="0"/>
              <a:t>3</a:t>
            </a:r>
            <a:r>
              <a:rPr lang="fr-FR" altLang="zh-TW" dirty="0"/>
              <a:t> + </a:t>
            </a:r>
            <a:r>
              <a:rPr lang="fr-FR" altLang="zh-TW" i="1" dirty="0"/>
              <a:t>z</a:t>
            </a:r>
            <a:r>
              <a:rPr lang="fr-FR" altLang="zh-TW" baseline="-25000" dirty="0"/>
              <a:t>4</a:t>
            </a:r>
            <a:r>
              <a:rPr lang="en-US" altLang="zh-TW" dirty="0"/>
              <a:t> + </a:t>
            </a:r>
            <a:r>
              <a:rPr lang="fr-FR" altLang="zh-TW" i="1" dirty="0"/>
              <a:t>z</a:t>
            </a:r>
            <a:r>
              <a:rPr lang="fr-FR" altLang="zh-TW" baseline="-25000" dirty="0"/>
              <a:t>6</a:t>
            </a:r>
            <a:r>
              <a:rPr lang="fr-FR" altLang="zh-TW" dirty="0"/>
              <a:t> + </a:t>
            </a:r>
            <a:r>
              <a:rPr lang="fr-FR" altLang="zh-TW" i="1" dirty="0"/>
              <a:t>z</a:t>
            </a:r>
            <a:r>
              <a:rPr lang="fr-FR" altLang="zh-TW" baseline="-25000" dirty="0"/>
              <a:t>7</a:t>
            </a:r>
            <a:r>
              <a:rPr lang="fr-FR" altLang="zh-TW" dirty="0"/>
              <a:t> + </a:t>
            </a:r>
            <a:r>
              <a:rPr lang="fr-FR" altLang="zh-TW" i="1" dirty="0"/>
              <a:t>z</a:t>
            </a:r>
            <a:r>
              <a:rPr lang="fr-FR" altLang="zh-TW" baseline="-25000" dirty="0"/>
              <a:t>8</a:t>
            </a:r>
            <a:r>
              <a:rPr lang="fr-FR" altLang="zh-TW" dirty="0"/>
              <a:t> + </a:t>
            </a:r>
            <a:r>
              <a:rPr lang="fr-FR" altLang="zh-TW" i="1" dirty="0"/>
              <a:t>z</a:t>
            </a:r>
            <a:r>
              <a:rPr lang="fr-FR" altLang="zh-TW" baseline="-25000" dirty="0"/>
              <a:t>9</a:t>
            </a:r>
            <a:r>
              <a:rPr lang="en-US" altLang="zh-TW" dirty="0"/>
              <a:t>).   (10.1-15)</a:t>
            </a:r>
          </a:p>
          <a:p>
            <a:pPr lvl="1" eaLnBrk="1" hangingPunct="1">
              <a:lnSpc>
                <a:spcPct val="80000"/>
              </a:lnSpc>
              <a:buFont typeface="Wingdings" panose="05000000000000000000" pitchFamily="2" charset="2"/>
              <a:buNone/>
            </a:pPr>
            <a:r>
              <a:rPr lang="en-US" altLang="zh-TW" dirty="0"/>
              <a:t>	Masks for implementing these two equations are shown in Fig. 10.13.</a:t>
            </a:r>
          </a:p>
        </p:txBody>
      </p:sp>
      <p:sp>
        <p:nvSpPr>
          <p:cNvPr id="26628" name="Rectangle 5">
            <a:extLst>
              <a:ext uri="{FF2B5EF4-FFF2-40B4-BE49-F238E27FC236}">
                <a16:creationId xmlns:a16="http://schemas.microsoft.com/office/drawing/2014/main" id="{ED2A811B-FB10-40DD-82C7-039D7ACE9F1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26629" name="Object 4">
            <a:extLst>
              <a:ext uri="{FF2B5EF4-FFF2-40B4-BE49-F238E27FC236}">
                <a16:creationId xmlns:a16="http://schemas.microsoft.com/office/drawing/2014/main" id="{9EC39D0D-BC24-4A06-9B6B-8379873878E4}"/>
              </a:ext>
            </a:extLst>
          </p:cNvPr>
          <p:cNvGraphicFramePr>
            <a:graphicFrameLocks noChangeAspect="1"/>
          </p:cNvGraphicFramePr>
          <p:nvPr>
            <p:extLst>
              <p:ext uri="{D42A27DB-BD31-4B8C-83A1-F6EECF244321}">
                <p14:modId xmlns:p14="http://schemas.microsoft.com/office/powerpoint/2010/main" val="215295856"/>
              </p:ext>
            </p:extLst>
          </p:nvPr>
        </p:nvGraphicFramePr>
        <p:xfrm>
          <a:off x="2411760" y="1556791"/>
          <a:ext cx="2268201" cy="832085"/>
        </p:xfrm>
        <a:graphic>
          <a:graphicData uri="http://schemas.openxmlformats.org/presentationml/2006/ole">
            <mc:AlternateContent xmlns:mc="http://schemas.openxmlformats.org/markup-compatibility/2006">
              <mc:Choice xmlns:v="urn:schemas-microsoft-com:vml" Requires="v">
                <p:oleObj spid="_x0000_s27016" name="方程式" r:id="rId3" imgW="1205977" imgH="444307" progId="Equation.3">
                  <p:embed/>
                </p:oleObj>
              </mc:Choice>
              <mc:Fallback>
                <p:oleObj name="方程式" r:id="rId3" imgW="1205977" imgH="44430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556791"/>
                        <a:ext cx="2268201" cy="832085"/>
                      </a:xfrm>
                      <a:prstGeom prst="rect">
                        <a:avLst/>
                      </a:prstGeom>
                      <a:noFill/>
                      <a:ln>
                        <a:noFill/>
                      </a:ln>
                      <a:extLst/>
                    </p:spPr>
                  </p:pic>
                </p:oleObj>
              </mc:Fallback>
            </mc:AlternateContent>
          </a:graphicData>
        </a:graphic>
      </p:graphicFrame>
      <p:sp>
        <p:nvSpPr>
          <p:cNvPr id="26630" name="Rectangle 7">
            <a:extLst>
              <a:ext uri="{FF2B5EF4-FFF2-40B4-BE49-F238E27FC236}">
                <a16:creationId xmlns:a16="http://schemas.microsoft.com/office/drawing/2014/main" id="{CDDD171B-BE32-44E1-A054-4814493488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pic>
        <p:nvPicPr>
          <p:cNvPr id="26631" name="Picture 8">
            <a:extLst>
              <a:ext uri="{FF2B5EF4-FFF2-40B4-BE49-F238E27FC236}">
                <a16:creationId xmlns:a16="http://schemas.microsoft.com/office/drawing/2014/main" id="{A13BE6F8-5F08-4D85-AF22-FDCA9844C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4903788"/>
            <a:ext cx="7319962"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2" name="投影片編號版面配置區 1">
            <a:extLst>
              <a:ext uri="{FF2B5EF4-FFF2-40B4-BE49-F238E27FC236}">
                <a16:creationId xmlns:a16="http://schemas.microsoft.com/office/drawing/2014/main" id="{AF39F2C7-AC40-4663-969D-408C321C1CEB}"/>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0B0957C5-D347-4614-AD61-F3C6D21C9406}" type="slidenum">
              <a:rPr kumimoji="0" lang="zh-TW" altLang="en-US" smtClean="0"/>
              <a:pPr/>
              <a:t>20</a:t>
            </a:fld>
            <a:endParaRPr kumimoji="0" lang="en-US" altLang="zh-TW"/>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307F25E-3659-4D2D-BB6E-D41E26E0C96B}"/>
              </a:ext>
            </a:extLst>
          </p:cNvPr>
          <p:cNvSpPr>
            <a:spLocks noGrp="1" noChangeArrowheads="1"/>
          </p:cNvSpPr>
          <p:nvPr>
            <p:ph type="title"/>
          </p:nvPr>
        </p:nvSpPr>
        <p:spPr/>
        <p:txBody>
          <a:bodyPr/>
          <a:lstStyle/>
          <a:p>
            <a:pPr eaLnBrk="1" hangingPunct="1"/>
            <a:endParaRPr lang="zh-TW" altLang="en-US" sz="700"/>
          </a:p>
        </p:txBody>
      </p:sp>
      <p:sp>
        <p:nvSpPr>
          <p:cNvPr id="27651" name="Rectangle 3">
            <a:extLst>
              <a:ext uri="{FF2B5EF4-FFF2-40B4-BE49-F238E27FC236}">
                <a16:creationId xmlns:a16="http://schemas.microsoft.com/office/drawing/2014/main" id="{946F216A-7752-4814-8663-C2AE52FB196C}"/>
              </a:ext>
            </a:extLst>
          </p:cNvPr>
          <p:cNvSpPr>
            <a:spLocks noGrp="1" noChangeArrowheads="1"/>
          </p:cNvSpPr>
          <p:nvPr>
            <p:ph type="body" idx="1"/>
          </p:nvPr>
        </p:nvSpPr>
        <p:spPr/>
        <p:txBody>
          <a:bodyPr/>
          <a:lstStyle/>
          <a:p>
            <a:pPr defTabSz="266700" eaLnBrk="1" hangingPunct="1"/>
            <a:r>
              <a:rPr lang="en-US" altLang="zh-TW"/>
              <a:t>The Laplacian generally is not used in its original form for edge detection for several reasons:</a:t>
            </a:r>
          </a:p>
          <a:p>
            <a:pPr algn="dist" defTabSz="266700" eaLnBrk="1" hangingPunct="1">
              <a:buFont typeface="Wingdings" panose="05000000000000000000" pitchFamily="2" charset="2"/>
              <a:buNone/>
            </a:pPr>
            <a:r>
              <a:rPr lang="en-US" altLang="zh-TW"/>
              <a:t>	(1)	As a second-order derivative, the Laplacian typically is</a:t>
            </a:r>
          </a:p>
          <a:p>
            <a:pPr defTabSz="266700" eaLnBrk="1" hangingPunct="1">
              <a:spcBef>
                <a:spcPct val="5000"/>
              </a:spcBef>
              <a:buFont typeface="Wingdings" panose="05000000000000000000" pitchFamily="2" charset="2"/>
              <a:buNone/>
            </a:pPr>
            <a:r>
              <a:rPr lang="en-US" altLang="zh-TW"/>
              <a:t>			unacceptably sensitive to noise.</a:t>
            </a:r>
          </a:p>
          <a:p>
            <a:pPr algn="dist" defTabSz="266700" eaLnBrk="1" hangingPunct="1">
              <a:buFont typeface="Wingdings" panose="05000000000000000000" pitchFamily="2" charset="2"/>
              <a:buNone/>
            </a:pPr>
            <a:r>
              <a:rPr lang="en-US" altLang="zh-TW"/>
              <a:t>	(2)	The magnitude of the Laplacian produces double edges,</a:t>
            </a:r>
          </a:p>
          <a:p>
            <a:pPr algn="dist" defTabSz="266700" eaLnBrk="1" hangingPunct="1">
              <a:spcBef>
                <a:spcPct val="0"/>
              </a:spcBef>
              <a:buFont typeface="Wingdings" panose="05000000000000000000" pitchFamily="2" charset="2"/>
              <a:buNone/>
            </a:pPr>
            <a:r>
              <a:rPr lang="en-US" altLang="zh-TW"/>
              <a:t>			an undesirable effect because it complicates</a:t>
            </a:r>
          </a:p>
          <a:p>
            <a:pPr defTabSz="266700" eaLnBrk="1" hangingPunct="1">
              <a:spcBef>
                <a:spcPct val="0"/>
              </a:spcBef>
              <a:buFont typeface="Wingdings" panose="05000000000000000000" pitchFamily="2" charset="2"/>
              <a:buNone/>
            </a:pPr>
            <a:r>
              <a:rPr lang="en-US" altLang="zh-TW"/>
              <a:t>			segmentation.</a:t>
            </a:r>
          </a:p>
          <a:p>
            <a:pPr defTabSz="266700" eaLnBrk="1" hangingPunct="1">
              <a:buFont typeface="Wingdings" panose="05000000000000000000" pitchFamily="2" charset="2"/>
              <a:buNone/>
            </a:pPr>
            <a:r>
              <a:rPr lang="en-US" altLang="zh-TW"/>
              <a:t>	(3)	The Laplacian is unable to detect edge direction.</a:t>
            </a:r>
          </a:p>
          <a:p>
            <a:pPr lvl="1" defTabSz="266700" eaLnBrk="1" hangingPunct="1"/>
            <a:r>
              <a:rPr lang="en-US" altLang="zh-TW"/>
              <a:t>The role of the Laplacian in segmentation consists of </a:t>
            </a:r>
          </a:p>
          <a:p>
            <a:pPr lvl="1" defTabSz="266700" eaLnBrk="1" hangingPunct="1">
              <a:buFont typeface="Wingdings" panose="05000000000000000000" pitchFamily="2" charset="2"/>
              <a:buNone/>
            </a:pPr>
            <a:r>
              <a:rPr lang="en-US" altLang="zh-TW"/>
              <a:t>	(1)	using its zero-crossing property for edge location, or </a:t>
            </a:r>
          </a:p>
          <a:p>
            <a:pPr lvl="1" defTabSz="266700" eaLnBrk="1" hangingPunct="1">
              <a:buFont typeface="Wingdings" panose="05000000000000000000" pitchFamily="2" charset="2"/>
              <a:buNone/>
            </a:pPr>
            <a:r>
              <a:rPr lang="en-US" altLang="zh-TW"/>
              <a:t>	(2) using it for the complementary purpose of establishing whether 		a pixel is on the dark or light side of an edge. </a:t>
            </a:r>
          </a:p>
          <a:p>
            <a:pPr lvl="1" defTabSz="266700" eaLnBrk="1" hangingPunct="1"/>
            <a:endParaRPr lang="en-US" altLang="zh-TW"/>
          </a:p>
        </p:txBody>
      </p:sp>
      <p:sp>
        <p:nvSpPr>
          <p:cNvPr id="27652" name="投影片編號版面配置區 1">
            <a:extLst>
              <a:ext uri="{FF2B5EF4-FFF2-40B4-BE49-F238E27FC236}">
                <a16:creationId xmlns:a16="http://schemas.microsoft.com/office/drawing/2014/main" id="{8BB37EFC-ED81-47F5-AD78-8B3B29B17E8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5B8ED3FF-3E69-41C6-96F1-5292ED4DDD6B}" type="slidenum">
              <a:rPr kumimoji="0" lang="zh-TW" altLang="en-US" smtClean="0"/>
              <a:pPr/>
              <a:t>21</a:t>
            </a:fld>
            <a:endParaRPr kumimoji="0" lang="en-US" altLang="zh-TW"/>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7F7167BB-11B3-41C1-BBE1-02A846CCBBB2}"/>
              </a:ext>
            </a:extLst>
          </p:cNvPr>
          <p:cNvSpPr>
            <a:spLocks noGrp="1" noChangeArrowheads="1"/>
          </p:cNvSpPr>
          <p:nvPr>
            <p:ph type="title"/>
          </p:nvPr>
        </p:nvSpPr>
        <p:spPr/>
        <p:txBody>
          <a:bodyPr/>
          <a:lstStyle/>
          <a:p>
            <a:pPr eaLnBrk="1" hangingPunct="1"/>
            <a:endParaRPr lang="zh-TW" altLang="en-US"/>
          </a:p>
        </p:txBody>
      </p:sp>
      <p:sp>
        <p:nvSpPr>
          <p:cNvPr id="28675" name="Rectangle 3">
            <a:extLst>
              <a:ext uri="{FF2B5EF4-FFF2-40B4-BE49-F238E27FC236}">
                <a16:creationId xmlns:a16="http://schemas.microsoft.com/office/drawing/2014/main" id="{5E0FF536-7581-4F9D-9E03-87ADC353067D}"/>
              </a:ext>
            </a:extLst>
          </p:cNvPr>
          <p:cNvSpPr>
            <a:spLocks noGrp="1" noChangeArrowheads="1"/>
          </p:cNvSpPr>
          <p:nvPr>
            <p:ph type="body" idx="1"/>
          </p:nvPr>
        </p:nvSpPr>
        <p:spPr>
          <a:xfrm>
            <a:off x="107950" y="115888"/>
            <a:ext cx="8847138" cy="6626225"/>
          </a:xfrm>
        </p:spPr>
        <p:txBody>
          <a:bodyPr/>
          <a:lstStyle/>
          <a:p>
            <a:pPr eaLnBrk="1" hangingPunct="1"/>
            <a:r>
              <a:rPr lang="en-US" altLang="zh-TW" dirty="0"/>
              <a:t>The Laplacian is combined with smoothing as a precursor to finding edges via zero-crossings. Consider the smoothing function:</a:t>
            </a:r>
            <a:endParaRPr lang="zh-TW" altLang="en-US" dirty="0"/>
          </a:p>
          <a:p>
            <a:pPr eaLnBrk="1" hangingPunct="1">
              <a:lnSpc>
                <a:spcPct val="80000"/>
              </a:lnSpc>
              <a:buFont typeface="Wingdings" panose="05000000000000000000" pitchFamily="2" charset="2"/>
              <a:buNone/>
            </a:pPr>
            <a:r>
              <a:rPr lang="zh-TW" altLang="en-US" dirty="0"/>
              <a:t>					           </a:t>
            </a:r>
            <a:r>
              <a:rPr lang="en-US" altLang="zh-TW" dirty="0"/>
              <a:t>,</a:t>
            </a:r>
            <a:r>
              <a:rPr lang="zh-TW" altLang="en-US" dirty="0"/>
              <a:t>   	                       </a:t>
            </a:r>
            <a:r>
              <a:rPr lang="en-US" altLang="zh-TW" dirty="0"/>
              <a:t>(10.1-16)</a:t>
            </a:r>
            <a:endParaRPr lang="zh-TW" altLang="en-US" dirty="0"/>
          </a:p>
          <a:p>
            <a:pPr eaLnBrk="1" hangingPunct="1">
              <a:buFont typeface="Wingdings" panose="05000000000000000000" pitchFamily="2" charset="2"/>
              <a:buNone/>
            </a:pPr>
            <a:r>
              <a:rPr lang="zh-TW" altLang="en-US" dirty="0"/>
              <a:t>	</a:t>
            </a:r>
            <a:r>
              <a:rPr lang="en-US" altLang="zh-TW" dirty="0"/>
              <a:t>where </a:t>
            </a:r>
            <a:r>
              <a:rPr lang="en-US" altLang="zh-TW" i="1" dirty="0"/>
              <a:t>r</a:t>
            </a:r>
            <a:r>
              <a:rPr lang="en-US" altLang="zh-TW" baseline="36000" dirty="0"/>
              <a:t>2</a:t>
            </a:r>
            <a:r>
              <a:rPr lang="en-US" altLang="zh-TW" dirty="0"/>
              <a:t> = </a:t>
            </a:r>
            <a:r>
              <a:rPr lang="en-US" altLang="zh-TW" i="1" dirty="0"/>
              <a:t>x</a:t>
            </a:r>
            <a:r>
              <a:rPr lang="en-US" altLang="zh-TW" baseline="36000" dirty="0"/>
              <a:t>2</a:t>
            </a:r>
            <a:r>
              <a:rPr lang="en-US" altLang="zh-TW" dirty="0"/>
              <a:t> + </a:t>
            </a:r>
            <a:r>
              <a:rPr lang="en-US" altLang="zh-TW" i="1" dirty="0"/>
              <a:t>y</a:t>
            </a:r>
            <a:r>
              <a:rPr lang="en-US" altLang="zh-TW" baseline="36000" dirty="0"/>
              <a:t>2</a:t>
            </a:r>
            <a:r>
              <a:rPr lang="en-US" altLang="zh-TW" dirty="0"/>
              <a:t> and </a:t>
            </a:r>
            <a:r>
              <a:rPr lang="en-US" altLang="zh-TW" dirty="0">
                <a:sym typeface="Symbol" panose="05050102010706020507" pitchFamily="18" charset="2"/>
              </a:rPr>
              <a:t></a:t>
            </a:r>
            <a:r>
              <a:rPr lang="en-US" altLang="zh-TW" dirty="0"/>
              <a:t> is the standard deviation. The Laplacian of </a:t>
            </a:r>
            <a:r>
              <a:rPr lang="en-US" altLang="zh-TW" i="1" dirty="0"/>
              <a:t>h</a:t>
            </a:r>
            <a:r>
              <a:rPr lang="en-US" altLang="zh-TW" dirty="0"/>
              <a:t> (the second derivative of </a:t>
            </a:r>
            <a:r>
              <a:rPr lang="en-US" altLang="zh-TW" i="1" dirty="0"/>
              <a:t>h</a:t>
            </a:r>
            <a:r>
              <a:rPr lang="en-US" altLang="zh-TW" dirty="0"/>
              <a:t> with respect to </a:t>
            </a:r>
            <a:r>
              <a:rPr lang="en-US" altLang="zh-TW" i="1" dirty="0"/>
              <a:t>r</a:t>
            </a:r>
            <a:r>
              <a:rPr lang="en-US" altLang="zh-TW" dirty="0"/>
              <a:t>) is:</a:t>
            </a:r>
          </a:p>
          <a:p>
            <a:pPr eaLnBrk="1" hangingPunct="1">
              <a:buFont typeface="Wingdings" panose="05000000000000000000" pitchFamily="2" charset="2"/>
              <a:buNone/>
            </a:pPr>
            <a:r>
              <a:rPr lang="en-US" altLang="zh-TW" dirty="0"/>
              <a:t>									   (10.1-17)</a:t>
            </a:r>
          </a:p>
          <a:p>
            <a:pPr eaLnBrk="1" hangingPunct="1">
              <a:buFont typeface="Wingdings" panose="05000000000000000000" pitchFamily="2" charset="2"/>
              <a:buNone/>
            </a:pPr>
            <a:r>
              <a:rPr lang="en-US" altLang="zh-TW" dirty="0"/>
              <a:t>	This function is commonly referred to as the </a:t>
            </a:r>
            <a:r>
              <a:rPr lang="en-US" altLang="zh-TW" i="1" dirty="0"/>
              <a:t>Laplacian of a Gaussian</a:t>
            </a:r>
            <a:r>
              <a:rPr lang="en-US" altLang="zh-TW" dirty="0"/>
              <a:t> (</a:t>
            </a:r>
            <a:r>
              <a:rPr lang="en-US" altLang="zh-TW" dirty="0" err="1"/>
              <a:t>LoG</a:t>
            </a:r>
            <a:r>
              <a:rPr lang="en-US" altLang="zh-TW" dirty="0"/>
              <a:t>) because </a:t>
            </a:r>
            <a:r>
              <a:rPr lang="en-US" altLang="zh-TW" i="1" dirty="0"/>
              <a:t>h</a:t>
            </a:r>
            <a:r>
              <a:rPr lang="en-US" altLang="zh-TW" dirty="0"/>
              <a:t>(</a:t>
            </a:r>
            <a:r>
              <a:rPr lang="en-US" altLang="zh-TW" i="1" dirty="0"/>
              <a:t>r</a:t>
            </a:r>
            <a:r>
              <a:rPr lang="en-US" altLang="zh-TW" dirty="0"/>
              <a:t>) is in the form of a Gaussian function.</a:t>
            </a:r>
          </a:p>
          <a:p>
            <a:pPr lvl="1" eaLnBrk="1" hangingPunct="1"/>
            <a:r>
              <a:rPr lang="en-US" altLang="zh-TW" dirty="0"/>
              <a:t>Fig. 10.14 shows a 3-D plot, image, and cross section of the </a:t>
            </a:r>
            <a:r>
              <a:rPr lang="en-US" altLang="zh-TW" dirty="0" err="1"/>
              <a:t>LoG</a:t>
            </a:r>
            <a:r>
              <a:rPr lang="en-US" altLang="zh-TW" dirty="0"/>
              <a:t> function. Also shown is a 5</a:t>
            </a:r>
            <a:r>
              <a:rPr lang="en-US" altLang="zh-TW" dirty="0">
                <a:sym typeface="Symbol" panose="05050102010706020507" pitchFamily="18" charset="2"/>
              </a:rPr>
              <a:t></a:t>
            </a:r>
            <a:r>
              <a:rPr lang="en-US" altLang="zh-TW" dirty="0"/>
              <a:t>5 mask that approximates </a:t>
            </a:r>
            <a:r>
              <a:rPr lang="en-US" altLang="zh-TW" dirty="0">
                <a:sym typeface="Symbol" panose="05050102010706020507" pitchFamily="18" charset="2"/>
              </a:rPr>
              <a:t></a:t>
            </a:r>
            <a:r>
              <a:rPr lang="en-US" altLang="zh-TW" baseline="36000" dirty="0"/>
              <a:t>2</a:t>
            </a:r>
            <a:r>
              <a:rPr lang="en-US" altLang="zh-TW" i="1" dirty="0"/>
              <a:t>h</a:t>
            </a:r>
            <a:r>
              <a:rPr lang="en-US" altLang="zh-TW" dirty="0"/>
              <a:t>.</a:t>
            </a:r>
          </a:p>
          <a:p>
            <a:pPr lvl="1" eaLnBrk="1" hangingPunct="1"/>
            <a:r>
              <a:rPr lang="en-US" altLang="zh-TW" dirty="0"/>
              <a:t>Due to its shape, the Laplacian of a Gaussian sometimes is called the </a:t>
            </a:r>
            <a:r>
              <a:rPr lang="en-US" altLang="zh-TW" i="1" dirty="0"/>
              <a:t>Mexican hat</a:t>
            </a:r>
            <a:r>
              <a:rPr lang="en-US" altLang="zh-TW" dirty="0"/>
              <a:t> function.</a:t>
            </a:r>
          </a:p>
        </p:txBody>
      </p:sp>
      <p:sp>
        <p:nvSpPr>
          <p:cNvPr id="28676" name="Rectangle 5">
            <a:extLst>
              <a:ext uri="{FF2B5EF4-FFF2-40B4-BE49-F238E27FC236}">
                <a16:creationId xmlns:a16="http://schemas.microsoft.com/office/drawing/2014/main" id="{1F07C131-9781-4448-A070-1C17F16F97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28677" name="Object 4">
            <a:extLst>
              <a:ext uri="{FF2B5EF4-FFF2-40B4-BE49-F238E27FC236}">
                <a16:creationId xmlns:a16="http://schemas.microsoft.com/office/drawing/2014/main" id="{E94DBA30-DF88-4100-9DBB-F7FECF16FB2B}"/>
              </a:ext>
            </a:extLst>
          </p:cNvPr>
          <p:cNvGraphicFramePr>
            <a:graphicFrameLocks noChangeAspect="1"/>
          </p:cNvGraphicFramePr>
          <p:nvPr>
            <p:extLst>
              <p:ext uri="{D42A27DB-BD31-4B8C-83A1-F6EECF244321}">
                <p14:modId xmlns:p14="http://schemas.microsoft.com/office/powerpoint/2010/main" val="3856803113"/>
              </p:ext>
            </p:extLst>
          </p:nvPr>
        </p:nvGraphicFramePr>
        <p:xfrm>
          <a:off x="2771800" y="973072"/>
          <a:ext cx="2017712" cy="877888"/>
        </p:xfrm>
        <a:graphic>
          <a:graphicData uri="http://schemas.openxmlformats.org/presentationml/2006/ole">
            <mc:AlternateContent xmlns:mc="http://schemas.openxmlformats.org/markup-compatibility/2006">
              <mc:Choice xmlns:v="urn:schemas-microsoft-com:vml" Requires="v">
                <p:oleObj spid="_x0000_s29447" name="方程式" r:id="rId3" imgW="838200" imgH="368300" progId="Equation.3">
                  <p:embed/>
                </p:oleObj>
              </mc:Choice>
              <mc:Fallback>
                <p:oleObj name="方程式" r:id="rId3" imgW="838200" imgH="368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973072"/>
                        <a:ext cx="2017712"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8" name="Rectangle 7">
            <a:extLst>
              <a:ext uri="{FF2B5EF4-FFF2-40B4-BE49-F238E27FC236}">
                <a16:creationId xmlns:a16="http://schemas.microsoft.com/office/drawing/2014/main" id="{A02AEC5D-61AA-45F5-9B08-E95E03EF215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28679" name="Object 6">
            <a:extLst>
              <a:ext uri="{FF2B5EF4-FFF2-40B4-BE49-F238E27FC236}">
                <a16:creationId xmlns:a16="http://schemas.microsoft.com/office/drawing/2014/main" id="{CF60CE4C-329D-44B8-84F4-36F067935C9C}"/>
              </a:ext>
            </a:extLst>
          </p:cNvPr>
          <p:cNvGraphicFramePr>
            <a:graphicFrameLocks noChangeAspect="1"/>
          </p:cNvGraphicFramePr>
          <p:nvPr/>
        </p:nvGraphicFramePr>
        <p:xfrm>
          <a:off x="1604963" y="2679700"/>
          <a:ext cx="3989387" cy="1247775"/>
        </p:xfrm>
        <a:graphic>
          <a:graphicData uri="http://schemas.openxmlformats.org/presentationml/2006/ole">
            <mc:AlternateContent xmlns:mc="http://schemas.openxmlformats.org/markup-compatibility/2006">
              <mc:Choice xmlns:v="urn:schemas-microsoft-com:vml" Requires="v">
                <p:oleObj spid="_x0000_s29448" name="方程式" r:id="rId5" imgW="1638300" imgH="508000" progId="Equation.3">
                  <p:embed/>
                </p:oleObj>
              </mc:Choice>
              <mc:Fallback>
                <p:oleObj name="方程式" r:id="rId5" imgW="1638300" imgH="508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4963" y="2679700"/>
                        <a:ext cx="3989387"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0" name="投影片編號版面配置區 1">
            <a:extLst>
              <a:ext uri="{FF2B5EF4-FFF2-40B4-BE49-F238E27FC236}">
                <a16:creationId xmlns:a16="http://schemas.microsoft.com/office/drawing/2014/main" id="{184FC7E3-7843-4E39-8592-931FE250EEA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9E12D2F4-A89A-4CDB-AFFE-6AC4F131FF26}" type="slidenum">
              <a:rPr kumimoji="0" lang="zh-TW" altLang="en-US" smtClean="0"/>
              <a:pPr/>
              <a:t>22</a:t>
            </a:fld>
            <a:endParaRPr kumimoji="0" lang="en-US" altLang="zh-TW"/>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25A3FA0-4091-49F3-A45F-AC378F1A160D}"/>
              </a:ext>
            </a:extLst>
          </p:cNvPr>
          <p:cNvSpPr>
            <a:spLocks noGrp="1" noChangeArrowheads="1"/>
          </p:cNvSpPr>
          <p:nvPr>
            <p:ph type="title"/>
          </p:nvPr>
        </p:nvSpPr>
        <p:spPr/>
        <p:txBody>
          <a:bodyPr/>
          <a:lstStyle/>
          <a:p>
            <a:pPr eaLnBrk="1" hangingPunct="1"/>
            <a:endParaRPr lang="zh-TW" altLang="en-US" sz="700"/>
          </a:p>
        </p:txBody>
      </p:sp>
      <p:sp>
        <p:nvSpPr>
          <p:cNvPr id="29699" name="Rectangle 3">
            <a:extLst>
              <a:ext uri="{FF2B5EF4-FFF2-40B4-BE49-F238E27FC236}">
                <a16:creationId xmlns:a16="http://schemas.microsoft.com/office/drawing/2014/main" id="{3CB7C797-37ED-47A7-8923-7960E51E2E82}"/>
              </a:ext>
            </a:extLst>
          </p:cNvPr>
          <p:cNvSpPr>
            <a:spLocks noGrp="1" noChangeArrowheads="1"/>
          </p:cNvSpPr>
          <p:nvPr>
            <p:ph type="body" idx="1"/>
          </p:nvPr>
        </p:nvSpPr>
        <p:spPr>
          <a:xfrm>
            <a:off x="107950" y="0"/>
            <a:ext cx="8847138" cy="6597650"/>
          </a:xfrm>
        </p:spPr>
        <p:txBody>
          <a:bodyPr/>
          <a:lstStyle/>
          <a:p>
            <a:pPr eaLnBrk="1" hangingPunct="1">
              <a:lnSpc>
                <a:spcPct val="80000"/>
              </a:lnSpc>
            </a:pPr>
            <a:r>
              <a:rPr lang="en-US" altLang="zh-TW"/>
              <a:t>The purpose of the Gaussian function in the LoG formulation is to smooth the image, and the purpose of the Laplacian operator is to provide an image with zero crossings used to establish the location of edges. Smoothing the image reduces the effect of noise and, in principle, it counters the increased effect of noise caused by the second derivatives of the Laplacian.</a:t>
            </a:r>
          </a:p>
        </p:txBody>
      </p:sp>
      <p:pic>
        <p:nvPicPr>
          <p:cNvPr id="29700" name="Picture 4">
            <a:extLst>
              <a:ext uri="{FF2B5EF4-FFF2-40B4-BE49-F238E27FC236}">
                <a16:creationId xmlns:a16="http://schemas.microsoft.com/office/drawing/2014/main" id="{2C9D77F1-5501-41F1-A03C-D3F5D43AA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428875"/>
            <a:ext cx="6985000" cy="439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1" name="投影片編號版面配置區 1">
            <a:extLst>
              <a:ext uri="{FF2B5EF4-FFF2-40B4-BE49-F238E27FC236}">
                <a16:creationId xmlns:a16="http://schemas.microsoft.com/office/drawing/2014/main" id="{C12E6483-C6BB-487F-9CF8-4EEC75DF0807}"/>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39478480-3D17-4008-8D16-A7514725800C}" type="slidenum">
              <a:rPr kumimoji="0" lang="zh-TW" altLang="en-US" smtClean="0"/>
              <a:pPr/>
              <a:t>23</a:t>
            </a:fld>
            <a:endParaRPr kumimoji="0" lang="en-US" altLang="zh-TW"/>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CF026B6-0B6B-4A3B-A462-C68E9DB035C0}"/>
              </a:ext>
            </a:extLst>
          </p:cNvPr>
          <p:cNvSpPr>
            <a:spLocks noGrp="1" noChangeArrowheads="1"/>
          </p:cNvSpPr>
          <p:nvPr>
            <p:ph type="title"/>
          </p:nvPr>
        </p:nvSpPr>
        <p:spPr/>
        <p:txBody>
          <a:bodyPr/>
          <a:lstStyle/>
          <a:p>
            <a:pPr eaLnBrk="1" hangingPunct="1"/>
            <a:endParaRPr lang="zh-TW" altLang="en-US" sz="700"/>
          </a:p>
        </p:txBody>
      </p:sp>
      <p:sp>
        <p:nvSpPr>
          <p:cNvPr id="30723" name="Rectangle 3">
            <a:extLst>
              <a:ext uri="{FF2B5EF4-FFF2-40B4-BE49-F238E27FC236}">
                <a16:creationId xmlns:a16="http://schemas.microsoft.com/office/drawing/2014/main" id="{37B0C5F8-BAA4-4B85-8E56-F981AE11D35E}"/>
              </a:ext>
            </a:extLst>
          </p:cNvPr>
          <p:cNvSpPr>
            <a:spLocks noGrp="1" noChangeArrowheads="1"/>
          </p:cNvSpPr>
          <p:nvPr>
            <p:ph type="body" idx="1"/>
          </p:nvPr>
        </p:nvSpPr>
        <p:spPr>
          <a:xfrm>
            <a:off x="107950" y="333375"/>
            <a:ext cx="8847138" cy="6264275"/>
          </a:xfrm>
        </p:spPr>
        <p:txBody>
          <a:bodyPr/>
          <a:lstStyle/>
          <a:p>
            <a:pPr eaLnBrk="1" hangingPunct="1"/>
            <a:r>
              <a:rPr lang="en-US" altLang="zh-TW"/>
              <a:t>Fig. 10.15(a) shows the angiogram image. </a:t>
            </a:r>
          </a:p>
          <a:p>
            <a:pPr eaLnBrk="1" hangingPunct="1">
              <a:buFont typeface="Wingdings" panose="05000000000000000000" pitchFamily="2" charset="2"/>
              <a:buNone/>
            </a:pPr>
            <a:r>
              <a:rPr lang="en-US" altLang="zh-TW"/>
              <a:t>	Fig. 10.15(b) shows the Sobel gradient of this image. </a:t>
            </a:r>
          </a:p>
          <a:p>
            <a:pPr eaLnBrk="1" hangingPunct="1">
              <a:buFont typeface="Wingdings" panose="05000000000000000000" pitchFamily="2" charset="2"/>
              <a:buNone/>
            </a:pPr>
            <a:r>
              <a:rPr lang="en-US" altLang="zh-TW"/>
              <a:t>	Fig. 10.15(c) is a spatial Gaussian function (with a standard 	deviation of five pixels) used to obtain a 27</a:t>
            </a:r>
            <a:r>
              <a:rPr lang="en-US" altLang="zh-TW">
                <a:sym typeface="Symbol" panose="05050102010706020507" pitchFamily="18" charset="2"/>
              </a:rPr>
              <a:t></a:t>
            </a:r>
            <a:r>
              <a:rPr lang="en-US" altLang="zh-TW"/>
              <a:t>27 spatial 	smoothing mask. </a:t>
            </a:r>
          </a:p>
          <a:p>
            <a:pPr eaLnBrk="1" hangingPunct="1">
              <a:buFont typeface="Wingdings" panose="05000000000000000000" pitchFamily="2" charset="2"/>
              <a:buNone/>
            </a:pPr>
            <a:r>
              <a:rPr lang="en-US" altLang="zh-TW"/>
              <a:t>	Fig. 10.15(d) is the spatial mask used to implement Eq. 	(10.1-15). </a:t>
            </a:r>
          </a:p>
          <a:p>
            <a:pPr eaLnBrk="1" hangingPunct="1">
              <a:buFont typeface="Wingdings" panose="05000000000000000000" pitchFamily="2" charset="2"/>
              <a:buNone/>
            </a:pPr>
            <a:r>
              <a:rPr lang="en-US" altLang="zh-TW"/>
              <a:t>	Fig. 10.15(e) is the LoG image obtained by smoothing the 	original image with the Gaussian smoothing mask, 	followed by application of the Laplacian mask.</a:t>
            </a:r>
          </a:p>
          <a:p>
            <a:pPr eaLnBrk="1" hangingPunct="1"/>
            <a:r>
              <a:rPr lang="en-US" altLang="zh-TW"/>
              <a:t>Fig. 10.15(f) shows the thresholded LoG (+ </a:t>
            </a:r>
            <a:r>
              <a:rPr lang="en-US" altLang="zh-TW">
                <a:sym typeface="Symbol" panose="05050102010706020507" pitchFamily="18" charset="2"/>
              </a:rPr>
              <a:t> </a:t>
            </a:r>
            <a:r>
              <a:rPr lang="en-US" altLang="zh-TW"/>
              <a:t>white, </a:t>
            </a:r>
            <a:r>
              <a:rPr lang="en-US" altLang="zh-TW">
                <a:sym typeface="Symbol" panose="05050102010706020507" pitchFamily="18" charset="2"/>
              </a:rPr>
              <a:t></a:t>
            </a:r>
            <a:r>
              <a:rPr lang="en-US" altLang="zh-TW"/>
              <a:t> </a:t>
            </a:r>
            <a:r>
              <a:rPr lang="en-US" altLang="zh-TW">
                <a:sym typeface="Symbol" panose="05050102010706020507" pitchFamily="18" charset="2"/>
              </a:rPr>
              <a:t></a:t>
            </a:r>
            <a:r>
              <a:rPr lang="en-US" altLang="zh-TW"/>
              <a:t>  black), and Fig. 10.15(g) shows the estimated zero crossings.</a:t>
            </a:r>
          </a:p>
        </p:txBody>
      </p:sp>
      <p:sp>
        <p:nvSpPr>
          <p:cNvPr id="30724" name="投影片編號版面配置區 1">
            <a:extLst>
              <a:ext uri="{FF2B5EF4-FFF2-40B4-BE49-F238E27FC236}">
                <a16:creationId xmlns:a16="http://schemas.microsoft.com/office/drawing/2014/main" id="{1FD8ABC8-5A86-4D54-A2CF-7940EE2B7AC8}"/>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9AD94587-207B-48C2-BD10-409A566D27C6}" type="slidenum">
              <a:rPr kumimoji="0" lang="zh-TW" altLang="en-US" smtClean="0"/>
              <a:pPr/>
              <a:t>24</a:t>
            </a:fld>
            <a:endParaRPr kumimoji="0" lang="en-US" altLang="zh-TW"/>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050EBE1-16A2-4DD2-8619-585311879A5E}"/>
              </a:ext>
            </a:extLst>
          </p:cNvPr>
          <p:cNvSpPr>
            <a:spLocks noGrp="1" noChangeArrowheads="1"/>
          </p:cNvSpPr>
          <p:nvPr>
            <p:ph type="title"/>
          </p:nvPr>
        </p:nvSpPr>
        <p:spPr/>
        <p:txBody>
          <a:bodyPr/>
          <a:lstStyle/>
          <a:p>
            <a:pPr eaLnBrk="1" hangingPunct="1"/>
            <a:endParaRPr lang="zh-TW" altLang="en-US"/>
          </a:p>
        </p:txBody>
      </p:sp>
      <p:grpSp>
        <p:nvGrpSpPr>
          <p:cNvPr id="31747" name="Group 4">
            <a:extLst>
              <a:ext uri="{FF2B5EF4-FFF2-40B4-BE49-F238E27FC236}">
                <a16:creationId xmlns:a16="http://schemas.microsoft.com/office/drawing/2014/main" id="{6BB415EE-789F-4D96-9112-E767B6ED4F0A}"/>
              </a:ext>
            </a:extLst>
          </p:cNvPr>
          <p:cNvGrpSpPr>
            <a:grpSpLocks/>
          </p:cNvGrpSpPr>
          <p:nvPr/>
        </p:nvGrpSpPr>
        <p:grpSpPr bwMode="auto">
          <a:xfrm>
            <a:off x="1177925" y="96838"/>
            <a:ext cx="6840538" cy="6742112"/>
            <a:chOff x="869" y="204"/>
            <a:chExt cx="3371" cy="3595"/>
          </a:xfrm>
        </p:grpSpPr>
        <p:pic>
          <p:nvPicPr>
            <p:cNvPr id="31749" name="Picture 5">
              <a:extLst>
                <a:ext uri="{FF2B5EF4-FFF2-40B4-BE49-F238E27FC236}">
                  <a16:creationId xmlns:a16="http://schemas.microsoft.com/office/drawing/2014/main" id="{00203837-20E2-4D33-86B8-E3E82C546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 y="3175"/>
              <a:ext cx="3091"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0" name="Picture 6">
              <a:extLst>
                <a:ext uri="{FF2B5EF4-FFF2-40B4-BE49-F238E27FC236}">
                  <a16:creationId xmlns:a16="http://schemas.microsoft.com/office/drawing/2014/main" id="{1B413BAB-7A34-49E1-A6A3-873FD9754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 y="204"/>
              <a:ext cx="3067" cy="3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748" name="投影片編號版面配置區 1">
            <a:extLst>
              <a:ext uri="{FF2B5EF4-FFF2-40B4-BE49-F238E27FC236}">
                <a16:creationId xmlns:a16="http://schemas.microsoft.com/office/drawing/2014/main" id="{0B09316D-853F-4C1C-B3C9-967CA8718684}"/>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283CCBE-C49D-4D94-B82B-09E79194ECB2}" type="slidenum">
              <a:rPr kumimoji="0" lang="zh-TW" altLang="en-US" smtClean="0"/>
              <a:pPr/>
              <a:t>25</a:t>
            </a:fld>
            <a:endParaRPr kumimoji="0" lang="en-US" altLang="zh-TW"/>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5CED3ECF-E950-4F99-9037-B49C4839D894}"/>
              </a:ext>
            </a:extLst>
          </p:cNvPr>
          <p:cNvSpPr>
            <a:spLocks noGrp="1" noChangeArrowheads="1"/>
          </p:cNvSpPr>
          <p:nvPr>
            <p:ph type="title"/>
          </p:nvPr>
        </p:nvSpPr>
        <p:spPr/>
        <p:txBody>
          <a:bodyPr/>
          <a:lstStyle/>
          <a:p>
            <a:pPr eaLnBrk="1" hangingPunct="1"/>
            <a:r>
              <a:rPr lang="en-US" altLang="zh-TW"/>
              <a:t>Edge Linking and Boundary Detection-local processing</a:t>
            </a:r>
          </a:p>
        </p:txBody>
      </p:sp>
      <p:sp>
        <p:nvSpPr>
          <p:cNvPr id="32771" name="Rectangle 3">
            <a:extLst>
              <a:ext uri="{FF2B5EF4-FFF2-40B4-BE49-F238E27FC236}">
                <a16:creationId xmlns:a16="http://schemas.microsoft.com/office/drawing/2014/main" id="{A571AA6B-366C-4311-94C5-AC92EF548973}"/>
              </a:ext>
            </a:extLst>
          </p:cNvPr>
          <p:cNvSpPr>
            <a:spLocks noGrp="1" noChangeArrowheads="1"/>
          </p:cNvSpPr>
          <p:nvPr>
            <p:ph type="body" idx="1"/>
          </p:nvPr>
        </p:nvSpPr>
        <p:spPr/>
        <p:txBody>
          <a:bodyPr/>
          <a:lstStyle/>
          <a:p>
            <a:pPr eaLnBrk="1" hangingPunct="1"/>
            <a:r>
              <a:rPr lang="en-US" altLang="zh-TW"/>
              <a:t>A simple approach to linking edge points is to analyze the characteristics of pixels in a small neighborhood about every point (</a:t>
            </a:r>
            <a:r>
              <a:rPr lang="en-US" altLang="zh-TW" i="1"/>
              <a:t>x</a:t>
            </a:r>
            <a:r>
              <a:rPr lang="en-US" altLang="zh-TW"/>
              <a:t>, </a:t>
            </a:r>
            <a:r>
              <a:rPr lang="en-US" altLang="zh-TW" i="1"/>
              <a:t>y</a:t>
            </a:r>
            <a:r>
              <a:rPr lang="en-US" altLang="zh-TW"/>
              <a:t>) in an image.</a:t>
            </a:r>
          </a:p>
          <a:p>
            <a:pPr eaLnBrk="1" hangingPunct="1"/>
            <a:r>
              <a:rPr lang="en-US" altLang="zh-TW"/>
              <a:t>Two principal properties for establishing similarity of edge points:</a:t>
            </a:r>
          </a:p>
          <a:p>
            <a:pPr eaLnBrk="1" hangingPunct="1">
              <a:buFont typeface="Wingdings" panose="05000000000000000000" pitchFamily="2" charset="2"/>
              <a:buNone/>
            </a:pPr>
            <a:r>
              <a:rPr lang="en-US" altLang="zh-TW"/>
              <a:t>	(1) the strength of the response of the gradient operator 	used to produce the edge pixel;</a:t>
            </a:r>
          </a:p>
          <a:p>
            <a:pPr eaLnBrk="1" hangingPunct="1">
              <a:buFont typeface="Wingdings" panose="05000000000000000000" pitchFamily="2" charset="2"/>
              <a:buNone/>
            </a:pPr>
            <a:r>
              <a:rPr lang="en-US" altLang="zh-TW"/>
              <a:t>	(2)	the direction of the gradient vector.</a:t>
            </a:r>
          </a:p>
          <a:p>
            <a:pPr eaLnBrk="1" hangingPunct="1"/>
            <a:r>
              <a:rPr lang="en-US" altLang="zh-TW"/>
              <a:t>Two edge points are similar in magnitude if </a:t>
            </a:r>
          </a:p>
          <a:p>
            <a:pPr eaLnBrk="1" hangingPunct="1">
              <a:buFont typeface="Wingdings" panose="05000000000000000000" pitchFamily="2" charset="2"/>
              <a:buNone/>
            </a:pPr>
            <a:r>
              <a:rPr lang="en-US" altLang="zh-TW"/>
              <a:t>							,		     (10.2-1)</a:t>
            </a:r>
          </a:p>
          <a:p>
            <a:pPr eaLnBrk="1" hangingPunct="1">
              <a:buFont typeface="Wingdings" panose="05000000000000000000" pitchFamily="2" charset="2"/>
              <a:buNone/>
            </a:pPr>
            <a:r>
              <a:rPr lang="en-US" altLang="zh-TW"/>
              <a:t>	where </a:t>
            </a:r>
            <a:r>
              <a:rPr lang="en-US" altLang="zh-TW" i="1"/>
              <a:t>E</a:t>
            </a:r>
            <a:r>
              <a:rPr lang="en-US" altLang="zh-TW"/>
              <a:t> is a nonnegative threshold.</a:t>
            </a:r>
          </a:p>
        </p:txBody>
      </p:sp>
      <p:sp>
        <p:nvSpPr>
          <p:cNvPr id="32772" name="Rectangle 5">
            <a:extLst>
              <a:ext uri="{FF2B5EF4-FFF2-40B4-BE49-F238E27FC236}">
                <a16:creationId xmlns:a16="http://schemas.microsoft.com/office/drawing/2014/main" id="{F534B799-CCC1-4C11-A0D8-6DBB4F6CC7E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32773" name="Object 4">
            <a:extLst>
              <a:ext uri="{FF2B5EF4-FFF2-40B4-BE49-F238E27FC236}">
                <a16:creationId xmlns:a16="http://schemas.microsoft.com/office/drawing/2014/main" id="{AA77B719-4A05-45F2-A615-663DBEBF021D}"/>
              </a:ext>
            </a:extLst>
          </p:cNvPr>
          <p:cNvGraphicFramePr>
            <a:graphicFrameLocks noChangeAspect="1"/>
          </p:cNvGraphicFramePr>
          <p:nvPr/>
        </p:nvGraphicFramePr>
        <p:xfrm>
          <a:off x="1908175" y="5589588"/>
          <a:ext cx="3716338" cy="577850"/>
        </p:xfrm>
        <a:graphic>
          <a:graphicData uri="http://schemas.openxmlformats.org/presentationml/2006/ole">
            <mc:AlternateContent xmlns:mc="http://schemas.openxmlformats.org/markup-compatibility/2006">
              <mc:Choice xmlns:v="urn:schemas-microsoft-com:vml" Requires="v">
                <p:oleObj spid="_x0000_s33158" name="方程式" r:id="rId3" imgW="1612900" imgH="254000" progId="Equation.3">
                  <p:embed/>
                </p:oleObj>
              </mc:Choice>
              <mc:Fallback>
                <p:oleObj name="方程式" r:id="rId3" imgW="1612900" imgH="254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5589588"/>
                        <a:ext cx="37163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4" name="投影片編號版面配置區 1">
            <a:extLst>
              <a:ext uri="{FF2B5EF4-FFF2-40B4-BE49-F238E27FC236}">
                <a16:creationId xmlns:a16="http://schemas.microsoft.com/office/drawing/2014/main" id="{2DCA9D70-1C7B-474D-8A4C-1CF1D5637A6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3CB538C4-FACD-485C-8B9B-2001FA6FD377}" type="slidenum">
              <a:rPr kumimoji="0" lang="zh-TW" altLang="en-US" smtClean="0"/>
              <a:pPr/>
              <a:t>26</a:t>
            </a:fld>
            <a:endParaRPr kumimoji="0" lang="en-US" altLang="zh-TW"/>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3A4F902-CEB3-485A-B25F-3020A87075AD}"/>
              </a:ext>
            </a:extLst>
          </p:cNvPr>
          <p:cNvSpPr>
            <a:spLocks noGrp="1" noChangeArrowheads="1"/>
          </p:cNvSpPr>
          <p:nvPr>
            <p:ph type="title"/>
          </p:nvPr>
        </p:nvSpPr>
        <p:spPr/>
        <p:txBody>
          <a:bodyPr/>
          <a:lstStyle/>
          <a:p>
            <a:pPr eaLnBrk="1" hangingPunct="1"/>
            <a:endParaRPr lang="zh-TW" altLang="en-US" sz="700"/>
          </a:p>
        </p:txBody>
      </p:sp>
      <p:sp>
        <p:nvSpPr>
          <p:cNvPr id="33795" name="Rectangle 3">
            <a:extLst>
              <a:ext uri="{FF2B5EF4-FFF2-40B4-BE49-F238E27FC236}">
                <a16:creationId xmlns:a16="http://schemas.microsoft.com/office/drawing/2014/main" id="{2797D93E-4BEB-47E1-9026-41E85D1D5E1E}"/>
              </a:ext>
            </a:extLst>
          </p:cNvPr>
          <p:cNvSpPr>
            <a:spLocks noGrp="1" noChangeArrowheads="1"/>
          </p:cNvSpPr>
          <p:nvPr>
            <p:ph type="body" idx="1"/>
          </p:nvPr>
        </p:nvSpPr>
        <p:spPr/>
        <p:txBody>
          <a:bodyPr/>
          <a:lstStyle/>
          <a:p>
            <a:pPr eaLnBrk="1" hangingPunct="1"/>
            <a:r>
              <a:rPr lang="en-US" altLang="zh-TW"/>
              <a:t>Two edge points are similar in direction if</a:t>
            </a:r>
          </a:p>
          <a:p>
            <a:pPr eaLnBrk="1" hangingPunct="1">
              <a:buFont typeface="Wingdings" panose="05000000000000000000" pitchFamily="2" charset="2"/>
              <a:buNone/>
            </a:pPr>
            <a:r>
              <a:rPr lang="en-US" altLang="zh-TW"/>
              <a:t>		</a:t>
            </a:r>
            <a:r>
              <a:rPr lang="en-US" altLang="zh-TW" i="1"/>
              <a:t> 				,			     </a:t>
            </a:r>
            <a:r>
              <a:rPr lang="en-US" altLang="zh-TW"/>
              <a:t>(10.2-2)</a:t>
            </a:r>
          </a:p>
          <a:p>
            <a:pPr eaLnBrk="1" hangingPunct="1">
              <a:buFont typeface="Wingdings" panose="05000000000000000000" pitchFamily="2" charset="2"/>
              <a:buNone/>
            </a:pPr>
            <a:r>
              <a:rPr lang="en-US" altLang="zh-TW"/>
              <a:t>	where </a:t>
            </a:r>
            <a:r>
              <a:rPr lang="en-US" altLang="zh-TW" i="1"/>
              <a:t>A</a:t>
            </a:r>
            <a:r>
              <a:rPr lang="en-US" altLang="zh-TW"/>
              <a:t> is a nonnegative angle threshold.</a:t>
            </a:r>
          </a:p>
          <a:p>
            <a:pPr lvl="1" eaLnBrk="1" hangingPunct="1"/>
            <a:r>
              <a:rPr lang="en-US" altLang="zh-TW"/>
              <a:t>Note that the direction of the edge at (</a:t>
            </a:r>
            <a:r>
              <a:rPr lang="en-US" altLang="zh-TW" i="1"/>
              <a:t>x</a:t>
            </a:r>
            <a:r>
              <a:rPr lang="en-US" altLang="zh-TW"/>
              <a:t>, </a:t>
            </a:r>
            <a:r>
              <a:rPr lang="en-US" altLang="zh-TW" i="1"/>
              <a:t>y</a:t>
            </a:r>
            <a:r>
              <a:rPr lang="en-US" altLang="zh-TW"/>
              <a:t>) is </a:t>
            </a:r>
            <a:r>
              <a:rPr lang="en-US" altLang="zh-TW" i="1"/>
              <a:t>perpendicular</a:t>
            </a:r>
            <a:r>
              <a:rPr lang="en-US" altLang="zh-TW"/>
              <a:t> to the direction of the gradient vector at that point.</a:t>
            </a:r>
          </a:p>
          <a:p>
            <a:pPr eaLnBrk="1" hangingPunct="1"/>
            <a:r>
              <a:rPr lang="en-US" altLang="zh-TW"/>
              <a:t>Fig. 10.16(a) shows an image, Fig. 10.16(b) and (c) shows vertical and horizontal edges by using the horizontal and vertical Sobel operators, and Fig. 10.16(d) shows the results of edge linking.</a:t>
            </a:r>
          </a:p>
        </p:txBody>
      </p:sp>
      <p:sp>
        <p:nvSpPr>
          <p:cNvPr id="33796" name="Rectangle 5">
            <a:extLst>
              <a:ext uri="{FF2B5EF4-FFF2-40B4-BE49-F238E27FC236}">
                <a16:creationId xmlns:a16="http://schemas.microsoft.com/office/drawing/2014/main" id="{C7D8E852-4D73-4893-8618-9ECC6B39343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33797" name="Object 4">
            <a:extLst>
              <a:ext uri="{FF2B5EF4-FFF2-40B4-BE49-F238E27FC236}">
                <a16:creationId xmlns:a16="http://schemas.microsoft.com/office/drawing/2014/main" id="{C6986920-913E-4586-AEE5-70A90C6A338E}"/>
              </a:ext>
            </a:extLst>
          </p:cNvPr>
          <p:cNvGraphicFramePr>
            <a:graphicFrameLocks noChangeAspect="1"/>
          </p:cNvGraphicFramePr>
          <p:nvPr/>
        </p:nvGraphicFramePr>
        <p:xfrm>
          <a:off x="1476375" y="836613"/>
          <a:ext cx="3203575" cy="561975"/>
        </p:xfrm>
        <a:graphic>
          <a:graphicData uri="http://schemas.openxmlformats.org/presentationml/2006/ole">
            <mc:AlternateContent xmlns:mc="http://schemas.openxmlformats.org/markup-compatibility/2006">
              <mc:Choice xmlns:v="urn:schemas-microsoft-com:vml" Requires="v">
                <p:oleObj spid="_x0000_s34182" name="方程式" r:id="rId3" imgW="1435100" imgH="254000" progId="Equation.3">
                  <p:embed/>
                </p:oleObj>
              </mc:Choice>
              <mc:Fallback>
                <p:oleObj name="方程式" r:id="rId3" imgW="1435100" imgH="254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836613"/>
                        <a:ext cx="32035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8" name="投影片編號版面配置區 1">
            <a:extLst>
              <a:ext uri="{FF2B5EF4-FFF2-40B4-BE49-F238E27FC236}">
                <a16:creationId xmlns:a16="http://schemas.microsoft.com/office/drawing/2014/main" id="{80CCE3BA-9E52-4463-961F-7A9081F4A6C9}"/>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4C0DAAD1-34A9-4BE9-AEC2-2A98255320F1}" type="slidenum">
              <a:rPr kumimoji="0" lang="zh-TW" altLang="en-US" smtClean="0"/>
              <a:pPr/>
              <a:t>27</a:t>
            </a:fld>
            <a:endParaRPr kumimoji="0" lang="en-US" altLang="zh-TW"/>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BA06561-1787-4505-B36B-5BB55D725F90}"/>
              </a:ext>
            </a:extLst>
          </p:cNvPr>
          <p:cNvSpPr>
            <a:spLocks noGrp="1" noChangeArrowheads="1"/>
          </p:cNvSpPr>
          <p:nvPr>
            <p:ph type="title"/>
          </p:nvPr>
        </p:nvSpPr>
        <p:spPr/>
        <p:txBody>
          <a:bodyPr/>
          <a:lstStyle/>
          <a:p>
            <a:pPr eaLnBrk="1" hangingPunct="1"/>
            <a:endParaRPr lang="zh-TW" altLang="en-US"/>
          </a:p>
        </p:txBody>
      </p:sp>
      <p:pic>
        <p:nvPicPr>
          <p:cNvPr id="34819" name="Picture 4">
            <a:extLst>
              <a:ext uri="{FF2B5EF4-FFF2-40B4-BE49-F238E27FC236}">
                <a16:creationId xmlns:a16="http://schemas.microsoft.com/office/drawing/2014/main" id="{D52CA647-B346-4076-87E6-073A1221A060}"/>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41338" y="814388"/>
            <a:ext cx="7991475" cy="5494337"/>
          </a:xfrm>
          <a:noFill/>
        </p:spPr>
      </p:pic>
      <p:sp>
        <p:nvSpPr>
          <p:cNvPr id="34820" name="投影片編號版面配置區 1">
            <a:extLst>
              <a:ext uri="{FF2B5EF4-FFF2-40B4-BE49-F238E27FC236}">
                <a16:creationId xmlns:a16="http://schemas.microsoft.com/office/drawing/2014/main" id="{7F11E622-B08C-4DFF-83D4-8F0C29B513C0}"/>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BD63136A-77E0-4737-B333-5A8B7C7344AD}" type="slidenum">
              <a:rPr kumimoji="0" lang="zh-TW" altLang="en-US" smtClean="0"/>
              <a:pPr/>
              <a:t>28</a:t>
            </a:fld>
            <a:endParaRPr kumimoji="0" lang="en-US" altLang="zh-TW"/>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65BCFB20-5A4B-46D7-B453-D2EC4E842280}"/>
              </a:ext>
            </a:extLst>
          </p:cNvPr>
          <p:cNvSpPr>
            <a:spLocks noGrp="1" noChangeArrowheads="1"/>
          </p:cNvSpPr>
          <p:nvPr>
            <p:ph type="title"/>
          </p:nvPr>
        </p:nvSpPr>
        <p:spPr/>
        <p:txBody>
          <a:bodyPr/>
          <a:lstStyle/>
          <a:p>
            <a:pPr eaLnBrk="1" hangingPunct="1"/>
            <a:r>
              <a:rPr lang="en-US" altLang="zh-TW"/>
              <a:t>Global edge linking via Hough transform</a:t>
            </a:r>
          </a:p>
        </p:txBody>
      </p:sp>
      <p:pic>
        <p:nvPicPr>
          <p:cNvPr id="35843" name="Picture 4">
            <a:extLst>
              <a:ext uri="{FF2B5EF4-FFF2-40B4-BE49-F238E27FC236}">
                <a16:creationId xmlns:a16="http://schemas.microsoft.com/office/drawing/2014/main" id="{5CF76DA5-3BFC-4F8A-A197-D1BBFBCF9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4692650"/>
            <a:ext cx="5903913" cy="212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4" name="Rectangle 3">
            <a:extLst>
              <a:ext uri="{FF2B5EF4-FFF2-40B4-BE49-F238E27FC236}">
                <a16:creationId xmlns:a16="http://schemas.microsoft.com/office/drawing/2014/main" id="{B21CCC5A-BEA1-4BCE-836C-041652C554F7}"/>
              </a:ext>
            </a:extLst>
          </p:cNvPr>
          <p:cNvSpPr>
            <a:spLocks noGrp="1" noChangeArrowheads="1"/>
          </p:cNvSpPr>
          <p:nvPr>
            <p:ph type="body" idx="1"/>
          </p:nvPr>
        </p:nvSpPr>
        <p:spPr/>
        <p:txBody>
          <a:bodyPr/>
          <a:lstStyle/>
          <a:p>
            <a:pPr eaLnBrk="1" hangingPunct="1">
              <a:lnSpc>
                <a:spcPct val="80000"/>
              </a:lnSpc>
              <a:spcBef>
                <a:spcPct val="0"/>
              </a:spcBef>
            </a:pPr>
            <a:r>
              <a:rPr lang="en-US" altLang="zh-TW"/>
              <a:t>Given </a:t>
            </a:r>
            <a:r>
              <a:rPr lang="en-US" altLang="zh-TW" i="1"/>
              <a:t>n</a:t>
            </a:r>
            <a:r>
              <a:rPr lang="en-US" altLang="zh-TW"/>
              <a:t> points in an image, suppose that we want to find subsets of these points that lie on straight lines.</a:t>
            </a:r>
          </a:p>
          <a:p>
            <a:pPr lvl="1" eaLnBrk="1" hangingPunct="1">
              <a:lnSpc>
                <a:spcPct val="80000"/>
              </a:lnSpc>
              <a:spcBef>
                <a:spcPct val="0"/>
              </a:spcBef>
            </a:pPr>
            <a:r>
              <a:rPr lang="en-US" altLang="zh-TW"/>
              <a:t>To consider all possible combinations, we have to find </a:t>
            </a:r>
            <a:r>
              <a:rPr lang="en-US" altLang="zh-TW" i="1"/>
              <a:t>n</a:t>
            </a:r>
            <a:r>
              <a:rPr lang="en-US" altLang="zh-TW"/>
              <a:t>(</a:t>
            </a:r>
            <a:r>
              <a:rPr lang="en-US" altLang="zh-TW" i="1"/>
              <a:t>n</a:t>
            </a:r>
            <a:r>
              <a:rPr lang="en-US" altLang="zh-TW"/>
              <a:t> </a:t>
            </a:r>
            <a:r>
              <a:rPr lang="en-US" altLang="zh-TW">
                <a:latin typeface="Arial" panose="020B0604020202020204" pitchFamily="34" charset="0"/>
              </a:rPr>
              <a:t>–</a:t>
            </a:r>
            <a:r>
              <a:rPr lang="en-US" altLang="zh-TW"/>
              <a:t> 1)/2 ~ </a:t>
            </a:r>
            <a:r>
              <a:rPr lang="en-US" altLang="zh-TW" i="1"/>
              <a:t>n</a:t>
            </a:r>
            <a:r>
              <a:rPr lang="en-US" altLang="zh-TW" baseline="36000"/>
              <a:t>2</a:t>
            </a:r>
            <a:r>
              <a:rPr lang="en-US" altLang="zh-TW"/>
              <a:t> lines and perform </a:t>
            </a:r>
            <a:r>
              <a:rPr lang="en-US" altLang="zh-TW" i="1"/>
              <a:t>n</a:t>
            </a:r>
            <a:r>
              <a:rPr lang="en-US" altLang="zh-TW"/>
              <a:t>[</a:t>
            </a:r>
            <a:r>
              <a:rPr lang="en-US" altLang="zh-TW" i="1"/>
              <a:t>n</a:t>
            </a:r>
            <a:r>
              <a:rPr lang="en-US" altLang="zh-TW"/>
              <a:t>(</a:t>
            </a:r>
            <a:r>
              <a:rPr lang="en-US" altLang="zh-TW" i="1"/>
              <a:t>n</a:t>
            </a:r>
            <a:r>
              <a:rPr lang="en-US" altLang="zh-TW"/>
              <a:t> </a:t>
            </a:r>
            <a:r>
              <a:rPr lang="en-US" altLang="zh-TW">
                <a:latin typeface="Arial" panose="020B0604020202020204" pitchFamily="34" charset="0"/>
              </a:rPr>
              <a:t>–</a:t>
            </a:r>
            <a:r>
              <a:rPr lang="en-US" altLang="zh-TW"/>
              <a:t> 1)]/2 ~ n</a:t>
            </a:r>
            <a:r>
              <a:rPr lang="en-US" altLang="zh-TW" baseline="36000"/>
              <a:t>3</a:t>
            </a:r>
            <a:r>
              <a:rPr lang="en-US" altLang="zh-TW"/>
              <a:t> comparisons of every point to all lines.</a:t>
            </a:r>
          </a:p>
          <a:p>
            <a:pPr eaLnBrk="1" hangingPunct="1">
              <a:lnSpc>
                <a:spcPct val="80000"/>
              </a:lnSpc>
              <a:spcBef>
                <a:spcPct val="0"/>
              </a:spcBef>
            </a:pPr>
            <a:r>
              <a:rPr lang="en-US" altLang="zh-TW"/>
              <a:t>Consider a point (</a:t>
            </a:r>
            <a:r>
              <a:rPr lang="en-US" altLang="zh-TW" i="1"/>
              <a:t>x</a:t>
            </a:r>
            <a:r>
              <a:rPr lang="en-US" altLang="zh-TW" i="1" baseline="-25000"/>
              <a:t>i</a:t>
            </a:r>
            <a:r>
              <a:rPr lang="en-US" altLang="zh-TW"/>
              <a:t>, </a:t>
            </a:r>
            <a:r>
              <a:rPr lang="en-US" altLang="zh-TW" i="1"/>
              <a:t>y</a:t>
            </a:r>
            <a:r>
              <a:rPr lang="en-US" altLang="zh-TW" i="1" baseline="-25000"/>
              <a:t>i</a:t>
            </a:r>
            <a:r>
              <a:rPr lang="en-US" altLang="zh-TW"/>
              <a:t>) and the general equation of a straight line in slope-intercept form, </a:t>
            </a:r>
            <a:r>
              <a:rPr lang="en-US" altLang="zh-TW" i="1"/>
              <a:t>y</a:t>
            </a:r>
            <a:r>
              <a:rPr lang="en-US" altLang="zh-TW" i="1" baseline="-25000"/>
              <a:t>i</a:t>
            </a:r>
            <a:r>
              <a:rPr lang="en-US" altLang="zh-TW"/>
              <a:t> = </a:t>
            </a:r>
            <a:r>
              <a:rPr lang="en-US" altLang="zh-TW" i="1"/>
              <a:t>ax</a:t>
            </a:r>
            <a:r>
              <a:rPr lang="en-US" altLang="zh-TW" i="1" baseline="-25000"/>
              <a:t>i</a:t>
            </a:r>
            <a:r>
              <a:rPr lang="en-US" altLang="zh-TW"/>
              <a:t> + </a:t>
            </a:r>
            <a:r>
              <a:rPr lang="en-US" altLang="zh-TW" i="1"/>
              <a:t>b</a:t>
            </a:r>
            <a:r>
              <a:rPr lang="en-US" altLang="zh-TW"/>
              <a:t>. Infinitely many lines pass through (</a:t>
            </a:r>
            <a:r>
              <a:rPr lang="en-US" altLang="zh-TW" i="1"/>
              <a:t>x</a:t>
            </a:r>
            <a:r>
              <a:rPr lang="en-US" altLang="zh-TW" i="1" baseline="-25000"/>
              <a:t>i</a:t>
            </a:r>
            <a:r>
              <a:rPr lang="en-US" altLang="zh-TW"/>
              <a:t>, </a:t>
            </a:r>
            <a:r>
              <a:rPr lang="en-US" altLang="zh-TW" i="1"/>
              <a:t>y</a:t>
            </a:r>
            <a:r>
              <a:rPr lang="en-US" altLang="zh-TW" i="1" baseline="-25000"/>
              <a:t>i</a:t>
            </a:r>
            <a:r>
              <a:rPr lang="en-US" altLang="zh-TW"/>
              <a:t>), but they all satisfy the equation </a:t>
            </a:r>
            <a:r>
              <a:rPr lang="en-US" altLang="zh-TW" i="1"/>
              <a:t>y</a:t>
            </a:r>
            <a:r>
              <a:rPr lang="en-US" altLang="zh-TW" i="1" baseline="-25000"/>
              <a:t>i</a:t>
            </a:r>
            <a:r>
              <a:rPr lang="en-US" altLang="zh-TW"/>
              <a:t> = </a:t>
            </a:r>
            <a:r>
              <a:rPr lang="en-US" altLang="zh-TW" i="1"/>
              <a:t>ax</a:t>
            </a:r>
            <a:r>
              <a:rPr lang="en-US" altLang="zh-TW" i="1" baseline="-25000"/>
              <a:t>i</a:t>
            </a:r>
            <a:r>
              <a:rPr lang="en-US" altLang="zh-TW"/>
              <a:t> + </a:t>
            </a:r>
            <a:r>
              <a:rPr lang="en-US" altLang="zh-TW" i="1"/>
              <a:t>b</a:t>
            </a:r>
            <a:r>
              <a:rPr lang="en-US" altLang="zh-TW"/>
              <a:t> for varying values of </a:t>
            </a:r>
            <a:r>
              <a:rPr lang="en-US" altLang="zh-TW" i="1"/>
              <a:t>a</a:t>
            </a:r>
            <a:r>
              <a:rPr lang="en-US" altLang="zh-TW"/>
              <a:t> and </a:t>
            </a:r>
            <a:r>
              <a:rPr lang="en-US" altLang="zh-TW" i="1"/>
              <a:t>b</a:t>
            </a:r>
            <a:r>
              <a:rPr lang="en-US" altLang="zh-TW"/>
              <a:t>.</a:t>
            </a:r>
          </a:p>
          <a:p>
            <a:pPr lvl="1" eaLnBrk="1" hangingPunct="1">
              <a:lnSpc>
                <a:spcPct val="80000"/>
              </a:lnSpc>
              <a:spcBef>
                <a:spcPct val="0"/>
              </a:spcBef>
            </a:pPr>
            <a:r>
              <a:rPr lang="en-US" altLang="zh-TW"/>
              <a:t>Writing this equation as </a:t>
            </a:r>
            <a:r>
              <a:rPr lang="en-US" altLang="zh-TW" i="1"/>
              <a:t>b</a:t>
            </a:r>
            <a:r>
              <a:rPr lang="en-US" altLang="zh-TW"/>
              <a:t> = </a:t>
            </a:r>
            <a:r>
              <a:rPr lang="en-US" altLang="zh-TW">
                <a:latin typeface="Arial" panose="020B0604020202020204" pitchFamily="34" charset="0"/>
              </a:rPr>
              <a:t>–</a:t>
            </a:r>
            <a:r>
              <a:rPr lang="en-US" altLang="zh-TW" i="1"/>
              <a:t>x</a:t>
            </a:r>
            <a:r>
              <a:rPr lang="en-US" altLang="zh-TW" i="1" baseline="-25000"/>
              <a:t>i</a:t>
            </a:r>
            <a:r>
              <a:rPr lang="en-US" altLang="zh-TW" i="1"/>
              <a:t>a</a:t>
            </a:r>
            <a:r>
              <a:rPr lang="en-US" altLang="zh-TW"/>
              <a:t> + </a:t>
            </a:r>
            <a:r>
              <a:rPr lang="en-US" altLang="zh-TW" i="1"/>
              <a:t>y</a:t>
            </a:r>
            <a:r>
              <a:rPr lang="en-US" altLang="zh-TW" i="1" baseline="-25000"/>
              <a:t>i</a:t>
            </a:r>
            <a:r>
              <a:rPr lang="en-US" altLang="zh-TW"/>
              <a:t> and considering the </a:t>
            </a:r>
            <a:r>
              <a:rPr lang="en-US" altLang="zh-TW" i="1"/>
              <a:t>ab</a:t>
            </a:r>
            <a:r>
              <a:rPr lang="en-US" altLang="zh-TW"/>
              <a:t>-plane (also called </a:t>
            </a:r>
            <a:r>
              <a:rPr lang="en-US" altLang="zh-TW" i="1"/>
              <a:t>parameter space</a:t>
            </a:r>
            <a:r>
              <a:rPr lang="en-US" altLang="zh-TW"/>
              <a:t>) yields the equation of a </a:t>
            </a:r>
            <a:r>
              <a:rPr lang="en-US" altLang="zh-TW" i="1"/>
              <a:t>single</a:t>
            </a:r>
            <a:r>
              <a:rPr lang="en-US" altLang="zh-TW"/>
              <a:t> line for a fixed pair (</a:t>
            </a:r>
            <a:r>
              <a:rPr lang="en-US" altLang="zh-TW" i="1"/>
              <a:t>x</a:t>
            </a:r>
            <a:r>
              <a:rPr lang="en-US" altLang="zh-TW" i="1" baseline="-25000"/>
              <a:t>i</a:t>
            </a:r>
            <a:r>
              <a:rPr lang="en-US" altLang="zh-TW"/>
              <a:t>, </a:t>
            </a:r>
            <a:r>
              <a:rPr lang="en-US" altLang="zh-TW" i="1"/>
              <a:t>y</a:t>
            </a:r>
            <a:r>
              <a:rPr lang="en-US" altLang="zh-TW" i="1" baseline="-25000"/>
              <a:t>i</a:t>
            </a:r>
            <a:r>
              <a:rPr lang="en-US" altLang="zh-TW"/>
              <a:t>), as shown in Fig. 10.17.</a:t>
            </a:r>
          </a:p>
        </p:txBody>
      </p:sp>
      <p:sp>
        <p:nvSpPr>
          <p:cNvPr id="35845" name="投影片編號版面配置區 1">
            <a:extLst>
              <a:ext uri="{FF2B5EF4-FFF2-40B4-BE49-F238E27FC236}">
                <a16:creationId xmlns:a16="http://schemas.microsoft.com/office/drawing/2014/main" id="{36E3C4C6-3E9A-4729-880A-B26BB21557E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9A4C943C-8152-4A1D-9937-3262189133A9}" type="slidenum">
              <a:rPr kumimoji="0" lang="zh-TW" altLang="en-US" smtClean="0"/>
              <a:pPr/>
              <a:t>29</a:t>
            </a:fld>
            <a:endParaRPr kumimoji="0" lang="en-US" altLang="zh-TW"/>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F9EA523-BD34-4CFA-BA98-0BC5461C6A21}"/>
              </a:ext>
            </a:extLst>
          </p:cNvPr>
          <p:cNvSpPr>
            <a:spLocks noGrp="1" noChangeArrowheads="1"/>
          </p:cNvSpPr>
          <p:nvPr>
            <p:ph type="title"/>
          </p:nvPr>
        </p:nvSpPr>
        <p:spPr/>
        <p:txBody>
          <a:bodyPr/>
          <a:lstStyle/>
          <a:p>
            <a:pPr eaLnBrk="1" hangingPunct="1"/>
            <a:r>
              <a:rPr lang="en-US" altLang="zh-TW"/>
              <a:t>Point detection</a:t>
            </a:r>
            <a:endParaRPr lang="zh-TW" altLang="en-US"/>
          </a:p>
        </p:txBody>
      </p:sp>
      <p:sp>
        <p:nvSpPr>
          <p:cNvPr id="9219" name="Rectangle 3">
            <a:extLst>
              <a:ext uri="{FF2B5EF4-FFF2-40B4-BE49-F238E27FC236}">
                <a16:creationId xmlns:a16="http://schemas.microsoft.com/office/drawing/2014/main" id="{D8F08D7F-7578-47B9-A11C-A10182D58414}"/>
              </a:ext>
            </a:extLst>
          </p:cNvPr>
          <p:cNvSpPr>
            <a:spLocks noGrp="1" noRot="1" noChangeAspect="1" noMove="1" noResize="1" noEditPoints="1" noAdjustHandles="1" noChangeArrowheads="1" noChangeShapeType="1" noTextEdit="1"/>
          </p:cNvSpPr>
          <p:nvPr>
            <p:ph type="body" idx="1"/>
          </p:nvPr>
        </p:nvSpPr>
        <p:spPr>
          <a:xfrm>
            <a:off x="107950" y="1700213"/>
            <a:ext cx="8847138" cy="4897437"/>
          </a:xfrm>
          <a:blipFill>
            <a:blip r:embed="rId2"/>
            <a:stretch>
              <a:fillRect l="-1378" t="-2242" r="-2412"/>
            </a:stretch>
          </a:blipFill>
          <a:extLst/>
        </p:spPr>
        <p:txBody>
          <a:bodyPr/>
          <a:lstStyle/>
          <a:p>
            <a:pPr>
              <a:defRPr/>
            </a:pPr>
            <a:r>
              <a:rPr lang="zh-TW" altLang="en-US">
                <a:noFill/>
              </a:rPr>
              <a:t> </a:t>
            </a:r>
          </a:p>
        </p:txBody>
      </p:sp>
      <p:sp>
        <p:nvSpPr>
          <p:cNvPr id="9220" name="投影片編號版面配置區 1">
            <a:extLst>
              <a:ext uri="{FF2B5EF4-FFF2-40B4-BE49-F238E27FC236}">
                <a16:creationId xmlns:a16="http://schemas.microsoft.com/office/drawing/2014/main" id="{3DCD5A33-E609-46AF-9B00-BC82E6B252CA}"/>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F0795F3A-B4E5-4702-BEE8-59F0527C94F4}" type="slidenum">
              <a:rPr kumimoji="0" lang="zh-TW" altLang="en-US" smtClean="0"/>
              <a:pPr/>
              <a:t>3</a:t>
            </a:fld>
            <a:endParaRPr kumimoji="0" lang="en-US" altLang="zh-TW"/>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BB1B675F-5095-4B26-982D-23DFE4E76871}"/>
              </a:ext>
            </a:extLst>
          </p:cNvPr>
          <p:cNvSpPr>
            <a:spLocks noGrp="1" noChangeArrowheads="1"/>
          </p:cNvSpPr>
          <p:nvPr>
            <p:ph type="title"/>
          </p:nvPr>
        </p:nvSpPr>
        <p:spPr/>
        <p:txBody>
          <a:bodyPr/>
          <a:lstStyle/>
          <a:p>
            <a:pPr eaLnBrk="1" hangingPunct="1"/>
            <a:endParaRPr lang="zh-TW" altLang="en-US" sz="700"/>
          </a:p>
        </p:txBody>
      </p:sp>
      <p:pic>
        <p:nvPicPr>
          <p:cNvPr id="36867" name="Picture 4">
            <a:extLst>
              <a:ext uri="{FF2B5EF4-FFF2-40B4-BE49-F238E27FC236}">
                <a16:creationId xmlns:a16="http://schemas.microsoft.com/office/drawing/2014/main" id="{54ABDFFB-EC18-43D9-A43D-2C910320E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775" y="3590925"/>
            <a:ext cx="6818313"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8" name="Rectangle 3">
            <a:extLst>
              <a:ext uri="{FF2B5EF4-FFF2-40B4-BE49-F238E27FC236}">
                <a16:creationId xmlns:a16="http://schemas.microsoft.com/office/drawing/2014/main" id="{0FCE049A-8485-4EFA-8ED5-ECEB49B5C529}"/>
              </a:ext>
            </a:extLst>
          </p:cNvPr>
          <p:cNvSpPr>
            <a:spLocks noGrp="1" noChangeArrowheads="1"/>
          </p:cNvSpPr>
          <p:nvPr>
            <p:ph type="body" idx="1"/>
          </p:nvPr>
        </p:nvSpPr>
        <p:spPr>
          <a:xfrm>
            <a:off x="107950" y="71438"/>
            <a:ext cx="8847138" cy="6238875"/>
          </a:xfrm>
          <a:noFill/>
        </p:spPr>
        <p:txBody>
          <a:bodyPr/>
          <a:lstStyle/>
          <a:p>
            <a:pPr eaLnBrk="1" hangingPunct="1">
              <a:lnSpc>
                <a:spcPct val="85000"/>
              </a:lnSpc>
            </a:pPr>
            <a:r>
              <a:rPr lang="en-US" altLang="zh-TW"/>
              <a:t>As shown in Fig. 10.18, the Hough transform subdivides the parameter space into accumulator cells, where (</a:t>
            </a:r>
            <a:r>
              <a:rPr lang="en-US" altLang="zh-TW" i="1"/>
              <a:t>a</a:t>
            </a:r>
            <a:r>
              <a:rPr lang="en-US" altLang="zh-TW" baseline="-25000"/>
              <a:t>max</a:t>
            </a:r>
            <a:r>
              <a:rPr lang="en-US" altLang="zh-TW"/>
              <a:t>, </a:t>
            </a:r>
            <a:r>
              <a:rPr lang="en-US" altLang="zh-TW" i="1"/>
              <a:t>a</a:t>
            </a:r>
            <a:r>
              <a:rPr lang="en-US" altLang="zh-TW" baseline="-25000"/>
              <a:t>min</a:t>
            </a:r>
            <a:r>
              <a:rPr lang="en-US" altLang="zh-TW"/>
              <a:t>) and (</a:t>
            </a:r>
            <a:r>
              <a:rPr lang="en-US" altLang="zh-TW" i="1"/>
              <a:t>b</a:t>
            </a:r>
            <a:r>
              <a:rPr lang="en-US" altLang="zh-TW" baseline="-25000"/>
              <a:t>max</a:t>
            </a:r>
            <a:r>
              <a:rPr lang="en-US" altLang="zh-TW"/>
              <a:t>, </a:t>
            </a:r>
            <a:r>
              <a:rPr lang="en-US" altLang="zh-TW" i="1"/>
              <a:t>b</a:t>
            </a:r>
            <a:r>
              <a:rPr lang="en-US" altLang="zh-TW" baseline="-25000"/>
              <a:t>min</a:t>
            </a:r>
            <a:r>
              <a:rPr lang="en-US" altLang="zh-TW"/>
              <a:t>) are the expected ranges of slope and intercept values.</a:t>
            </a:r>
          </a:p>
          <a:p>
            <a:pPr lvl="1" eaLnBrk="1" hangingPunct="1">
              <a:lnSpc>
                <a:spcPct val="85000"/>
              </a:lnSpc>
            </a:pPr>
            <a:r>
              <a:rPr lang="en-US" altLang="zh-TW"/>
              <a:t>Initially, these cells are set to zero.</a:t>
            </a:r>
          </a:p>
          <a:p>
            <a:pPr lvl="1" eaLnBrk="1" hangingPunct="1">
              <a:lnSpc>
                <a:spcPct val="85000"/>
              </a:lnSpc>
            </a:pPr>
            <a:r>
              <a:rPr lang="en-US" altLang="zh-TW"/>
              <a:t>If a choice of </a:t>
            </a:r>
            <a:r>
              <a:rPr lang="en-US" altLang="zh-TW" i="1"/>
              <a:t>a</a:t>
            </a:r>
            <a:r>
              <a:rPr lang="en-US" altLang="zh-TW" i="1" baseline="-25000"/>
              <a:t>p</a:t>
            </a:r>
            <a:r>
              <a:rPr lang="en-US" altLang="zh-TW"/>
              <a:t> results in solution </a:t>
            </a:r>
            <a:r>
              <a:rPr lang="en-US" altLang="zh-TW" i="1"/>
              <a:t>b</a:t>
            </a:r>
            <a:r>
              <a:rPr lang="en-US" altLang="zh-TW" i="1" baseline="-25000"/>
              <a:t>q</a:t>
            </a:r>
            <a:r>
              <a:rPr lang="en-US" altLang="zh-TW"/>
              <a:t>,  </a:t>
            </a:r>
            <a:r>
              <a:rPr lang="en-US" altLang="zh-TW" i="1"/>
              <a:t>A</a:t>
            </a:r>
            <a:r>
              <a:rPr lang="en-US" altLang="zh-TW"/>
              <a:t>(</a:t>
            </a:r>
            <a:r>
              <a:rPr lang="en-US" altLang="zh-TW" i="1"/>
              <a:t>p</a:t>
            </a:r>
            <a:r>
              <a:rPr lang="en-US" altLang="zh-TW"/>
              <a:t>, </a:t>
            </a:r>
            <a:r>
              <a:rPr lang="en-US" altLang="zh-TW" i="1"/>
              <a:t>q</a:t>
            </a:r>
            <a:r>
              <a:rPr lang="en-US" altLang="zh-TW"/>
              <a:t>) = </a:t>
            </a:r>
            <a:r>
              <a:rPr lang="en-US" altLang="zh-TW" i="1"/>
              <a:t>A</a:t>
            </a:r>
            <a:r>
              <a:rPr lang="en-US" altLang="zh-TW"/>
              <a:t>(</a:t>
            </a:r>
            <a:r>
              <a:rPr lang="en-US" altLang="zh-TW" i="1"/>
              <a:t>p</a:t>
            </a:r>
            <a:r>
              <a:rPr lang="en-US" altLang="zh-TW"/>
              <a:t>, </a:t>
            </a:r>
            <a:r>
              <a:rPr lang="en-US" altLang="zh-TW" i="1"/>
              <a:t>q</a:t>
            </a:r>
            <a:r>
              <a:rPr lang="en-US" altLang="zh-TW"/>
              <a:t>) + 1. At the end of this procedure, a value of </a:t>
            </a:r>
            <a:r>
              <a:rPr lang="en-US" altLang="zh-TW" i="1"/>
              <a:t>Q</a:t>
            </a:r>
            <a:r>
              <a:rPr lang="en-US" altLang="zh-TW"/>
              <a:t> in </a:t>
            </a:r>
            <a:r>
              <a:rPr lang="en-US" altLang="zh-TW" i="1"/>
              <a:t>A</a:t>
            </a:r>
            <a:r>
              <a:rPr lang="en-US" altLang="zh-TW"/>
              <a:t>(</a:t>
            </a:r>
            <a:r>
              <a:rPr lang="en-US" altLang="zh-TW" i="1"/>
              <a:t>i</a:t>
            </a:r>
            <a:r>
              <a:rPr lang="en-US" altLang="zh-TW"/>
              <a:t>, </a:t>
            </a:r>
            <a:r>
              <a:rPr lang="en-US" altLang="zh-TW" i="1"/>
              <a:t>j</a:t>
            </a:r>
            <a:r>
              <a:rPr lang="en-US" altLang="zh-TW"/>
              <a:t>) corresponds to </a:t>
            </a:r>
            <a:r>
              <a:rPr lang="en-US" altLang="zh-TW" i="1"/>
              <a:t>Q</a:t>
            </a:r>
            <a:r>
              <a:rPr lang="en-US" altLang="zh-TW"/>
              <a:t> points in the </a:t>
            </a:r>
            <a:r>
              <a:rPr lang="en-US" altLang="zh-TW" i="1"/>
              <a:t>xy</a:t>
            </a:r>
            <a:r>
              <a:rPr lang="en-US" altLang="zh-TW"/>
              <a:t>-plane lying on the line </a:t>
            </a:r>
            <a:r>
              <a:rPr lang="en-US" altLang="zh-TW" i="1"/>
              <a:t>y</a:t>
            </a:r>
            <a:r>
              <a:rPr lang="en-US" altLang="zh-TW"/>
              <a:t> = </a:t>
            </a:r>
            <a:r>
              <a:rPr lang="en-US" altLang="zh-TW" i="1"/>
              <a:t>a</a:t>
            </a:r>
            <a:r>
              <a:rPr lang="en-US" altLang="zh-TW" i="1" baseline="-25000"/>
              <a:t>i</a:t>
            </a:r>
            <a:r>
              <a:rPr lang="en-US" altLang="zh-TW" i="1"/>
              <a:t>x</a:t>
            </a:r>
            <a:r>
              <a:rPr lang="en-US" altLang="zh-TW"/>
              <a:t> + </a:t>
            </a:r>
            <a:r>
              <a:rPr lang="en-US" altLang="zh-TW" i="1"/>
              <a:t>b</a:t>
            </a:r>
            <a:r>
              <a:rPr lang="en-US" altLang="zh-TW" i="1" baseline="-25000"/>
              <a:t>j</a:t>
            </a:r>
            <a:r>
              <a:rPr lang="en-US" altLang="zh-TW"/>
              <a:t>.</a:t>
            </a:r>
          </a:p>
          <a:p>
            <a:pPr lvl="1" eaLnBrk="1" hangingPunct="1">
              <a:lnSpc>
                <a:spcPct val="85000"/>
              </a:lnSpc>
            </a:pPr>
            <a:r>
              <a:rPr lang="en-US" altLang="zh-TW"/>
              <a:t>The number of subdivisions in the </a:t>
            </a:r>
            <a:r>
              <a:rPr lang="en-US" altLang="zh-TW" i="1"/>
              <a:t>ab</a:t>
            </a:r>
            <a:r>
              <a:rPr lang="en-US" altLang="zh-TW"/>
              <a:t>-plane determines the accuracy of the colinearity of these points.</a:t>
            </a:r>
          </a:p>
        </p:txBody>
      </p:sp>
      <p:sp>
        <p:nvSpPr>
          <p:cNvPr id="36869" name="投影片編號版面配置區 1">
            <a:extLst>
              <a:ext uri="{FF2B5EF4-FFF2-40B4-BE49-F238E27FC236}">
                <a16:creationId xmlns:a16="http://schemas.microsoft.com/office/drawing/2014/main" id="{63117B51-A36A-40CC-8E5A-E1D2F31BC44D}"/>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0E260CFF-BADF-4B65-ABC2-91DBACCED90E}" type="slidenum">
              <a:rPr kumimoji="0" lang="zh-TW" altLang="en-US" smtClean="0"/>
              <a:pPr/>
              <a:t>30</a:t>
            </a:fld>
            <a:endParaRPr kumimoji="0" lang="en-US" altLang="zh-TW"/>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447C453-BDE2-474E-86CD-6B0D73D97EC8}"/>
              </a:ext>
            </a:extLst>
          </p:cNvPr>
          <p:cNvSpPr>
            <a:spLocks noGrp="1" noChangeArrowheads="1"/>
          </p:cNvSpPr>
          <p:nvPr>
            <p:ph type="title"/>
          </p:nvPr>
        </p:nvSpPr>
        <p:spPr/>
        <p:txBody>
          <a:bodyPr/>
          <a:lstStyle/>
          <a:p>
            <a:pPr eaLnBrk="1" hangingPunct="1"/>
            <a:endParaRPr lang="zh-TW" altLang="en-US"/>
          </a:p>
        </p:txBody>
      </p:sp>
      <p:sp>
        <p:nvSpPr>
          <p:cNvPr id="37891" name="Rectangle 3">
            <a:extLst>
              <a:ext uri="{FF2B5EF4-FFF2-40B4-BE49-F238E27FC236}">
                <a16:creationId xmlns:a16="http://schemas.microsoft.com/office/drawing/2014/main" id="{8EA3F925-BAD2-45D7-9C40-4E7B79E4B1D3}"/>
              </a:ext>
            </a:extLst>
          </p:cNvPr>
          <p:cNvSpPr>
            <a:spLocks noGrp="1" noChangeArrowheads="1"/>
          </p:cNvSpPr>
          <p:nvPr>
            <p:ph type="body" idx="1"/>
          </p:nvPr>
        </p:nvSpPr>
        <p:spPr>
          <a:xfrm>
            <a:off x="107950" y="188913"/>
            <a:ext cx="8847138" cy="6480175"/>
          </a:xfrm>
          <a:noFill/>
        </p:spPr>
        <p:txBody>
          <a:bodyPr/>
          <a:lstStyle/>
          <a:p>
            <a:pPr eaLnBrk="1" hangingPunct="1"/>
            <a:r>
              <a:rPr lang="en-US" altLang="zh-TW"/>
              <a:t>The line equation </a:t>
            </a:r>
            <a:r>
              <a:rPr lang="en-US" altLang="zh-TW" i="1"/>
              <a:t>y</a:t>
            </a:r>
            <a:r>
              <a:rPr lang="en-US" altLang="zh-TW"/>
              <a:t> = </a:t>
            </a:r>
            <a:r>
              <a:rPr lang="en-US" altLang="zh-TW" i="1"/>
              <a:t>ax</a:t>
            </a:r>
            <a:r>
              <a:rPr lang="en-US" altLang="zh-TW"/>
              <a:t> + </a:t>
            </a:r>
            <a:r>
              <a:rPr lang="en-US" altLang="zh-TW" i="1"/>
              <a:t>b</a:t>
            </a:r>
            <a:r>
              <a:rPr lang="en-US" altLang="zh-TW"/>
              <a:t> is not feasible if the line approaches the vertical (slope </a:t>
            </a:r>
            <a:r>
              <a:rPr lang="en-US" altLang="zh-TW">
                <a:sym typeface="Symbol" panose="05050102010706020507" pitchFamily="18" charset="2"/>
              </a:rPr>
              <a:t> </a:t>
            </a:r>
            <a:r>
              <a:rPr lang="en-US" altLang="zh-TW"/>
              <a:t>). The normal representation of a line (without the above difficulty):</a:t>
            </a:r>
          </a:p>
          <a:p>
            <a:pPr algn="r" eaLnBrk="1" hangingPunct="1">
              <a:buFont typeface="Wingdings" panose="05000000000000000000" pitchFamily="2" charset="2"/>
              <a:buNone/>
            </a:pPr>
            <a:r>
              <a:rPr lang="en-US" altLang="zh-TW"/>
              <a:t>			</a:t>
            </a:r>
            <a:r>
              <a:rPr lang="en-US" altLang="zh-TW" i="1"/>
              <a:t> 			</a:t>
            </a:r>
            <a:r>
              <a:rPr lang="en-US" altLang="zh-TW"/>
              <a:t>(10.2-3)</a:t>
            </a:r>
          </a:p>
          <a:p>
            <a:pPr lvl="1" eaLnBrk="1" hangingPunct="1"/>
            <a:r>
              <a:rPr lang="en-US" altLang="zh-TW"/>
              <a:t>Fig. 10.19 shows the geometrical interpretation of the parameters (</a:t>
            </a:r>
            <a:r>
              <a:rPr lang="en-US" altLang="zh-TW" i="1">
                <a:sym typeface="Symbol" panose="05050102010706020507" pitchFamily="18" charset="2"/>
              </a:rPr>
              <a:t></a:t>
            </a:r>
            <a:r>
              <a:rPr lang="en-US" altLang="zh-TW"/>
              <a:t>, </a:t>
            </a:r>
            <a:r>
              <a:rPr lang="en-US" altLang="zh-TW" i="1">
                <a:sym typeface="Symbol" panose="05050102010706020507" pitchFamily="18" charset="2"/>
              </a:rPr>
              <a:t></a:t>
            </a:r>
            <a:r>
              <a:rPr lang="en-US" altLang="zh-TW"/>
              <a:t>) used in Eq. (10.2-3).</a:t>
            </a:r>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lvl="1" eaLnBrk="1" hangingPunct="1"/>
            <a:endParaRPr lang="en-US" altLang="zh-TW"/>
          </a:p>
          <a:p>
            <a:pPr eaLnBrk="1" hangingPunct="1"/>
            <a:r>
              <a:rPr lang="en-US" altLang="zh-TW"/>
              <a:t>Instead of straight lines, the loci are sinusoidal curves in the </a:t>
            </a:r>
            <a:r>
              <a:rPr lang="en-US" altLang="zh-TW" i="1">
                <a:sym typeface="Symbol" panose="05050102010706020507" pitchFamily="18" charset="2"/>
              </a:rPr>
              <a:t></a:t>
            </a:r>
            <a:r>
              <a:rPr lang="en-US" altLang="zh-TW">
                <a:latin typeface="Arial" panose="020B0604020202020204" pitchFamily="34" charset="0"/>
              </a:rPr>
              <a:t>–</a:t>
            </a:r>
            <a:r>
              <a:rPr lang="en-US" altLang="zh-TW"/>
              <a:t>plane.</a:t>
            </a:r>
          </a:p>
        </p:txBody>
      </p:sp>
      <p:sp>
        <p:nvSpPr>
          <p:cNvPr id="37892" name="Rectangle 5">
            <a:extLst>
              <a:ext uri="{FF2B5EF4-FFF2-40B4-BE49-F238E27FC236}">
                <a16:creationId xmlns:a16="http://schemas.microsoft.com/office/drawing/2014/main" id="{8F0C8777-6369-4B18-A14D-328A51DFC11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37893" name="Object 4">
            <a:extLst>
              <a:ext uri="{FF2B5EF4-FFF2-40B4-BE49-F238E27FC236}">
                <a16:creationId xmlns:a16="http://schemas.microsoft.com/office/drawing/2014/main" id="{E996A2CA-3DEA-415A-A9A4-898C845EBBF2}"/>
              </a:ext>
            </a:extLst>
          </p:cNvPr>
          <p:cNvGraphicFramePr>
            <a:graphicFrameLocks noChangeAspect="1"/>
          </p:cNvGraphicFramePr>
          <p:nvPr/>
        </p:nvGraphicFramePr>
        <p:xfrm>
          <a:off x="1335088" y="1536700"/>
          <a:ext cx="2949575" cy="468313"/>
        </p:xfrm>
        <a:graphic>
          <a:graphicData uri="http://schemas.openxmlformats.org/presentationml/2006/ole">
            <mc:AlternateContent xmlns:mc="http://schemas.openxmlformats.org/markup-compatibility/2006">
              <mc:Choice xmlns:v="urn:schemas-microsoft-com:vml" Requires="v">
                <p:oleObj spid="_x0000_s38279" name="方程式" r:id="rId3" imgW="1295400" imgH="203200" progId="Equation.3">
                  <p:embed/>
                </p:oleObj>
              </mc:Choice>
              <mc:Fallback>
                <p:oleObj name="方程式" r:id="rId3" imgW="1295400" imgH="203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1536700"/>
                        <a:ext cx="29495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7894" name="Picture 6">
            <a:extLst>
              <a:ext uri="{FF2B5EF4-FFF2-40B4-BE49-F238E27FC236}">
                <a16:creationId xmlns:a16="http://schemas.microsoft.com/office/drawing/2014/main" id="{F8E342C0-B5D5-455E-9453-2BD3CB0F55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806700"/>
            <a:ext cx="7200900" cy="270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5" name="投影片編號版面配置區 1">
            <a:extLst>
              <a:ext uri="{FF2B5EF4-FFF2-40B4-BE49-F238E27FC236}">
                <a16:creationId xmlns:a16="http://schemas.microsoft.com/office/drawing/2014/main" id="{E1525706-486E-48D0-8D58-49DEF831AD0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5AAA1F6E-5E82-4CC5-A7E3-923ACE5BE5CD}" type="slidenum">
              <a:rPr kumimoji="0" lang="zh-TW" altLang="en-US" smtClean="0"/>
              <a:pPr/>
              <a:t>31</a:t>
            </a:fld>
            <a:endParaRPr kumimoji="0" lang="en-US" altLang="zh-TW"/>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7AF0E2B-DC5A-4FB1-B449-FC6BF64D1E04}"/>
              </a:ext>
            </a:extLst>
          </p:cNvPr>
          <p:cNvSpPr>
            <a:spLocks noGrp="1" noChangeArrowheads="1"/>
          </p:cNvSpPr>
          <p:nvPr>
            <p:ph type="title"/>
          </p:nvPr>
        </p:nvSpPr>
        <p:spPr/>
        <p:txBody>
          <a:bodyPr/>
          <a:lstStyle/>
          <a:p>
            <a:pPr eaLnBrk="1" hangingPunct="1"/>
            <a:endParaRPr lang="zh-TW" altLang="en-US"/>
          </a:p>
        </p:txBody>
      </p:sp>
      <p:sp>
        <p:nvSpPr>
          <p:cNvPr id="38915" name="Rectangle 3">
            <a:extLst>
              <a:ext uri="{FF2B5EF4-FFF2-40B4-BE49-F238E27FC236}">
                <a16:creationId xmlns:a16="http://schemas.microsoft.com/office/drawing/2014/main" id="{5668624E-18F8-4A24-A886-5C7FBF12279F}"/>
              </a:ext>
            </a:extLst>
          </p:cNvPr>
          <p:cNvSpPr>
            <a:spLocks noGrp="1" noChangeArrowheads="1"/>
          </p:cNvSpPr>
          <p:nvPr>
            <p:ph type="body" idx="1"/>
          </p:nvPr>
        </p:nvSpPr>
        <p:spPr/>
        <p:txBody>
          <a:bodyPr/>
          <a:lstStyle/>
          <a:p>
            <a:pPr eaLnBrk="1" hangingPunct="1"/>
            <a:r>
              <a:rPr lang="en-US" altLang="zh-TW"/>
              <a:t>Fig. 10.20(a) shows an image of 5 labeled points, each of these points is mapped onto the </a:t>
            </a:r>
            <a:r>
              <a:rPr lang="en-US" altLang="zh-TW" i="1">
                <a:sym typeface="Symbol" panose="05050102010706020507" pitchFamily="18" charset="2"/>
              </a:rPr>
              <a:t></a:t>
            </a:r>
            <a:r>
              <a:rPr lang="en-US" altLang="zh-TW">
                <a:latin typeface="Arial" panose="020B0604020202020204" pitchFamily="34" charset="0"/>
              </a:rPr>
              <a:t>–</a:t>
            </a:r>
            <a:r>
              <a:rPr lang="en-US" altLang="zh-TW"/>
              <a:t>plane in Fig. 10.20(b), the colinearity detection property of the Hough transform is shown in Fig. 10.20(c), and Fig. 10.20(d) shows the fact that the Hough transform exhibits a reflective adjacency relationship at the right and left edges of the parameter space (change size at the </a:t>
            </a:r>
            <a:r>
              <a:rPr lang="en-US" altLang="zh-TW">
                <a:cs typeface="Times New Roman" panose="02020603050405020304" pitchFamily="18" charset="0"/>
              </a:rPr>
              <a:t>±</a:t>
            </a:r>
            <a:r>
              <a:rPr lang="en-US" altLang="zh-TW"/>
              <a:t>90</a:t>
            </a:r>
            <a:r>
              <a:rPr lang="en-US" altLang="zh-TW">
                <a:cs typeface="Times New Roman" panose="02020603050405020304" pitchFamily="18" charset="0"/>
                <a:sym typeface="Symbol" panose="05050102010706020507" pitchFamily="18" charset="2"/>
              </a:rPr>
              <a:t></a:t>
            </a:r>
            <a:r>
              <a:rPr lang="en-US" altLang="zh-TW"/>
              <a:t> boundaries).</a:t>
            </a:r>
          </a:p>
          <a:p>
            <a:pPr eaLnBrk="1" hangingPunct="1"/>
            <a:r>
              <a:rPr lang="en-US" altLang="zh-TW"/>
              <a:t>The Hough transform is applicable to any function of the form </a:t>
            </a:r>
            <a:r>
              <a:rPr lang="en-US" altLang="zh-TW" i="1"/>
              <a:t>g</a:t>
            </a:r>
            <a:r>
              <a:rPr lang="en-US" altLang="zh-TW"/>
              <a:t>(</a:t>
            </a:r>
            <a:r>
              <a:rPr lang="en-US" altLang="zh-TW" b="1"/>
              <a:t>v</a:t>
            </a:r>
            <a:r>
              <a:rPr lang="en-US" altLang="zh-TW"/>
              <a:t>, </a:t>
            </a:r>
            <a:r>
              <a:rPr lang="en-US" altLang="zh-TW" b="1"/>
              <a:t>c</a:t>
            </a:r>
            <a:r>
              <a:rPr lang="en-US" altLang="zh-TW"/>
              <a:t>) = 0, where </a:t>
            </a:r>
            <a:r>
              <a:rPr lang="en-US" altLang="zh-TW" b="1"/>
              <a:t>v</a:t>
            </a:r>
            <a:r>
              <a:rPr lang="en-US" altLang="zh-TW"/>
              <a:t> is a vector of coordinates and </a:t>
            </a:r>
            <a:r>
              <a:rPr lang="en-US" altLang="zh-TW" b="1"/>
              <a:t>c</a:t>
            </a:r>
            <a:r>
              <a:rPr lang="en-US" altLang="zh-TW"/>
              <a:t> is a vector of coefficients.</a:t>
            </a:r>
          </a:p>
          <a:p>
            <a:pPr lvl="1" eaLnBrk="1" hangingPunct="1"/>
            <a:r>
              <a:rPr lang="en-US" altLang="zh-TW"/>
              <a:t>For example, the points lying on a circle:</a:t>
            </a:r>
          </a:p>
          <a:p>
            <a:pPr lvl="1" eaLnBrk="1" hangingPunct="1">
              <a:buFont typeface="Wingdings" panose="05000000000000000000" pitchFamily="2" charset="2"/>
              <a:buNone/>
            </a:pPr>
            <a:r>
              <a:rPr lang="en-US" altLang="zh-TW"/>
              <a:t>			</a:t>
            </a:r>
            <a:r>
              <a:rPr lang="en-US" altLang="zh-TW" i="1"/>
              <a:t> 			,			        </a:t>
            </a:r>
            <a:r>
              <a:rPr lang="en-US" altLang="zh-TW"/>
              <a:t>(10.2-4) </a:t>
            </a:r>
          </a:p>
          <a:p>
            <a:pPr lvl="1" eaLnBrk="1" hangingPunct="1">
              <a:buFont typeface="Wingdings" panose="05000000000000000000" pitchFamily="2" charset="2"/>
              <a:buNone/>
            </a:pPr>
            <a:r>
              <a:rPr lang="en-US" altLang="zh-TW"/>
              <a:t>	can be detected by a 3-D parameter space with cubelike cells and accumulators of the form </a:t>
            </a:r>
            <a:r>
              <a:rPr lang="en-US" altLang="zh-TW" i="1"/>
              <a:t>A</a:t>
            </a:r>
            <a:r>
              <a:rPr lang="en-US" altLang="zh-TW"/>
              <a:t>(</a:t>
            </a:r>
            <a:r>
              <a:rPr lang="en-US" altLang="zh-TW" i="1"/>
              <a:t>i</a:t>
            </a:r>
            <a:r>
              <a:rPr lang="en-US" altLang="zh-TW"/>
              <a:t>, </a:t>
            </a:r>
            <a:r>
              <a:rPr lang="en-US" altLang="zh-TW" i="1"/>
              <a:t>j</a:t>
            </a:r>
            <a:r>
              <a:rPr lang="en-US" altLang="zh-TW"/>
              <a:t>, </a:t>
            </a:r>
            <a:r>
              <a:rPr lang="en-US" altLang="zh-TW" i="1"/>
              <a:t>k</a:t>
            </a:r>
            <a:r>
              <a:rPr lang="en-US" altLang="zh-TW"/>
              <a:t>).</a:t>
            </a:r>
          </a:p>
        </p:txBody>
      </p:sp>
      <p:graphicFrame>
        <p:nvGraphicFramePr>
          <p:cNvPr id="38916" name="Object 4">
            <a:extLst>
              <a:ext uri="{FF2B5EF4-FFF2-40B4-BE49-F238E27FC236}">
                <a16:creationId xmlns:a16="http://schemas.microsoft.com/office/drawing/2014/main" id="{1CC15F8A-FA44-4313-8F49-C665D490CD57}"/>
              </a:ext>
            </a:extLst>
          </p:cNvPr>
          <p:cNvGraphicFramePr>
            <a:graphicFrameLocks noChangeAspect="1"/>
          </p:cNvGraphicFramePr>
          <p:nvPr/>
        </p:nvGraphicFramePr>
        <p:xfrm>
          <a:off x="1619250" y="5157788"/>
          <a:ext cx="3097213" cy="517525"/>
        </p:xfrm>
        <a:graphic>
          <a:graphicData uri="http://schemas.openxmlformats.org/presentationml/2006/ole">
            <mc:AlternateContent xmlns:mc="http://schemas.openxmlformats.org/markup-compatibility/2006">
              <mc:Choice xmlns:v="urn:schemas-microsoft-com:vml" Requires="v">
                <p:oleObj spid="_x0000_s39301" name="方程式" r:id="rId3" imgW="1511300" imgH="254000" progId="Equation.3">
                  <p:embed/>
                </p:oleObj>
              </mc:Choice>
              <mc:Fallback>
                <p:oleObj name="方程式" r:id="rId3" imgW="1511300" imgH="254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5157788"/>
                        <a:ext cx="30972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投影片編號版面配置區 1">
            <a:extLst>
              <a:ext uri="{FF2B5EF4-FFF2-40B4-BE49-F238E27FC236}">
                <a16:creationId xmlns:a16="http://schemas.microsoft.com/office/drawing/2014/main" id="{D95B531A-ABD1-4384-B999-BDB834D43963}"/>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2C3C73C-CF0D-4FAD-8EA4-74D9C6D4E21C}" type="slidenum">
              <a:rPr kumimoji="0" lang="zh-TW" altLang="en-US" smtClean="0"/>
              <a:pPr/>
              <a:t>32</a:t>
            </a:fld>
            <a:endParaRPr kumimoji="0" lang="en-US" altLang="zh-TW"/>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0FFFBB5-D05D-48CD-898A-49C34E307BDD}"/>
              </a:ext>
            </a:extLst>
          </p:cNvPr>
          <p:cNvSpPr>
            <a:spLocks noGrp="1" noChangeArrowheads="1"/>
          </p:cNvSpPr>
          <p:nvPr>
            <p:ph type="title"/>
          </p:nvPr>
        </p:nvSpPr>
        <p:spPr/>
        <p:txBody>
          <a:bodyPr/>
          <a:lstStyle/>
          <a:p>
            <a:pPr eaLnBrk="1" hangingPunct="1"/>
            <a:endParaRPr lang="zh-TW" altLang="en-US"/>
          </a:p>
        </p:txBody>
      </p:sp>
      <p:pic>
        <p:nvPicPr>
          <p:cNvPr id="39939" name="Picture 4">
            <a:extLst>
              <a:ext uri="{FF2B5EF4-FFF2-40B4-BE49-F238E27FC236}">
                <a16:creationId xmlns:a16="http://schemas.microsoft.com/office/drawing/2014/main" id="{1D051214-17B6-4F13-9F52-EB661D10C3E4}"/>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39750" y="531813"/>
            <a:ext cx="7777163" cy="5740400"/>
          </a:xfrm>
          <a:noFill/>
        </p:spPr>
      </p:pic>
      <p:sp>
        <p:nvSpPr>
          <p:cNvPr id="39940" name="投影片編號版面配置區 1">
            <a:extLst>
              <a:ext uri="{FF2B5EF4-FFF2-40B4-BE49-F238E27FC236}">
                <a16:creationId xmlns:a16="http://schemas.microsoft.com/office/drawing/2014/main" id="{CA71D2B2-E801-4CD0-ADB1-03B7520DACF0}"/>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C6A400A7-24A2-488D-B2C9-D2D64E7AC893}" type="slidenum">
              <a:rPr kumimoji="0" lang="zh-TW" altLang="en-US" smtClean="0"/>
              <a:pPr/>
              <a:t>33</a:t>
            </a:fld>
            <a:endParaRPr kumimoji="0" lang="en-US" altLang="zh-TW"/>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7CBAB73-6BE6-4F8C-9569-C3308F9E3460}"/>
              </a:ext>
            </a:extLst>
          </p:cNvPr>
          <p:cNvSpPr>
            <a:spLocks noGrp="1" noChangeArrowheads="1"/>
          </p:cNvSpPr>
          <p:nvPr>
            <p:ph type="title"/>
          </p:nvPr>
        </p:nvSpPr>
        <p:spPr/>
        <p:txBody>
          <a:bodyPr/>
          <a:lstStyle/>
          <a:p>
            <a:pPr eaLnBrk="1" hangingPunct="1"/>
            <a:endParaRPr lang="zh-TW" altLang="en-US"/>
          </a:p>
        </p:txBody>
      </p:sp>
      <p:sp>
        <p:nvSpPr>
          <p:cNvPr id="40963" name="Rectangle 3">
            <a:extLst>
              <a:ext uri="{FF2B5EF4-FFF2-40B4-BE49-F238E27FC236}">
                <a16:creationId xmlns:a16="http://schemas.microsoft.com/office/drawing/2014/main" id="{66DACF7A-B8C5-429A-ABDE-78071007417B}"/>
              </a:ext>
            </a:extLst>
          </p:cNvPr>
          <p:cNvSpPr>
            <a:spLocks noGrp="1" noChangeArrowheads="1"/>
          </p:cNvSpPr>
          <p:nvPr>
            <p:ph type="body" idx="1"/>
          </p:nvPr>
        </p:nvSpPr>
        <p:spPr>
          <a:xfrm>
            <a:off x="107950" y="77788"/>
            <a:ext cx="8847138" cy="6780212"/>
          </a:xfrm>
          <a:noFill/>
        </p:spPr>
        <p:txBody>
          <a:bodyPr/>
          <a:lstStyle/>
          <a:p>
            <a:pPr defTabSz="393700" eaLnBrk="1" hangingPunct="1">
              <a:lnSpc>
                <a:spcPct val="90000"/>
              </a:lnSpc>
            </a:pPr>
            <a:r>
              <a:rPr lang="en-US" altLang="zh-TW"/>
              <a:t>The edge-liking approach based on the Hough transform:</a:t>
            </a:r>
          </a:p>
          <a:p>
            <a:pPr algn="dist" defTabSz="393700" eaLnBrk="1" hangingPunct="1">
              <a:lnSpc>
                <a:spcPct val="90000"/>
              </a:lnSpc>
              <a:buFont typeface="Wingdings" panose="05000000000000000000" pitchFamily="2" charset="2"/>
              <a:buNone/>
            </a:pPr>
            <a:r>
              <a:rPr lang="en-US" altLang="zh-TW"/>
              <a:t>	1.	Compute the gradient of an image and threshold it to </a:t>
            </a:r>
          </a:p>
          <a:p>
            <a:pPr defTabSz="393700" eaLnBrk="1" hangingPunct="1">
              <a:lnSpc>
                <a:spcPct val="90000"/>
              </a:lnSpc>
              <a:spcBef>
                <a:spcPct val="0"/>
              </a:spcBef>
              <a:buFont typeface="Wingdings" panose="05000000000000000000" pitchFamily="2" charset="2"/>
              <a:buNone/>
            </a:pPr>
            <a:r>
              <a:rPr lang="en-US" altLang="zh-TW"/>
              <a:t>			obtain a binary image.</a:t>
            </a:r>
          </a:p>
          <a:p>
            <a:pPr defTabSz="393700" eaLnBrk="1" hangingPunct="1">
              <a:lnSpc>
                <a:spcPct val="90000"/>
              </a:lnSpc>
              <a:buFont typeface="Wingdings" panose="05000000000000000000" pitchFamily="2" charset="2"/>
              <a:buNone/>
            </a:pPr>
            <a:r>
              <a:rPr lang="en-US" altLang="zh-TW"/>
              <a:t>	2.	Specify subdivisions in the </a:t>
            </a:r>
            <a:r>
              <a:rPr lang="en-US" altLang="zh-TW" i="1">
                <a:sym typeface="Symbol" panose="05050102010706020507" pitchFamily="18" charset="2"/>
              </a:rPr>
              <a:t></a:t>
            </a:r>
            <a:r>
              <a:rPr lang="en-US" altLang="zh-TW">
                <a:latin typeface="Arial" panose="020B0604020202020204" pitchFamily="34" charset="0"/>
              </a:rPr>
              <a:t>–</a:t>
            </a:r>
            <a:r>
              <a:rPr lang="en-US" altLang="zh-TW"/>
              <a:t>plane.</a:t>
            </a:r>
          </a:p>
          <a:p>
            <a:pPr algn="dist" defTabSz="393700" eaLnBrk="1" hangingPunct="1">
              <a:lnSpc>
                <a:spcPct val="90000"/>
              </a:lnSpc>
              <a:buFont typeface="Wingdings" panose="05000000000000000000" pitchFamily="2" charset="2"/>
              <a:buNone/>
            </a:pPr>
            <a:r>
              <a:rPr lang="en-US" altLang="zh-TW"/>
              <a:t>	3.	Examine the counts of the accumulator cells for high</a:t>
            </a:r>
          </a:p>
          <a:p>
            <a:pPr defTabSz="393700" eaLnBrk="1" hangingPunct="1">
              <a:lnSpc>
                <a:spcPct val="90000"/>
              </a:lnSpc>
              <a:spcBef>
                <a:spcPct val="0"/>
              </a:spcBef>
              <a:buFont typeface="Wingdings" panose="05000000000000000000" pitchFamily="2" charset="2"/>
              <a:buNone/>
            </a:pPr>
            <a:r>
              <a:rPr lang="en-US" altLang="zh-TW"/>
              <a:t>			pixel concentrations.</a:t>
            </a:r>
          </a:p>
          <a:p>
            <a:pPr algn="dist" defTabSz="393700" eaLnBrk="1" hangingPunct="1">
              <a:lnSpc>
                <a:spcPct val="90000"/>
              </a:lnSpc>
              <a:buFont typeface="Wingdings" panose="05000000000000000000" pitchFamily="2" charset="2"/>
              <a:buNone/>
            </a:pPr>
            <a:r>
              <a:rPr lang="en-US" altLang="zh-TW"/>
              <a:t>	4.	Examine the relationship (principally for continuity)</a:t>
            </a:r>
          </a:p>
          <a:p>
            <a:pPr defTabSz="393700" eaLnBrk="1" hangingPunct="1">
              <a:lnSpc>
                <a:spcPct val="90000"/>
              </a:lnSpc>
              <a:spcBef>
                <a:spcPct val="0"/>
              </a:spcBef>
              <a:buFont typeface="Wingdings" panose="05000000000000000000" pitchFamily="2" charset="2"/>
              <a:buNone/>
            </a:pPr>
            <a:r>
              <a:rPr lang="en-US" altLang="zh-TW"/>
              <a:t>			between pixels in a chosen cell.</a:t>
            </a:r>
          </a:p>
          <a:p>
            <a:pPr defTabSz="393700" eaLnBrk="1" hangingPunct="1">
              <a:lnSpc>
                <a:spcPct val="90000"/>
              </a:lnSpc>
            </a:pPr>
            <a:r>
              <a:rPr lang="en-US" altLang="zh-TW"/>
              <a:t>Fig. 10.21(a) shows an infrared image, Fig. 10.21(b) shows the thresholded gradient image, Fig. 10.21(c) shows the Hough transform of the gradient image, and Fig. 10.21(d) shows the linked results.</a:t>
            </a:r>
          </a:p>
          <a:p>
            <a:pPr lvl="1" defTabSz="393700" eaLnBrk="1" hangingPunct="1">
              <a:lnSpc>
                <a:spcPct val="90000"/>
              </a:lnSpc>
            </a:pPr>
            <a:r>
              <a:rPr lang="en-US" altLang="zh-TW"/>
              <a:t>The linked criteria used in Fig. 10.21(d):</a:t>
            </a:r>
          </a:p>
          <a:p>
            <a:pPr lvl="1" defTabSz="393700" eaLnBrk="1" hangingPunct="1">
              <a:lnSpc>
                <a:spcPct val="90000"/>
              </a:lnSpc>
              <a:buFont typeface="Wingdings" panose="05000000000000000000" pitchFamily="2" charset="2"/>
              <a:buNone/>
            </a:pPr>
            <a:r>
              <a:rPr lang="en-US" altLang="zh-TW"/>
              <a:t>	(1)	the pixels belonged to one of the three accumulator cells with 		the highest count, and</a:t>
            </a:r>
          </a:p>
          <a:p>
            <a:pPr lvl="1" defTabSz="393700" eaLnBrk="1" hangingPunct="1">
              <a:lnSpc>
                <a:spcPct val="90000"/>
              </a:lnSpc>
              <a:buFont typeface="Wingdings" panose="05000000000000000000" pitchFamily="2" charset="2"/>
              <a:buNone/>
            </a:pPr>
            <a:r>
              <a:rPr lang="en-US" altLang="zh-TW"/>
              <a:t>	(2)	no gaps were longer than 5 pixels.</a:t>
            </a:r>
          </a:p>
        </p:txBody>
      </p:sp>
      <p:sp>
        <p:nvSpPr>
          <p:cNvPr id="40964" name="Rectangle 5">
            <a:extLst>
              <a:ext uri="{FF2B5EF4-FFF2-40B4-BE49-F238E27FC236}">
                <a16:creationId xmlns:a16="http://schemas.microsoft.com/office/drawing/2014/main" id="{90B475F5-A31E-4B2A-AC57-5568BD3335F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sp>
        <p:nvSpPr>
          <p:cNvPr id="40965" name="投影片編號版面配置區 1">
            <a:extLst>
              <a:ext uri="{FF2B5EF4-FFF2-40B4-BE49-F238E27FC236}">
                <a16:creationId xmlns:a16="http://schemas.microsoft.com/office/drawing/2014/main" id="{F48FC2A6-95E1-4061-BDC5-6B3A825BA665}"/>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9E1B77FF-4C11-42D6-BF17-AE2BF1DE1342}" type="slidenum">
              <a:rPr kumimoji="0" lang="zh-TW" altLang="en-US" smtClean="0"/>
              <a:pPr/>
              <a:t>34</a:t>
            </a:fld>
            <a:endParaRPr kumimoji="0" lang="en-US" altLang="zh-TW"/>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8D257AB-475A-40BA-9125-58064BC0D200}"/>
              </a:ext>
            </a:extLst>
          </p:cNvPr>
          <p:cNvSpPr>
            <a:spLocks noGrp="1" noChangeArrowheads="1"/>
          </p:cNvSpPr>
          <p:nvPr>
            <p:ph type="title"/>
          </p:nvPr>
        </p:nvSpPr>
        <p:spPr/>
        <p:txBody>
          <a:bodyPr/>
          <a:lstStyle/>
          <a:p>
            <a:pPr eaLnBrk="1" hangingPunct="1"/>
            <a:endParaRPr lang="zh-TW" altLang="en-US"/>
          </a:p>
        </p:txBody>
      </p:sp>
      <p:pic>
        <p:nvPicPr>
          <p:cNvPr id="41987" name="Picture 4">
            <a:extLst>
              <a:ext uri="{FF2B5EF4-FFF2-40B4-BE49-F238E27FC236}">
                <a16:creationId xmlns:a16="http://schemas.microsoft.com/office/drawing/2014/main" id="{AC25A179-7644-4AD3-8280-FFF0B81D4395}"/>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55650" y="692150"/>
            <a:ext cx="7777163" cy="5586413"/>
          </a:xfrm>
          <a:noFill/>
        </p:spPr>
      </p:pic>
      <p:sp>
        <p:nvSpPr>
          <p:cNvPr id="41988" name="投影片編號版面配置區 1">
            <a:extLst>
              <a:ext uri="{FF2B5EF4-FFF2-40B4-BE49-F238E27FC236}">
                <a16:creationId xmlns:a16="http://schemas.microsoft.com/office/drawing/2014/main" id="{55266CF2-C75A-4E1D-BFD0-E623A8AD9E49}"/>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B9E6C62F-487B-48F0-B0AA-8E66E04598E0}" type="slidenum">
              <a:rPr kumimoji="0" lang="zh-TW" altLang="en-US" smtClean="0"/>
              <a:pPr/>
              <a:t>35</a:t>
            </a:fld>
            <a:endParaRPr kumimoji="0" lang="en-US" altLang="zh-TW"/>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8D75C2E-6D3C-400C-B0F2-9E258B22E233}"/>
              </a:ext>
            </a:extLst>
          </p:cNvPr>
          <p:cNvSpPr>
            <a:spLocks noGrp="1" noChangeArrowheads="1"/>
          </p:cNvSpPr>
          <p:nvPr>
            <p:ph type="title"/>
          </p:nvPr>
        </p:nvSpPr>
        <p:spPr/>
        <p:txBody>
          <a:bodyPr/>
          <a:lstStyle/>
          <a:p>
            <a:pPr eaLnBrk="1" hangingPunct="1"/>
            <a:r>
              <a:rPr lang="en-US" altLang="zh-TW"/>
              <a:t>Global edge linking via graph-theoretic techniques</a:t>
            </a:r>
          </a:p>
        </p:txBody>
      </p:sp>
      <p:sp>
        <p:nvSpPr>
          <p:cNvPr id="43011" name="Rectangle 3">
            <a:extLst>
              <a:ext uri="{FF2B5EF4-FFF2-40B4-BE49-F238E27FC236}">
                <a16:creationId xmlns:a16="http://schemas.microsoft.com/office/drawing/2014/main" id="{5CE22A1E-0192-4DBC-8802-C46E7C6C4495}"/>
              </a:ext>
            </a:extLst>
          </p:cNvPr>
          <p:cNvSpPr>
            <a:spLocks noGrp="1" noChangeArrowheads="1"/>
          </p:cNvSpPr>
          <p:nvPr>
            <p:ph type="body" idx="1"/>
          </p:nvPr>
        </p:nvSpPr>
        <p:spPr/>
        <p:txBody>
          <a:bodyPr/>
          <a:lstStyle/>
          <a:p>
            <a:pPr eaLnBrk="1" hangingPunct="1">
              <a:lnSpc>
                <a:spcPct val="90000"/>
              </a:lnSpc>
            </a:pPr>
            <a:r>
              <a:rPr lang="en-US" altLang="zh-TW"/>
              <a:t>A </a:t>
            </a:r>
            <a:r>
              <a:rPr lang="en-US" altLang="zh-TW" i="1"/>
              <a:t>graph</a:t>
            </a:r>
            <a:r>
              <a:rPr lang="en-US" altLang="zh-TW"/>
              <a:t> </a:t>
            </a:r>
            <a:r>
              <a:rPr lang="en-US" altLang="zh-TW" i="1"/>
              <a:t>G</a:t>
            </a:r>
            <a:r>
              <a:rPr lang="en-US" altLang="zh-TW"/>
              <a:t> = (</a:t>
            </a:r>
            <a:r>
              <a:rPr lang="en-US" altLang="zh-TW" i="1"/>
              <a:t>N</a:t>
            </a:r>
            <a:r>
              <a:rPr lang="en-US" altLang="zh-TW"/>
              <a:t>, </a:t>
            </a:r>
            <a:r>
              <a:rPr lang="en-US" altLang="zh-TW" i="1"/>
              <a:t>U</a:t>
            </a:r>
            <a:r>
              <a:rPr lang="en-US" altLang="zh-TW"/>
              <a:t>) is a finite, nonempty set of nodes </a:t>
            </a:r>
            <a:r>
              <a:rPr lang="en-US" altLang="zh-TW" i="1"/>
              <a:t>N</a:t>
            </a:r>
            <a:r>
              <a:rPr lang="en-US" altLang="zh-TW"/>
              <a:t>, together with a set </a:t>
            </a:r>
            <a:r>
              <a:rPr lang="en-US" altLang="zh-TW" i="1"/>
              <a:t>U</a:t>
            </a:r>
            <a:r>
              <a:rPr lang="en-US" altLang="zh-TW"/>
              <a:t> of unordered pairs of distinct elements of </a:t>
            </a:r>
            <a:r>
              <a:rPr lang="en-US" altLang="zh-TW" i="1"/>
              <a:t>N</a:t>
            </a:r>
            <a:r>
              <a:rPr lang="en-US" altLang="zh-TW"/>
              <a:t>. Each pair (</a:t>
            </a:r>
            <a:r>
              <a:rPr lang="en-US" altLang="zh-TW" i="1"/>
              <a:t>n</a:t>
            </a:r>
            <a:r>
              <a:rPr lang="en-US" altLang="zh-TW" i="1" baseline="-25000"/>
              <a:t>i</a:t>
            </a:r>
            <a:r>
              <a:rPr lang="en-US" altLang="zh-TW"/>
              <a:t>, </a:t>
            </a:r>
            <a:r>
              <a:rPr lang="en-US" altLang="zh-TW" i="1"/>
              <a:t>n</a:t>
            </a:r>
            <a:r>
              <a:rPr lang="en-US" altLang="zh-TW" i="1" baseline="-25000"/>
              <a:t>j</a:t>
            </a:r>
            <a:r>
              <a:rPr lang="en-US" altLang="zh-TW"/>
              <a:t>) of </a:t>
            </a:r>
            <a:r>
              <a:rPr lang="en-US" altLang="zh-TW" i="1"/>
              <a:t>U</a:t>
            </a:r>
            <a:r>
              <a:rPr lang="en-US" altLang="zh-TW"/>
              <a:t> is called an </a:t>
            </a:r>
            <a:r>
              <a:rPr lang="en-US" altLang="zh-TW" i="1"/>
              <a:t>arc</a:t>
            </a:r>
            <a:r>
              <a:rPr lang="en-US" altLang="zh-TW"/>
              <a:t>. A graph in which the arcs are directed is called a </a:t>
            </a:r>
            <a:r>
              <a:rPr lang="en-US" altLang="zh-TW" i="1"/>
              <a:t>directed graph</a:t>
            </a:r>
            <a:r>
              <a:rPr lang="en-US" altLang="zh-TW"/>
              <a:t>.</a:t>
            </a:r>
          </a:p>
          <a:p>
            <a:pPr eaLnBrk="1" hangingPunct="1">
              <a:lnSpc>
                <a:spcPct val="90000"/>
              </a:lnSpc>
            </a:pPr>
            <a:r>
              <a:rPr lang="en-US" altLang="zh-TW"/>
              <a:t>If an arc is directed from node </a:t>
            </a:r>
            <a:r>
              <a:rPr lang="en-US" altLang="zh-TW" i="1"/>
              <a:t>n</a:t>
            </a:r>
            <a:r>
              <a:rPr lang="en-US" altLang="zh-TW" i="1" baseline="-25000"/>
              <a:t>i</a:t>
            </a:r>
            <a:r>
              <a:rPr lang="en-US" altLang="zh-TW"/>
              <a:t> to node </a:t>
            </a:r>
            <a:r>
              <a:rPr lang="en-US" altLang="zh-TW" i="1"/>
              <a:t>n</a:t>
            </a:r>
            <a:r>
              <a:rPr lang="en-US" altLang="zh-TW" i="1" baseline="-25000"/>
              <a:t>j</a:t>
            </a:r>
            <a:r>
              <a:rPr lang="en-US" altLang="zh-TW"/>
              <a:t>, then </a:t>
            </a:r>
            <a:r>
              <a:rPr lang="en-US" altLang="zh-TW" i="1"/>
              <a:t>n</a:t>
            </a:r>
            <a:r>
              <a:rPr lang="en-US" altLang="zh-TW" i="1" baseline="-25000"/>
              <a:t>j</a:t>
            </a:r>
            <a:r>
              <a:rPr lang="en-US" altLang="zh-TW"/>
              <a:t> is said to be a </a:t>
            </a:r>
            <a:r>
              <a:rPr lang="en-US" altLang="zh-TW" i="1"/>
              <a:t>successor</a:t>
            </a:r>
            <a:r>
              <a:rPr lang="en-US" altLang="zh-TW"/>
              <a:t> of the </a:t>
            </a:r>
            <a:r>
              <a:rPr lang="en-US" altLang="zh-TW" i="1"/>
              <a:t>parent</a:t>
            </a:r>
            <a:r>
              <a:rPr lang="en-US" altLang="zh-TW"/>
              <a:t> node </a:t>
            </a:r>
            <a:r>
              <a:rPr lang="en-US" altLang="zh-TW" i="1"/>
              <a:t>n</a:t>
            </a:r>
            <a:r>
              <a:rPr lang="en-US" altLang="zh-TW" i="1" baseline="-25000"/>
              <a:t>i</a:t>
            </a:r>
            <a:r>
              <a:rPr lang="en-US" altLang="zh-TW"/>
              <a:t>. The process of identifying the successors of a node is called </a:t>
            </a:r>
            <a:r>
              <a:rPr lang="en-US" altLang="zh-TW" i="1"/>
              <a:t>expansion</a:t>
            </a:r>
            <a:r>
              <a:rPr lang="en-US" altLang="zh-TW"/>
              <a:t> of the node.</a:t>
            </a:r>
          </a:p>
          <a:p>
            <a:pPr eaLnBrk="1" hangingPunct="1">
              <a:lnSpc>
                <a:spcPct val="90000"/>
              </a:lnSpc>
            </a:pPr>
            <a:r>
              <a:rPr lang="en-US" altLang="zh-TW"/>
              <a:t>In each graph, we define levels such that level 0 consists of a single node, called the </a:t>
            </a:r>
            <a:r>
              <a:rPr lang="en-US" altLang="zh-TW" i="1"/>
              <a:t>start</a:t>
            </a:r>
            <a:r>
              <a:rPr lang="en-US" altLang="zh-TW"/>
              <a:t> or </a:t>
            </a:r>
            <a:r>
              <a:rPr lang="en-US" altLang="zh-TW" i="1"/>
              <a:t>root</a:t>
            </a:r>
            <a:r>
              <a:rPr lang="en-US" altLang="zh-TW"/>
              <a:t> node, and the nodes in the last level are called </a:t>
            </a:r>
            <a:r>
              <a:rPr lang="en-US" altLang="zh-TW" i="1"/>
              <a:t>goal</a:t>
            </a:r>
            <a:r>
              <a:rPr lang="en-US" altLang="zh-TW"/>
              <a:t> nodes.</a:t>
            </a:r>
          </a:p>
        </p:txBody>
      </p:sp>
      <p:sp>
        <p:nvSpPr>
          <p:cNvPr id="43012" name="投影片編號版面配置區 1">
            <a:extLst>
              <a:ext uri="{FF2B5EF4-FFF2-40B4-BE49-F238E27FC236}">
                <a16:creationId xmlns:a16="http://schemas.microsoft.com/office/drawing/2014/main" id="{44966CB0-BFA6-4D48-9DA4-54141241F5D8}"/>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3A6015E-1DA1-450D-A940-B24BB9D7F5EB}" type="slidenum">
              <a:rPr kumimoji="0" lang="zh-TW" altLang="en-US" smtClean="0"/>
              <a:pPr/>
              <a:t>36</a:t>
            </a:fld>
            <a:endParaRPr kumimoji="0" lang="en-US" altLang="zh-TW"/>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C889922-F21E-4370-8FF1-27F33C7D2D0A}"/>
              </a:ext>
            </a:extLst>
          </p:cNvPr>
          <p:cNvSpPr>
            <a:spLocks noGrp="1" noChangeArrowheads="1"/>
          </p:cNvSpPr>
          <p:nvPr>
            <p:ph type="title"/>
          </p:nvPr>
        </p:nvSpPr>
        <p:spPr/>
        <p:txBody>
          <a:bodyPr/>
          <a:lstStyle/>
          <a:p>
            <a:pPr eaLnBrk="1" hangingPunct="1"/>
            <a:endParaRPr lang="zh-TW" altLang="en-US" sz="700"/>
          </a:p>
        </p:txBody>
      </p:sp>
      <p:sp>
        <p:nvSpPr>
          <p:cNvPr id="44035" name="Rectangle 3">
            <a:extLst>
              <a:ext uri="{FF2B5EF4-FFF2-40B4-BE49-F238E27FC236}">
                <a16:creationId xmlns:a16="http://schemas.microsoft.com/office/drawing/2014/main" id="{324392C3-F57E-449C-9B96-7397A1956658}"/>
              </a:ext>
            </a:extLst>
          </p:cNvPr>
          <p:cNvSpPr>
            <a:spLocks noGrp="1" noChangeArrowheads="1"/>
          </p:cNvSpPr>
          <p:nvPr>
            <p:ph type="body" idx="1"/>
          </p:nvPr>
        </p:nvSpPr>
        <p:spPr/>
        <p:txBody>
          <a:bodyPr/>
          <a:lstStyle/>
          <a:p>
            <a:pPr eaLnBrk="1" hangingPunct="1"/>
            <a:r>
              <a:rPr lang="en-US" altLang="zh-TW"/>
              <a:t>A </a:t>
            </a:r>
            <a:r>
              <a:rPr lang="en-US" altLang="zh-TW" i="1"/>
              <a:t>cost</a:t>
            </a:r>
            <a:r>
              <a:rPr lang="en-US" altLang="zh-TW"/>
              <a:t> </a:t>
            </a:r>
            <a:r>
              <a:rPr lang="en-US" altLang="zh-TW" i="1"/>
              <a:t>c</a:t>
            </a:r>
            <a:r>
              <a:rPr lang="en-US" altLang="zh-TW"/>
              <a:t>(</a:t>
            </a:r>
            <a:r>
              <a:rPr lang="en-US" altLang="zh-TW" i="1"/>
              <a:t>n</a:t>
            </a:r>
            <a:r>
              <a:rPr lang="en-US" altLang="zh-TW" i="1" baseline="-25000"/>
              <a:t>i</a:t>
            </a:r>
            <a:r>
              <a:rPr lang="en-US" altLang="zh-TW"/>
              <a:t>, </a:t>
            </a:r>
            <a:r>
              <a:rPr lang="en-US" altLang="zh-TW" i="1"/>
              <a:t>n</a:t>
            </a:r>
            <a:r>
              <a:rPr lang="en-US" altLang="zh-TW" i="1" baseline="-25000"/>
              <a:t>j</a:t>
            </a:r>
            <a:r>
              <a:rPr lang="en-US" altLang="zh-TW"/>
              <a:t>) can be associated with every arc(</a:t>
            </a:r>
            <a:r>
              <a:rPr lang="en-US" altLang="zh-TW" i="1"/>
              <a:t>n</a:t>
            </a:r>
            <a:r>
              <a:rPr lang="en-US" altLang="zh-TW" i="1" baseline="-25000"/>
              <a:t>i</a:t>
            </a:r>
            <a:r>
              <a:rPr lang="en-US" altLang="zh-TW"/>
              <a:t>, </a:t>
            </a:r>
            <a:r>
              <a:rPr lang="en-US" altLang="zh-TW" i="1"/>
              <a:t>n</a:t>
            </a:r>
            <a:r>
              <a:rPr lang="en-US" altLang="zh-TW" i="1" baseline="-25000"/>
              <a:t>j</a:t>
            </a:r>
            <a:r>
              <a:rPr lang="en-US" altLang="zh-TW"/>
              <a:t>). A sequence of nodes </a:t>
            </a:r>
            <a:r>
              <a:rPr lang="en-US" altLang="zh-TW" i="1"/>
              <a:t>n</a:t>
            </a:r>
            <a:r>
              <a:rPr lang="en-US" altLang="zh-TW" baseline="-25000"/>
              <a:t>1</a:t>
            </a:r>
            <a:r>
              <a:rPr lang="en-US" altLang="zh-TW"/>
              <a:t>, </a:t>
            </a:r>
            <a:r>
              <a:rPr lang="en-US" altLang="zh-TW" i="1"/>
              <a:t>n</a:t>
            </a:r>
            <a:r>
              <a:rPr lang="en-US" altLang="zh-TW" baseline="-25000"/>
              <a:t>2</a:t>
            </a:r>
            <a:r>
              <a:rPr lang="en-US" altLang="zh-TW"/>
              <a:t>, </a:t>
            </a:r>
            <a:r>
              <a:rPr lang="en-US" altLang="zh-TW">
                <a:latin typeface="Arial" panose="020B0604020202020204" pitchFamily="34" charset="0"/>
              </a:rPr>
              <a:t>…</a:t>
            </a:r>
            <a:r>
              <a:rPr lang="en-US" altLang="zh-TW"/>
              <a:t>, </a:t>
            </a:r>
            <a:r>
              <a:rPr lang="en-US" altLang="zh-TW" i="1"/>
              <a:t>n</a:t>
            </a:r>
            <a:r>
              <a:rPr lang="en-US" altLang="zh-TW" i="1" baseline="-25000"/>
              <a:t>k</a:t>
            </a:r>
            <a:r>
              <a:rPr lang="en-US" altLang="zh-TW"/>
              <a:t>, with each node </a:t>
            </a:r>
            <a:r>
              <a:rPr lang="en-US" altLang="zh-TW" i="1"/>
              <a:t>n</a:t>
            </a:r>
            <a:r>
              <a:rPr lang="en-US" altLang="zh-TW" i="1" baseline="-25000"/>
              <a:t>i</a:t>
            </a:r>
            <a:r>
              <a:rPr lang="en-US" altLang="zh-TW"/>
              <a:t> being a successor of node </a:t>
            </a:r>
            <a:r>
              <a:rPr lang="en-US" altLang="zh-TW" i="1"/>
              <a:t>n</a:t>
            </a:r>
            <a:r>
              <a:rPr lang="en-US" altLang="zh-TW" i="1" baseline="-25000"/>
              <a:t>i</a:t>
            </a:r>
            <a:r>
              <a:rPr lang="en-US" altLang="zh-TW" baseline="-25000"/>
              <a:t>-1</a:t>
            </a:r>
            <a:r>
              <a:rPr lang="en-US" altLang="zh-TW"/>
              <a:t>, is called a </a:t>
            </a:r>
            <a:r>
              <a:rPr lang="en-US" altLang="zh-TW" i="1"/>
              <a:t>path</a:t>
            </a:r>
            <a:r>
              <a:rPr lang="en-US" altLang="zh-TW"/>
              <a:t> from </a:t>
            </a:r>
            <a:r>
              <a:rPr lang="en-US" altLang="zh-TW" i="1"/>
              <a:t>n</a:t>
            </a:r>
            <a:r>
              <a:rPr lang="en-US" altLang="zh-TW" baseline="-25000"/>
              <a:t>1</a:t>
            </a:r>
            <a:r>
              <a:rPr lang="en-US" altLang="zh-TW"/>
              <a:t> to </a:t>
            </a:r>
            <a:r>
              <a:rPr lang="en-US" altLang="zh-TW" i="1"/>
              <a:t>n</a:t>
            </a:r>
            <a:r>
              <a:rPr lang="en-US" altLang="zh-TW" i="1" baseline="-25000"/>
              <a:t>k</a:t>
            </a:r>
            <a:r>
              <a:rPr lang="en-US" altLang="zh-TW"/>
              <a:t>. The cost of the entire path is:</a:t>
            </a:r>
          </a:p>
          <a:p>
            <a:pPr eaLnBrk="1" hangingPunct="1">
              <a:lnSpc>
                <a:spcPct val="170000"/>
              </a:lnSpc>
              <a:buFont typeface="Wingdings" panose="05000000000000000000" pitchFamily="2" charset="2"/>
              <a:buNone/>
            </a:pPr>
            <a:r>
              <a:rPr lang="en-US" altLang="zh-TW"/>
              <a:t>									     (10.2-5)</a:t>
            </a:r>
          </a:p>
          <a:p>
            <a:pPr eaLnBrk="1" hangingPunct="1">
              <a:spcBef>
                <a:spcPct val="40000"/>
              </a:spcBef>
            </a:pPr>
            <a:r>
              <a:rPr lang="en-US" altLang="zh-TW"/>
              <a:t>As shown in Fig. 10.22, an edge element is defined as the boundary between two pixels </a:t>
            </a:r>
            <a:r>
              <a:rPr lang="en-US" altLang="zh-TW" i="1"/>
              <a:t>p</a:t>
            </a:r>
            <a:r>
              <a:rPr lang="en-US" altLang="zh-TW"/>
              <a:t> and </a:t>
            </a:r>
            <a:r>
              <a:rPr lang="en-US" altLang="zh-TW" i="1"/>
              <a:t>q</a:t>
            </a:r>
            <a:r>
              <a:rPr lang="en-US" altLang="zh-TW"/>
              <a:t>.</a:t>
            </a:r>
          </a:p>
        </p:txBody>
      </p:sp>
      <p:sp>
        <p:nvSpPr>
          <p:cNvPr id="44036" name="Rectangle 5">
            <a:extLst>
              <a:ext uri="{FF2B5EF4-FFF2-40B4-BE49-F238E27FC236}">
                <a16:creationId xmlns:a16="http://schemas.microsoft.com/office/drawing/2014/main" id="{D25D6993-E828-4B61-BEC0-B89A1A2E6CFA}"/>
              </a:ext>
            </a:extLst>
          </p:cNvPr>
          <p:cNvSpPr>
            <a:spLocks noChangeArrowheads="1"/>
          </p:cNvSpPr>
          <p:nvPr/>
        </p:nvSpPr>
        <p:spPr bwMode="auto">
          <a:xfrm>
            <a:off x="4071938"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44037" name="Object 4">
            <a:extLst>
              <a:ext uri="{FF2B5EF4-FFF2-40B4-BE49-F238E27FC236}">
                <a16:creationId xmlns:a16="http://schemas.microsoft.com/office/drawing/2014/main" id="{A61E809D-2F5F-452F-AC93-C2067CAA65B3}"/>
              </a:ext>
            </a:extLst>
          </p:cNvPr>
          <p:cNvGraphicFramePr>
            <a:graphicFrameLocks noChangeAspect="1"/>
          </p:cNvGraphicFramePr>
          <p:nvPr/>
        </p:nvGraphicFramePr>
        <p:xfrm>
          <a:off x="1609725" y="2027238"/>
          <a:ext cx="2609850" cy="1077912"/>
        </p:xfrm>
        <a:graphic>
          <a:graphicData uri="http://schemas.openxmlformats.org/presentationml/2006/ole">
            <mc:AlternateContent xmlns:mc="http://schemas.openxmlformats.org/markup-compatibility/2006">
              <mc:Choice xmlns:v="urn:schemas-microsoft-com:vml" Requires="v">
                <p:oleObj spid="_x0000_s44423" name="方程式" r:id="rId3" imgW="1040948" imgH="431613" progId="Equation.3">
                  <p:embed/>
                </p:oleObj>
              </mc:Choice>
              <mc:Fallback>
                <p:oleObj name="方程式" r:id="rId3" imgW="1040948" imgH="4316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725" y="2027238"/>
                        <a:ext cx="26098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4038" name="Picture 6">
            <a:extLst>
              <a:ext uri="{FF2B5EF4-FFF2-40B4-BE49-F238E27FC236}">
                <a16:creationId xmlns:a16="http://schemas.microsoft.com/office/drawing/2014/main" id="{1AF594CC-9AE0-4D03-AAB5-A529DDB39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4076700"/>
            <a:ext cx="5976938" cy="16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9" name="投影片編號版面配置區 1">
            <a:extLst>
              <a:ext uri="{FF2B5EF4-FFF2-40B4-BE49-F238E27FC236}">
                <a16:creationId xmlns:a16="http://schemas.microsoft.com/office/drawing/2014/main" id="{98DA08CE-5EB0-4F3B-A0E4-F18641954DFA}"/>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D8200CDC-6365-49AC-A1EE-25FF5010D75A}" type="slidenum">
              <a:rPr kumimoji="0" lang="zh-TW" altLang="en-US" smtClean="0"/>
              <a:pPr/>
              <a:t>37</a:t>
            </a:fld>
            <a:endParaRPr kumimoji="0" lang="en-US" altLang="zh-TW"/>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9">
            <a:extLst>
              <a:ext uri="{FF2B5EF4-FFF2-40B4-BE49-F238E27FC236}">
                <a16:creationId xmlns:a16="http://schemas.microsoft.com/office/drawing/2014/main" id="{513235D7-1709-41AB-A505-851702DD1244}"/>
              </a:ext>
            </a:extLst>
          </p:cNvPr>
          <p:cNvSpPr>
            <a:spLocks noGrp="1" noChangeArrowheads="1"/>
          </p:cNvSpPr>
          <p:nvPr>
            <p:ph type="title"/>
          </p:nvPr>
        </p:nvSpPr>
        <p:spPr/>
        <p:txBody>
          <a:bodyPr/>
          <a:lstStyle/>
          <a:p>
            <a:pPr eaLnBrk="1" hangingPunct="1"/>
            <a:endParaRPr lang="zh-TW" altLang="en-US"/>
          </a:p>
        </p:txBody>
      </p:sp>
      <p:sp>
        <p:nvSpPr>
          <p:cNvPr id="45059" name="Rectangle 3">
            <a:extLst>
              <a:ext uri="{FF2B5EF4-FFF2-40B4-BE49-F238E27FC236}">
                <a16:creationId xmlns:a16="http://schemas.microsoft.com/office/drawing/2014/main" id="{71CA992E-65CE-408E-B5F3-FCFCAA4AE819}"/>
              </a:ext>
            </a:extLst>
          </p:cNvPr>
          <p:cNvSpPr>
            <a:spLocks noGrp="1" noChangeArrowheads="1"/>
          </p:cNvSpPr>
          <p:nvPr>
            <p:ph type="body" idx="1"/>
          </p:nvPr>
        </p:nvSpPr>
        <p:spPr>
          <a:xfrm>
            <a:off x="107950" y="77788"/>
            <a:ext cx="8847138" cy="6481762"/>
          </a:xfrm>
          <a:noFill/>
        </p:spPr>
        <p:txBody>
          <a:bodyPr/>
          <a:lstStyle/>
          <a:p>
            <a:pPr eaLnBrk="1" hangingPunct="1">
              <a:lnSpc>
                <a:spcPct val="80000"/>
              </a:lnSpc>
            </a:pPr>
            <a:r>
              <a:rPr lang="en-US" altLang="zh-TW"/>
              <a:t>As shown in Fig. 10.23, the associated cost of pixels </a:t>
            </a:r>
            <a:r>
              <a:rPr lang="en-US" altLang="zh-TW" i="1"/>
              <a:t>p</a:t>
            </a:r>
            <a:r>
              <a:rPr lang="en-US" altLang="zh-TW"/>
              <a:t> and </a:t>
            </a:r>
            <a:r>
              <a:rPr lang="en-US" altLang="zh-TW" i="1"/>
              <a:t>q</a:t>
            </a:r>
            <a:r>
              <a:rPr lang="en-US" altLang="zh-TW"/>
              <a:t> is defined as:</a:t>
            </a:r>
          </a:p>
          <a:p>
            <a:pPr eaLnBrk="1" hangingPunct="1">
              <a:lnSpc>
                <a:spcPct val="80000"/>
              </a:lnSpc>
              <a:buFont typeface="Wingdings" panose="05000000000000000000" pitchFamily="2" charset="2"/>
              <a:buNone/>
            </a:pPr>
            <a:r>
              <a:rPr lang="zh-TW" altLang="en-US"/>
              <a:t>							</a:t>
            </a:r>
            <a:r>
              <a:rPr lang="en-US" altLang="zh-TW"/>
              <a:t>,</a:t>
            </a:r>
            <a:r>
              <a:rPr lang="zh-TW" altLang="en-US"/>
              <a:t>		     </a:t>
            </a:r>
            <a:r>
              <a:rPr lang="en-US" altLang="zh-TW"/>
              <a:t>(10.2-6)</a:t>
            </a:r>
            <a:endParaRPr lang="zh-TW" altLang="en-US"/>
          </a:p>
          <a:p>
            <a:pPr eaLnBrk="1" hangingPunct="1">
              <a:lnSpc>
                <a:spcPct val="80000"/>
              </a:lnSpc>
              <a:buFont typeface="Wingdings" panose="05000000000000000000" pitchFamily="2" charset="2"/>
              <a:buNone/>
            </a:pPr>
            <a:r>
              <a:rPr lang="zh-TW" altLang="en-US"/>
              <a:t>	</a:t>
            </a:r>
            <a:r>
              <a:rPr lang="en-US" altLang="zh-TW"/>
              <a:t>where </a:t>
            </a:r>
            <a:r>
              <a:rPr lang="en-US" altLang="zh-TW" i="1"/>
              <a:t>H</a:t>
            </a:r>
            <a:r>
              <a:rPr lang="en-US" altLang="zh-TW"/>
              <a:t> is the highest gray-level value in the image (7 in this case), and </a:t>
            </a:r>
            <a:r>
              <a:rPr lang="en-US" altLang="zh-TW" i="1"/>
              <a:t>f</a:t>
            </a:r>
            <a:r>
              <a:rPr lang="en-US" altLang="zh-TW"/>
              <a:t>(</a:t>
            </a:r>
            <a:r>
              <a:rPr lang="en-US" altLang="zh-TW" i="1"/>
              <a:t>p</a:t>
            </a:r>
            <a:r>
              <a:rPr lang="en-US" altLang="zh-TW"/>
              <a:t>) and </a:t>
            </a:r>
            <a:r>
              <a:rPr lang="en-US" altLang="zh-TW" i="1"/>
              <a:t>f</a:t>
            </a:r>
            <a:r>
              <a:rPr lang="en-US" altLang="zh-TW"/>
              <a:t>(</a:t>
            </a:r>
            <a:r>
              <a:rPr lang="en-US" altLang="zh-TW" i="1"/>
              <a:t>q</a:t>
            </a:r>
            <a:r>
              <a:rPr lang="en-US" altLang="zh-TW"/>
              <a:t>) are the gray-level values of </a:t>
            </a:r>
            <a:r>
              <a:rPr lang="en-US" altLang="zh-TW" i="1"/>
              <a:t>p</a:t>
            </a:r>
            <a:r>
              <a:rPr lang="en-US" altLang="zh-TW"/>
              <a:t> and </a:t>
            </a:r>
            <a:r>
              <a:rPr lang="en-US" altLang="zh-TW" i="1"/>
              <a:t>q</a:t>
            </a:r>
            <a:r>
              <a:rPr lang="en-US" altLang="zh-TW"/>
              <a:t>, respectively.</a:t>
            </a:r>
          </a:p>
          <a:p>
            <a:pPr lvl="1" eaLnBrk="1" hangingPunct="1">
              <a:lnSpc>
                <a:spcPct val="80000"/>
              </a:lnSpc>
            </a:pPr>
            <a:r>
              <a:rPr lang="en-US" altLang="zh-TW"/>
              <a:t>The point </a:t>
            </a:r>
            <a:r>
              <a:rPr lang="en-US" altLang="zh-TW" i="1"/>
              <a:t>p</a:t>
            </a:r>
            <a:r>
              <a:rPr lang="en-US" altLang="zh-TW"/>
              <a:t> is on the right-hand side of the direction of travel along edge elements.</a:t>
            </a:r>
          </a:p>
          <a:p>
            <a:pPr lvl="1" eaLnBrk="1" hangingPunct="1">
              <a:lnSpc>
                <a:spcPct val="80000"/>
              </a:lnSpc>
            </a:pPr>
            <a:r>
              <a:rPr lang="en-US" altLang="zh-TW"/>
              <a:t>For simplification, it is assumed that edges start in the top row and terminate in the last row.</a:t>
            </a:r>
          </a:p>
        </p:txBody>
      </p:sp>
      <p:graphicFrame>
        <p:nvGraphicFramePr>
          <p:cNvPr id="45060" name="Object 4">
            <a:extLst>
              <a:ext uri="{FF2B5EF4-FFF2-40B4-BE49-F238E27FC236}">
                <a16:creationId xmlns:a16="http://schemas.microsoft.com/office/drawing/2014/main" id="{DB5FD571-F732-4AE4-A37A-8DC79250D803}"/>
              </a:ext>
            </a:extLst>
          </p:cNvPr>
          <p:cNvGraphicFramePr>
            <a:graphicFrameLocks noGrp="1" noChangeAspect="1"/>
          </p:cNvGraphicFramePr>
          <p:nvPr>
            <p:ph sz="quarter" idx="4294967295"/>
          </p:nvPr>
        </p:nvGraphicFramePr>
        <p:xfrm>
          <a:off x="1835150" y="765175"/>
          <a:ext cx="3744913" cy="490538"/>
        </p:xfrm>
        <a:graphic>
          <a:graphicData uri="http://schemas.openxmlformats.org/presentationml/2006/ole">
            <mc:AlternateContent xmlns:mc="http://schemas.openxmlformats.org/markup-compatibility/2006">
              <mc:Choice xmlns:v="urn:schemas-microsoft-com:vml" Requires="v">
                <p:oleObj spid="_x0000_s45447" name="方程式" r:id="rId3" imgW="1651000" imgH="215900" progId="Equation.3">
                  <p:embed/>
                </p:oleObj>
              </mc:Choice>
              <mc:Fallback>
                <p:oleObj name="方程式" r:id="rId3" imgW="1651000" imgH="215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765175"/>
                        <a:ext cx="3744913"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1" name="Rectangle 5">
            <a:extLst>
              <a:ext uri="{FF2B5EF4-FFF2-40B4-BE49-F238E27FC236}">
                <a16:creationId xmlns:a16="http://schemas.microsoft.com/office/drawing/2014/main" id="{C9656E92-7130-4169-AA4D-E501410B9B3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pic>
        <p:nvPicPr>
          <p:cNvPr id="45062" name="Picture 10">
            <a:extLst>
              <a:ext uri="{FF2B5EF4-FFF2-40B4-BE49-F238E27FC236}">
                <a16:creationId xmlns:a16="http://schemas.microsoft.com/office/drawing/2014/main" id="{1A84FBA5-9D3E-4F7D-A7E0-3D21B6A2D0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614738"/>
            <a:ext cx="6769100" cy="319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3" name="投影片編號版面配置區 1">
            <a:extLst>
              <a:ext uri="{FF2B5EF4-FFF2-40B4-BE49-F238E27FC236}">
                <a16:creationId xmlns:a16="http://schemas.microsoft.com/office/drawing/2014/main" id="{29BB7704-B266-4921-8ABF-5C8D76A683A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3871FC3-2DB5-45F4-B847-67EC6F4E3B79}" type="slidenum">
              <a:rPr kumimoji="0" lang="zh-TW" altLang="en-US" smtClean="0"/>
              <a:pPr/>
              <a:t>38</a:t>
            </a:fld>
            <a:endParaRPr kumimoji="0" lang="en-US" altLang="zh-TW"/>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1F62DF2-4BAB-4EE6-8F89-5F1E99E88362}"/>
              </a:ext>
            </a:extLst>
          </p:cNvPr>
          <p:cNvSpPr>
            <a:spLocks noGrp="1" noChangeArrowheads="1"/>
          </p:cNvSpPr>
          <p:nvPr>
            <p:ph type="title"/>
          </p:nvPr>
        </p:nvSpPr>
        <p:spPr/>
        <p:txBody>
          <a:bodyPr/>
          <a:lstStyle/>
          <a:p>
            <a:pPr eaLnBrk="1" hangingPunct="1"/>
            <a:endParaRPr lang="zh-TW" altLang="en-US"/>
          </a:p>
        </p:txBody>
      </p:sp>
      <p:pic>
        <p:nvPicPr>
          <p:cNvPr id="46083" name="Picture 4">
            <a:extLst>
              <a:ext uri="{FF2B5EF4-FFF2-40B4-BE49-F238E27FC236}">
                <a16:creationId xmlns:a16="http://schemas.microsoft.com/office/drawing/2014/main" id="{3E41CAA1-A5D5-433C-900E-F2035E04D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2565400"/>
            <a:ext cx="6370637" cy="425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4" name="Rectangle 3">
            <a:extLst>
              <a:ext uri="{FF2B5EF4-FFF2-40B4-BE49-F238E27FC236}">
                <a16:creationId xmlns:a16="http://schemas.microsoft.com/office/drawing/2014/main" id="{F96F786F-1AF1-4548-BD92-637BFA6640E4}"/>
              </a:ext>
            </a:extLst>
          </p:cNvPr>
          <p:cNvSpPr>
            <a:spLocks noGrp="1" noChangeArrowheads="1"/>
          </p:cNvSpPr>
          <p:nvPr>
            <p:ph type="body" idx="1"/>
          </p:nvPr>
        </p:nvSpPr>
        <p:spPr>
          <a:xfrm>
            <a:off x="107950" y="42863"/>
            <a:ext cx="8847138" cy="6481762"/>
          </a:xfrm>
          <a:noFill/>
        </p:spPr>
        <p:txBody>
          <a:bodyPr/>
          <a:lstStyle/>
          <a:p>
            <a:pPr eaLnBrk="1" hangingPunct="1">
              <a:lnSpc>
                <a:spcPct val="80000"/>
              </a:lnSpc>
              <a:spcBef>
                <a:spcPct val="0"/>
              </a:spcBef>
            </a:pPr>
            <a:r>
              <a:rPr lang="en-US" altLang="zh-TW"/>
              <a:t>Fig. 10.24 shows the graph for this problem. Each node (rectangle) in the graph corresponds to an edge element from Fig. 10.23.</a:t>
            </a:r>
          </a:p>
          <a:p>
            <a:pPr lvl="1" eaLnBrk="1" hangingPunct="1">
              <a:lnSpc>
                <a:spcPct val="75000"/>
              </a:lnSpc>
              <a:spcBef>
                <a:spcPct val="0"/>
              </a:spcBef>
            </a:pPr>
            <a:r>
              <a:rPr lang="en-US" altLang="zh-TW"/>
              <a:t>An arc exists between two nodes if the two corresponding edge elements taken in succession can be part of an edge.</a:t>
            </a:r>
          </a:p>
          <a:p>
            <a:pPr eaLnBrk="1" hangingPunct="1">
              <a:lnSpc>
                <a:spcPct val="75000"/>
              </a:lnSpc>
              <a:spcBef>
                <a:spcPct val="0"/>
              </a:spcBef>
            </a:pPr>
            <a:r>
              <a:rPr lang="en-US" altLang="zh-TW"/>
              <a:t>Goal nodes are shown shaded. The minimum cost path is shown dashed, and the edge corresponding to this path is shown in Fig. 10.23(c).</a:t>
            </a:r>
          </a:p>
        </p:txBody>
      </p:sp>
      <p:sp>
        <p:nvSpPr>
          <p:cNvPr id="46085" name="投影片編號版面配置區 1">
            <a:extLst>
              <a:ext uri="{FF2B5EF4-FFF2-40B4-BE49-F238E27FC236}">
                <a16:creationId xmlns:a16="http://schemas.microsoft.com/office/drawing/2014/main" id="{EE3F5087-B9B8-43B4-94E5-A487D180680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9562A19A-767A-4754-A8A5-321E04D25131}" type="slidenum">
              <a:rPr kumimoji="0" lang="zh-TW" altLang="en-US" smtClean="0"/>
              <a:pPr/>
              <a:t>39</a:t>
            </a:fld>
            <a:endParaRPr kumimoji="0" lang="en-US" altLang="zh-TW"/>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a:extLst>
              <a:ext uri="{FF2B5EF4-FFF2-40B4-BE49-F238E27FC236}">
                <a16:creationId xmlns:a16="http://schemas.microsoft.com/office/drawing/2014/main" id="{821BC2C5-EEBC-4BA8-BF73-BBC5935BC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119313"/>
            <a:ext cx="8280400" cy="457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Rectangle 2">
            <a:extLst>
              <a:ext uri="{FF2B5EF4-FFF2-40B4-BE49-F238E27FC236}">
                <a16:creationId xmlns:a16="http://schemas.microsoft.com/office/drawing/2014/main" id="{01DEF84F-FEAE-412A-B87D-F463C581622E}"/>
              </a:ext>
            </a:extLst>
          </p:cNvPr>
          <p:cNvSpPr>
            <a:spLocks noGrp="1" noChangeArrowheads="1"/>
          </p:cNvSpPr>
          <p:nvPr>
            <p:ph type="title"/>
          </p:nvPr>
        </p:nvSpPr>
        <p:spPr/>
        <p:txBody>
          <a:bodyPr/>
          <a:lstStyle/>
          <a:p>
            <a:pPr eaLnBrk="1" hangingPunct="1"/>
            <a:endParaRPr lang="zh-TW" altLang="en-US"/>
          </a:p>
        </p:txBody>
      </p:sp>
      <p:sp>
        <p:nvSpPr>
          <p:cNvPr id="10244" name="Rectangle 3">
            <a:extLst>
              <a:ext uri="{FF2B5EF4-FFF2-40B4-BE49-F238E27FC236}">
                <a16:creationId xmlns:a16="http://schemas.microsoft.com/office/drawing/2014/main" id="{D619E728-3762-410F-A21B-894C9D729A82}"/>
              </a:ext>
            </a:extLst>
          </p:cNvPr>
          <p:cNvSpPr>
            <a:spLocks noGrp="1" noChangeArrowheads="1"/>
          </p:cNvSpPr>
          <p:nvPr>
            <p:ph type="body" idx="1"/>
          </p:nvPr>
        </p:nvSpPr>
        <p:spPr/>
        <p:txBody>
          <a:bodyPr/>
          <a:lstStyle/>
          <a:p>
            <a:pPr eaLnBrk="1" hangingPunct="1"/>
            <a:r>
              <a:rPr lang="en-US" altLang="zh-TW"/>
              <a:t>Fig. 10.2(b) shows an X-ray image, Fig. 10.2(c) shows the result of applying the point detection mask to Fig. 10.2(b), and Fig. 10.2(d) shows the result of using Eq. (10.1-2) with </a:t>
            </a:r>
            <a:r>
              <a:rPr lang="en-US" altLang="zh-TW" i="1"/>
              <a:t>T</a:t>
            </a:r>
            <a:r>
              <a:rPr lang="en-US" altLang="zh-TW"/>
              <a:t> = 90% of the highest absolute pixel value of the image in Fig. 10.2(c).</a:t>
            </a:r>
            <a:endParaRPr lang="zh-TW" altLang="en-US"/>
          </a:p>
        </p:txBody>
      </p:sp>
      <p:sp>
        <p:nvSpPr>
          <p:cNvPr id="10245" name="投影片編號版面配置區 1">
            <a:extLst>
              <a:ext uri="{FF2B5EF4-FFF2-40B4-BE49-F238E27FC236}">
                <a16:creationId xmlns:a16="http://schemas.microsoft.com/office/drawing/2014/main" id="{811BDB57-6B23-427E-8585-CEE5A75CAD65}"/>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45DB901-2CFC-4B65-8518-F00D0A9A3775}" type="slidenum">
              <a:rPr kumimoji="0" lang="zh-TW" altLang="en-US" smtClean="0"/>
              <a:pPr/>
              <a:t>4</a:t>
            </a:fld>
            <a:endParaRPr kumimoji="0" lang="en-US" altLang="zh-TW"/>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001168A-94DE-4011-8F9B-F3A6B68EF67F}"/>
              </a:ext>
            </a:extLst>
          </p:cNvPr>
          <p:cNvSpPr>
            <a:spLocks noGrp="1" noChangeArrowheads="1"/>
          </p:cNvSpPr>
          <p:nvPr>
            <p:ph type="title"/>
          </p:nvPr>
        </p:nvSpPr>
        <p:spPr/>
        <p:txBody>
          <a:bodyPr/>
          <a:lstStyle/>
          <a:p>
            <a:pPr eaLnBrk="1" hangingPunct="1"/>
            <a:r>
              <a:rPr lang="en-US" altLang="zh-TW"/>
              <a:t>Optimal search algorithm</a:t>
            </a:r>
          </a:p>
        </p:txBody>
      </p:sp>
      <p:sp>
        <p:nvSpPr>
          <p:cNvPr id="47107" name="Rectangle 3">
            <a:extLst>
              <a:ext uri="{FF2B5EF4-FFF2-40B4-BE49-F238E27FC236}">
                <a16:creationId xmlns:a16="http://schemas.microsoft.com/office/drawing/2014/main" id="{E6E3AC9E-3F72-4C0C-A202-AB9A781B928E}"/>
              </a:ext>
            </a:extLst>
          </p:cNvPr>
          <p:cNvSpPr>
            <a:spLocks noGrp="1" noChangeArrowheads="1"/>
          </p:cNvSpPr>
          <p:nvPr>
            <p:ph type="body" idx="1"/>
          </p:nvPr>
        </p:nvSpPr>
        <p:spPr>
          <a:xfrm>
            <a:off x="107950" y="1557338"/>
            <a:ext cx="8847138" cy="5040312"/>
          </a:xfrm>
        </p:spPr>
        <p:txBody>
          <a:bodyPr/>
          <a:lstStyle/>
          <a:p>
            <a:pPr eaLnBrk="1" hangingPunct="1"/>
            <a:r>
              <a:rPr lang="en-US" altLang="zh-TW"/>
              <a:t>Let </a:t>
            </a:r>
            <a:r>
              <a:rPr lang="en-US" altLang="zh-TW" i="1"/>
              <a:t>r</a:t>
            </a:r>
            <a:r>
              <a:rPr lang="en-US" altLang="zh-TW"/>
              <a:t>(</a:t>
            </a:r>
            <a:r>
              <a:rPr lang="en-US" altLang="zh-TW" i="1"/>
              <a:t>n</a:t>
            </a:r>
            <a:r>
              <a:rPr lang="en-US" altLang="zh-TW"/>
              <a:t>) be an estimate on the cost of a minimum-cost path from the start node </a:t>
            </a:r>
            <a:r>
              <a:rPr lang="en-US" altLang="zh-TW" i="1"/>
              <a:t>s</a:t>
            </a:r>
            <a:r>
              <a:rPr lang="en-US" altLang="zh-TW"/>
              <a:t> to a goal node, where the path is constrained to go through </a:t>
            </a:r>
            <a:r>
              <a:rPr lang="en-US" altLang="zh-TW" i="1"/>
              <a:t>n</a:t>
            </a:r>
            <a:r>
              <a:rPr lang="en-US" altLang="zh-TW"/>
              <a:t>.</a:t>
            </a:r>
          </a:p>
          <a:p>
            <a:pPr algn="r" eaLnBrk="1" hangingPunct="1">
              <a:buFont typeface="Wingdings" panose="05000000000000000000" pitchFamily="2" charset="2"/>
              <a:buNone/>
            </a:pPr>
            <a:r>
              <a:rPr lang="en-US" altLang="zh-TW"/>
              <a:t>								(10.2-7)</a:t>
            </a:r>
          </a:p>
          <a:p>
            <a:pPr eaLnBrk="1" hangingPunct="1">
              <a:buFont typeface="Wingdings" panose="05000000000000000000" pitchFamily="2" charset="2"/>
              <a:buNone/>
            </a:pPr>
            <a:r>
              <a:rPr lang="en-US" altLang="zh-TW"/>
              <a:t>	where </a:t>
            </a:r>
            <a:r>
              <a:rPr lang="en-US" altLang="zh-TW" i="1"/>
              <a:t>g</a:t>
            </a:r>
            <a:r>
              <a:rPr lang="en-US" altLang="zh-TW"/>
              <a:t>(</a:t>
            </a:r>
            <a:r>
              <a:rPr lang="en-US" altLang="zh-TW" i="1"/>
              <a:t>n</a:t>
            </a:r>
            <a:r>
              <a:rPr lang="en-US" altLang="zh-TW"/>
              <a:t>) can be chosen as the lowest-cost path from </a:t>
            </a:r>
            <a:r>
              <a:rPr lang="en-US" altLang="zh-TW" i="1"/>
              <a:t>s</a:t>
            </a:r>
            <a:r>
              <a:rPr lang="en-US" altLang="zh-TW"/>
              <a:t> to </a:t>
            </a:r>
            <a:r>
              <a:rPr lang="en-US" altLang="zh-TW" i="1"/>
              <a:t>n</a:t>
            </a:r>
            <a:r>
              <a:rPr lang="en-US" altLang="zh-TW"/>
              <a:t> found so far, and </a:t>
            </a:r>
            <a:r>
              <a:rPr lang="en-US" altLang="zh-TW" i="1"/>
              <a:t>h</a:t>
            </a:r>
            <a:r>
              <a:rPr lang="en-US" altLang="zh-TW"/>
              <a:t>(</a:t>
            </a:r>
            <a:r>
              <a:rPr lang="en-US" altLang="zh-TW" i="1"/>
              <a:t>n</a:t>
            </a:r>
            <a:r>
              <a:rPr lang="en-US" altLang="zh-TW"/>
              <a:t>) is estimated by using any available heuristic information.</a:t>
            </a:r>
          </a:p>
        </p:txBody>
      </p:sp>
      <p:sp>
        <p:nvSpPr>
          <p:cNvPr id="47108" name="Rectangle 5">
            <a:extLst>
              <a:ext uri="{FF2B5EF4-FFF2-40B4-BE49-F238E27FC236}">
                <a16:creationId xmlns:a16="http://schemas.microsoft.com/office/drawing/2014/main" id="{CF80596E-A856-4EA2-BF97-7F1F1159E5B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47109" name="Object 4">
            <a:extLst>
              <a:ext uri="{FF2B5EF4-FFF2-40B4-BE49-F238E27FC236}">
                <a16:creationId xmlns:a16="http://schemas.microsoft.com/office/drawing/2014/main" id="{77E85D19-3C7C-4DF2-8BFB-02E273EE6134}"/>
              </a:ext>
            </a:extLst>
          </p:cNvPr>
          <p:cNvGraphicFramePr>
            <a:graphicFrameLocks noChangeAspect="1"/>
          </p:cNvGraphicFramePr>
          <p:nvPr/>
        </p:nvGraphicFramePr>
        <p:xfrm>
          <a:off x="1274763" y="2938463"/>
          <a:ext cx="2635250" cy="500062"/>
        </p:xfrm>
        <a:graphic>
          <a:graphicData uri="http://schemas.openxmlformats.org/presentationml/2006/ole">
            <mc:AlternateContent xmlns:mc="http://schemas.openxmlformats.org/markup-compatibility/2006">
              <mc:Choice xmlns:v="urn:schemas-microsoft-com:vml" Requires="v">
                <p:oleObj spid="_x0000_s47494" name="方程式" r:id="rId3" imgW="1155199" imgH="215806" progId="Equation.3">
                  <p:embed/>
                </p:oleObj>
              </mc:Choice>
              <mc:Fallback>
                <p:oleObj name="方程式" r:id="rId3" imgW="1155199" imgH="21580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763" y="2938463"/>
                        <a:ext cx="263525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0" name="投影片編號版面配置區 1">
            <a:extLst>
              <a:ext uri="{FF2B5EF4-FFF2-40B4-BE49-F238E27FC236}">
                <a16:creationId xmlns:a16="http://schemas.microsoft.com/office/drawing/2014/main" id="{C7A6A103-55FA-40A5-9235-184551FBB197}"/>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3ED120D7-9363-4D9B-800E-2AEC2D025E08}" type="slidenum">
              <a:rPr kumimoji="0" lang="zh-TW" altLang="en-US" smtClean="0"/>
              <a:pPr/>
              <a:t>40</a:t>
            </a:fld>
            <a:endParaRPr kumimoji="0" lang="en-US" altLang="zh-TW"/>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B0378C8-D6CB-4663-B9EB-95B07DA07583}"/>
              </a:ext>
            </a:extLst>
          </p:cNvPr>
          <p:cNvSpPr>
            <a:spLocks noGrp="1" noChangeArrowheads="1"/>
          </p:cNvSpPr>
          <p:nvPr>
            <p:ph type="title"/>
          </p:nvPr>
        </p:nvSpPr>
        <p:spPr/>
        <p:txBody>
          <a:bodyPr/>
          <a:lstStyle/>
          <a:p>
            <a:pPr eaLnBrk="1" hangingPunct="1"/>
            <a:endParaRPr lang="zh-TW" altLang="en-US" sz="700"/>
          </a:p>
        </p:txBody>
      </p:sp>
      <p:sp>
        <p:nvSpPr>
          <p:cNvPr id="48131" name="Rectangle 3">
            <a:extLst>
              <a:ext uri="{FF2B5EF4-FFF2-40B4-BE49-F238E27FC236}">
                <a16:creationId xmlns:a16="http://schemas.microsoft.com/office/drawing/2014/main" id="{0A684888-5934-48CD-AB28-14E9703DFEEA}"/>
              </a:ext>
            </a:extLst>
          </p:cNvPr>
          <p:cNvSpPr>
            <a:spLocks noGrp="1" noChangeArrowheads="1"/>
          </p:cNvSpPr>
          <p:nvPr>
            <p:ph type="body" idx="1"/>
          </p:nvPr>
        </p:nvSpPr>
        <p:spPr>
          <a:xfrm>
            <a:off x="107950" y="0"/>
            <a:ext cx="8847138" cy="6892925"/>
          </a:xfrm>
          <a:noFill/>
        </p:spPr>
        <p:txBody>
          <a:bodyPr/>
          <a:lstStyle/>
          <a:p>
            <a:pPr defTabSz="441325" eaLnBrk="1" hangingPunct="1">
              <a:lnSpc>
                <a:spcPct val="98000"/>
              </a:lnSpc>
              <a:spcBef>
                <a:spcPct val="10000"/>
              </a:spcBef>
            </a:pPr>
            <a:r>
              <a:rPr lang="en-US" altLang="zh-TW"/>
              <a:t>A graph search algorithm using </a:t>
            </a:r>
            <a:r>
              <a:rPr lang="en-US" altLang="zh-TW" i="1"/>
              <a:t>r</a:t>
            </a:r>
            <a:r>
              <a:rPr lang="en-US" altLang="zh-TW"/>
              <a:t>(</a:t>
            </a:r>
            <a:r>
              <a:rPr lang="en-US" altLang="zh-TW" i="1"/>
              <a:t>n</a:t>
            </a:r>
            <a:r>
              <a:rPr lang="en-US" altLang="zh-TW"/>
              <a:t>):</a:t>
            </a:r>
          </a:p>
          <a:p>
            <a:pPr defTabSz="441325" eaLnBrk="1" hangingPunct="1">
              <a:lnSpc>
                <a:spcPct val="98000"/>
              </a:lnSpc>
              <a:spcBef>
                <a:spcPct val="10000"/>
              </a:spcBef>
              <a:buFont typeface="Wingdings" panose="05000000000000000000" pitchFamily="2" charset="2"/>
              <a:buNone/>
            </a:pPr>
            <a:r>
              <a:rPr lang="en-US" altLang="zh-TW" sz="2400"/>
              <a:t>	</a:t>
            </a:r>
            <a:r>
              <a:rPr lang="en-US" altLang="zh-TW" sz="2400" i="1"/>
              <a:t>Step</a:t>
            </a:r>
            <a:r>
              <a:rPr lang="en-US" altLang="zh-TW" sz="2400"/>
              <a:t> 1:	Mark the start node OPEN and set </a:t>
            </a:r>
            <a:r>
              <a:rPr lang="en-US" altLang="zh-TW" sz="2400" i="1"/>
              <a:t>g</a:t>
            </a:r>
            <a:r>
              <a:rPr lang="en-US" altLang="zh-TW" sz="2400"/>
              <a:t>(</a:t>
            </a:r>
            <a:r>
              <a:rPr lang="en-US" altLang="zh-TW" sz="2400" i="1"/>
              <a:t>s</a:t>
            </a:r>
            <a:r>
              <a:rPr lang="en-US" altLang="zh-TW" sz="2400"/>
              <a:t>) = 0.</a:t>
            </a:r>
          </a:p>
          <a:p>
            <a:pPr defTabSz="441325" eaLnBrk="1" hangingPunct="1">
              <a:lnSpc>
                <a:spcPct val="98000"/>
              </a:lnSpc>
              <a:spcBef>
                <a:spcPct val="10000"/>
              </a:spcBef>
              <a:buFont typeface="Wingdings" panose="05000000000000000000" pitchFamily="2" charset="2"/>
              <a:buNone/>
            </a:pPr>
            <a:r>
              <a:rPr lang="en-US" altLang="zh-TW" sz="2400"/>
              <a:t>	</a:t>
            </a:r>
            <a:r>
              <a:rPr lang="en-US" altLang="zh-TW" sz="2400" i="1"/>
              <a:t>Step</a:t>
            </a:r>
            <a:r>
              <a:rPr lang="en-US" altLang="zh-TW" sz="2400"/>
              <a:t> 2:	If no node is OPEN, exit with failure; otherwise, continue.</a:t>
            </a:r>
            <a:endParaRPr lang="en-US" altLang="zh-TW" sz="2400" i="1"/>
          </a:p>
          <a:p>
            <a:pPr algn="dist" defTabSz="441325" eaLnBrk="1" hangingPunct="1">
              <a:lnSpc>
                <a:spcPct val="98000"/>
              </a:lnSpc>
              <a:spcBef>
                <a:spcPct val="10000"/>
              </a:spcBef>
              <a:buFont typeface="Wingdings" panose="05000000000000000000" pitchFamily="2" charset="2"/>
              <a:buNone/>
            </a:pPr>
            <a:r>
              <a:rPr lang="en-US" altLang="zh-TW" sz="2400" i="1"/>
              <a:t>	Step</a:t>
            </a:r>
            <a:r>
              <a:rPr lang="en-US" altLang="zh-TW" sz="2400"/>
              <a:t> 3: 	Mark CLOSED the OPEN node </a:t>
            </a:r>
            <a:r>
              <a:rPr lang="en-US" altLang="zh-TW" sz="2400" i="1"/>
              <a:t>n</a:t>
            </a:r>
            <a:r>
              <a:rPr lang="en-US" altLang="zh-TW" sz="2400"/>
              <a:t> whose estimate </a:t>
            </a:r>
            <a:r>
              <a:rPr lang="en-US" altLang="zh-TW" sz="2400" i="1"/>
              <a:t>r</a:t>
            </a:r>
            <a:r>
              <a:rPr lang="en-US" altLang="zh-TW" sz="2400"/>
              <a:t>(</a:t>
            </a:r>
            <a:r>
              <a:rPr lang="en-US" altLang="zh-TW" sz="2400" i="1"/>
              <a:t>n</a:t>
            </a:r>
            <a:r>
              <a:rPr lang="en-US" altLang="zh-TW" sz="2400"/>
              <a:t>) </a:t>
            </a:r>
          </a:p>
          <a:p>
            <a:pPr defTabSz="441325" eaLnBrk="1" hangingPunct="1">
              <a:lnSpc>
                <a:spcPct val="98000"/>
              </a:lnSpc>
              <a:spcBef>
                <a:spcPct val="0"/>
              </a:spcBef>
              <a:buFont typeface="Wingdings" panose="05000000000000000000" pitchFamily="2" charset="2"/>
              <a:buNone/>
            </a:pPr>
            <a:r>
              <a:rPr lang="en-US" altLang="zh-TW" sz="2400"/>
              <a:t>				computed from Eq. (10.2-7) is smallest.</a:t>
            </a:r>
          </a:p>
          <a:p>
            <a:pPr algn="dist" defTabSz="441325" eaLnBrk="1" hangingPunct="1">
              <a:lnSpc>
                <a:spcPct val="98000"/>
              </a:lnSpc>
              <a:spcBef>
                <a:spcPct val="10000"/>
              </a:spcBef>
              <a:buFont typeface="Wingdings" panose="05000000000000000000" pitchFamily="2" charset="2"/>
              <a:buNone/>
            </a:pPr>
            <a:r>
              <a:rPr lang="en-US" altLang="zh-TW" sz="2400"/>
              <a:t>	</a:t>
            </a:r>
            <a:r>
              <a:rPr lang="en-US" altLang="zh-TW" sz="2400" i="1"/>
              <a:t>Step</a:t>
            </a:r>
            <a:r>
              <a:rPr lang="en-US" altLang="zh-TW" sz="2400"/>
              <a:t> 4:	If </a:t>
            </a:r>
            <a:r>
              <a:rPr lang="en-US" altLang="zh-TW" sz="2400" i="1"/>
              <a:t>n</a:t>
            </a:r>
            <a:r>
              <a:rPr lang="en-US" altLang="zh-TW" sz="2400"/>
              <a:t> is a goal node, exit with the solution path obtained by </a:t>
            </a:r>
          </a:p>
          <a:p>
            <a:pPr defTabSz="441325" eaLnBrk="1" hangingPunct="1">
              <a:lnSpc>
                <a:spcPct val="98000"/>
              </a:lnSpc>
              <a:spcBef>
                <a:spcPct val="0"/>
              </a:spcBef>
              <a:buFont typeface="Wingdings" panose="05000000000000000000" pitchFamily="2" charset="2"/>
              <a:buNone/>
            </a:pPr>
            <a:r>
              <a:rPr lang="en-US" altLang="zh-TW" sz="2400"/>
              <a:t>				tracing back through the pointers; otherwise, continue.</a:t>
            </a:r>
          </a:p>
          <a:p>
            <a:pPr defTabSz="441325" eaLnBrk="1" hangingPunct="1">
              <a:lnSpc>
                <a:spcPct val="98000"/>
              </a:lnSpc>
              <a:spcBef>
                <a:spcPct val="10000"/>
              </a:spcBef>
              <a:buFont typeface="Wingdings" panose="05000000000000000000" pitchFamily="2" charset="2"/>
              <a:buNone/>
            </a:pPr>
            <a:r>
              <a:rPr lang="en-US" altLang="zh-TW" sz="2400"/>
              <a:t>	</a:t>
            </a:r>
            <a:r>
              <a:rPr lang="en-US" altLang="zh-TW" sz="2400" i="1"/>
              <a:t>Step</a:t>
            </a:r>
            <a:r>
              <a:rPr lang="en-US" altLang="zh-TW" sz="2400"/>
              <a:t> 5:	Expand node </a:t>
            </a:r>
            <a:r>
              <a:rPr lang="en-US" altLang="zh-TW" sz="2400" i="1"/>
              <a:t>n</a:t>
            </a:r>
            <a:r>
              <a:rPr lang="en-US" altLang="zh-TW" sz="2400"/>
              <a:t>, generating all of its successors. (If there are </a:t>
            </a:r>
          </a:p>
          <a:p>
            <a:pPr defTabSz="441325" eaLnBrk="1" hangingPunct="1">
              <a:lnSpc>
                <a:spcPct val="98000"/>
              </a:lnSpc>
              <a:spcBef>
                <a:spcPct val="0"/>
              </a:spcBef>
              <a:buFont typeface="Wingdings" panose="05000000000000000000" pitchFamily="2" charset="2"/>
              <a:buNone/>
            </a:pPr>
            <a:r>
              <a:rPr lang="en-US" altLang="zh-TW" sz="2400"/>
              <a:t>				no successors go to step 2.)</a:t>
            </a:r>
          </a:p>
          <a:p>
            <a:pPr defTabSz="441325" eaLnBrk="1" hangingPunct="1">
              <a:lnSpc>
                <a:spcPct val="98000"/>
              </a:lnSpc>
              <a:spcBef>
                <a:spcPct val="10000"/>
              </a:spcBef>
              <a:buFont typeface="Wingdings" panose="05000000000000000000" pitchFamily="2" charset="2"/>
              <a:buNone/>
            </a:pPr>
            <a:r>
              <a:rPr lang="en-US" altLang="zh-TW" sz="2400"/>
              <a:t>	</a:t>
            </a:r>
            <a:r>
              <a:rPr lang="en-US" altLang="zh-TW" sz="2400" i="1"/>
              <a:t>Step</a:t>
            </a:r>
            <a:r>
              <a:rPr lang="en-US" altLang="zh-TW" sz="2400"/>
              <a:t> 6: 	If a successor </a:t>
            </a:r>
            <a:r>
              <a:rPr lang="en-US" altLang="zh-TW" sz="2400" i="1"/>
              <a:t>n</a:t>
            </a:r>
            <a:r>
              <a:rPr lang="en-US" altLang="zh-TW" sz="2400" i="1" baseline="-25000"/>
              <a:t>i</a:t>
            </a:r>
            <a:r>
              <a:rPr lang="en-US" altLang="zh-TW" sz="2400"/>
              <a:t> is not marked, set</a:t>
            </a:r>
          </a:p>
          <a:p>
            <a:pPr defTabSz="441325" eaLnBrk="1" hangingPunct="1">
              <a:lnSpc>
                <a:spcPct val="98000"/>
              </a:lnSpc>
              <a:spcBef>
                <a:spcPct val="0"/>
              </a:spcBef>
              <a:buFont typeface="Wingdings" panose="05000000000000000000" pitchFamily="2" charset="2"/>
              <a:buNone/>
            </a:pPr>
            <a:r>
              <a:rPr lang="en-US" altLang="zh-TW" sz="2400"/>
              <a:t>						</a:t>
            </a:r>
            <a:r>
              <a:rPr lang="en-US" altLang="zh-TW" sz="2400" i="1"/>
              <a:t>r</a:t>
            </a:r>
            <a:r>
              <a:rPr lang="en-US" altLang="zh-TW" sz="2400"/>
              <a:t>(</a:t>
            </a:r>
            <a:r>
              <a:rPr lang="en-US" altLang="zh-TW" sz="2400" i="1"/>
              <a:t>n</a:t>
            </a:r>
            <a:r>
              <a:rPr lang="en-US" altLang="zh-TW" sz="2400" i="1" baseline="-25000"/>
              <a:t>i</a:t>
            </a:r>
            <a:r>
              <a:rPr lang="en-US" altLang="zh-TW" sz="2400"/>
              <a:t>) = </a:t>
            </a:r>
            <a:r>
              <a:rPr lang="en-US" altLang="zh-TW" sz="2400" i="1"/>
              <a:t>g</a:t>
            </a:r>
            <a:r>
              <a:rPr lang="en-US" altLang="zh-TW" sz="2400"/>
              <a:t>(</a:t>
            </a:r>
            <a:r>
              <a:rPr lang="en-US" altLang="zh-TW" sz="2400" i="1"/>
              <a:t>n</a:t>
            </a:r>
            <a:r>
              <a:rPr lang="en-US" altLang="zh-TW" sz="2400"/>
              <a:t>) + </a:t>
            </a:r>
            <a:r>
              <a:rPr lang="en-US" altLang="zh-TW" sz="2400" i="1"/>
              <a:t>c</a:t>
            </a:r>
            <a:r>
              <a:rPr lang="en-US" altLang="zh-TW" sz="2400"/>
              <a:t>(</a:t>
            </a:r>
            <a:r>
              <a:rPr lang="en-US" altLang="zh-TW" sz="2400" i="1"/>
              <a:t>n</a:t>
            </a:r>
            <a:r>
              <a:rPr lang="en-US" altLang="zh-TW" sz="2400"/>
              <a:t>, </a:t>
            </a:r>
            <a:r>
              <a:rPr lang="en-US" altLang="zh-TW" sz="2400" i="1"/>
              <a:t>n</a:t>
            </a:r>
            <a:r>
              <a:rPr lang="en-US" altLang="zh-TW" sz="2400" i="1" baseline="-25000"/>
              <a:t>i</a:t>
            </a:r>
            <a:r>
              <a:rPr lang="en-US" altLang="zh-TW" sz="2400"/>
              <a:t>),</a:t>
            </a:r>
          </a:p>
          <a:p>
            <a:pPr defTabSz="441325" eaLnBrk="1" hangingPunct="1">
              <a:lnSpc>
                <a:spcPct val="98000"/>
              </a:lnSpc>
              <a:spcBef>
                <a:spcPct val="0"/>
              </a:spcBef>
              <a:buFont typeface="Wingdings" panose="05000000000000000000" pitchFamily="2" charset="2"/>
              <a:buNone/>
            </a:pPr>
            <a:r>
              <a:rPr lang="en-US" altLang="zh-TW" sz="2400"/>
              <a:t>				mark it OPEN, and direct pointers from it back to </a:t>
            </a:r>
            <a:r>
              <a:rPr lang="en-US" altLang="zh-TW" sz="2400" i="1"/>
              <a:t>n</a:t>
            </a:r>
            <a:r>
              <a:rPr lang="en-US" altLang="zh-TW" sz="2400"/>
              <a:t>.</a:t>
            </a:r>
          </a:p>
          <a:p>
            <a:pPr defTabSz="441325" eaLnBrk="1" hangingPunct="1">
              <a:lnSpc>
                <a:spcPct val="98000"/>
              </a:lnSpc>
              <a:spcBef>
                <a:spcPct val="10000"/>
              </a:spcBef>
              <a:buFont typeface="Wingdings" panose="05000000000000000000" pitchFamily="2" charset="2"/>
              <a:buNone/>
            </a:pPr>
            <a:r>
              <a:rPr lang="en-US" altLang="zh-TW" sz="2400"/>
              <a:t>	</a:t>
            </a:r>
            <a:r>
              <a:rPr lang="en-US" altLang="zh-TW" sz="2400" i="1"/>
              <a:t>Step</a:t>
            </a:r>
            <a:r>
              <a:rPr lang="en-US" altLang="zh-TW" sz="2400"/>
              <a:t> 7:	If a successor </a:t>
            </a:r>
            <a:r>
              <a:rPr lang="en-US" altLang="zh-TW" sz="2400" i="1"/>
              <a:t>n</a:t>
            </a:r>
            <a:r>
              <a:rPr lang="en-US" altLang="zh-TW" sz="2400" i="1" baseline="-25000"/>
              <a:t>i</a:t>
            </a:r>
            <a:r>
              <a:rPr lang="en-US" altLang="zh-TW" sz="2400"/>
              <a:t> is marked CLOSED or OPEN, update its </a:t>
            </a:r>
          </a:p>
          <a:p>
            <a:pPr defTabSz="441325" eaLnBrk="1" hangingPunct="1">
              <a:lnSpc>
                <a:spcPct val="98000"/>
              </a:lnSpc>
              <a:spcBef>
                <a:spcPct val="0"/>
              </a:spcBef>
              <a:buFont typeface="Wingdings" panose="05000000000000000000" pitchFamily="2" charset="2"/>
              <a:buNone/>
            </a:pPr>
            <a:r>
              <a:rPr lang="en-US" altLang="zh-TW" sz="2400"/>
              <a:t>				value by letting</a:t>
            </a:r>
          </a:p>
          <a:p>
            <a:pPr defTabSz="441325" eaLnBrk="1" hangingPunct="1">
              <a:lnSpc>
                <a:spcPct val="98000"/>
              </a:lnSpc>
              <a:spcBef>
                <a:spcPct val="0"/>
              </a:spcBef>
              <a:buFont typeface="Wingdings" panose="05000000000000000000" pitchFamily="2" charset="2"/>
              <a:buNone/>
            </a:pPr>
            <a:r>
              <a:rPr lang="en-US" altLang="zh-TW" sz="2400"/>
              <a:t>						</a:t>
            </a:r>
            <a:r>
              <a:rPr lang="en-US" altLang="zh-TW" sz="2400" i="1"/>
              <a:t>g</a:t>
            </a:r>
            <a:r>
              <a:rPr lang="en-US" altLang="zh-TW" sz="2400">
                <a:latin typeface="Arial" panose="020B0604020202020204" pitchFamily="34" charset="0"/>
              </a:rPr>
              <a:t>’</a:t>
            </a:r>
            <a:r>
              <a:rPr lang="en-US" altLang="zh-TW" sz="2400"/>
              <a:t>(</a:t>
            </a:r>
            <a:r>
              <a:rPr lang="en-US" altLang="zh-TW" sz="2400" i="1"/>
              <a:t>n</a:t>
            </a:r>
            <a:r>
              <a:rPr lang="en-US" altLang="zh-TW" sz="2400" i="1" baseline="-25000"/>
              <a:t>i</a:t>
            </a:r>
            <a:r>
              <a:rPr lang="en-US" altLang="zh-TW" sz="2400"/>
              <a:t>) = min [</a:t>
            </a:r>
            <a:r>
              <a:rPr lang="en-US" altLang="zh-TW" sz="2400" i="1"/>
              <a:t>g</a:t>
            </a:r>
            <a:r>
              <a:rPr lang="en-US" altLang="zh-TW" sz="2400"/>
              <a:t>(</a:t>
            </a:r>
            <a:r>
              <a:rPr lang="en-US" altLang="zh-TW" sz="2400" i="1"/>
              <a:t>n</a:t>
            </a:r>
            <a:r>
              <a:rPr lang="en-US" altLang="zh-TW" sz="2400" i="1" baseline="-25000"/>
              <a:t>i</a:t>
            </a:r>
            <a:r>
              <a:rPr lang="en-US" altLang="zh-TW" sz="2400"/>
              <a:t>), </a:t>
            </a:r>
            <a:r>
              <a:rPr lang="en-US" altLang="zh-TW" sz="2400" i="1"/>
              <a:t>g</a:t>
            </a:r>
            <a:r>
              <a:rPr lang="en-US" altLang="zh-TW" sz="2400"/>
              <a:t>(</a:t>
            </a:r>
            <a:r>
              <a:rPr lang="en-US" altLang="zh-TW" sz="2400" i="1"/>
              <a:t>n</a:t>
            </a:r>
            <a:r>
              <a:rPr lang="en-US" altLang="zh-TW" sz="2400"/>
              <a:t>) + </a:t>
            </a:r>
            <a:r>
              <a:rPr lang="en-US" altLang="zh-TW" sz="2400" i="1"/>
              <a:t>c</a:t>
            </a:r>
            <a:r>
              <a:rPr lang="en-US" altLang="zh-TW" sz="2400"/>
              <a:t>(</a:t>
            </a:r>
            <a:r>
              <a:rPr lang="en-US" altLang="zh-TW" sz="2400" i="1"/>
              <a:t>n</a:t>
            </a:r>
            <a:r>
              <a:rPr lang="en-US" altLang="zh-TW" sz="2400"/>
              <a:t>, </a:t>
            </a:r>
            <a:r>
              <a:rPr lang="en-US" altLang="zh-TW" sz="2400" i="1"/>
              <a:t>n</a:t>
            </a:r>
            <a:r>
              <a:rPr lang="en-US" altLang="zh-TW" sz="2400" i="1" baseline="-25000"/>
              <a:t>i</a:t>
            </a:r>
            <a:r>
              <a:rPr lang="en-US" altLang="zh-TW" sz="2400"/>
              <a:t>)].</a:t>
            </a:r>
          </a:p>
          <a:p>
            <a:pPr defTabSz="441325" eaLnBrk="1" hangingPunct="1">
              <a:lnSpc>
                <a:spcPct val="98000"/>
              </a:lnSpc>
              <a:spcBef>
                <a:spcPct val="10000"/>
              </a:spcBef>
              <a:buFont typeface="Wingdings" panose="05000000000000000000" pitchFamily="2" charset="2"/>
              <a:buNone/>
            </a:pPr>
            <a:r>
              <a:rPr lang="zh-TW" altLang="en-US" sz="2400"/>
              <a:t>	</a:t>
            </a:r>
            <a:r>
              <a:rPr lang="en-US" altLang="zh-TW" sz="2400"/>
              <a:t>Mark OPEN those CLOSED successors whose </a:t>
            </a:r>
            <a:r>
              <a:rPr lang="en-US" altLang="zh-TW" sz="2400" i="1"/>
              <a:t>g</a:t>
            </a:r>
            <a:r>
              <a:rPr lang="en-US" altLang="zh-TW" sz="2400">
                <a:latin typeface="Arial" panose="020B0604020202020204" pitchFamily="34" charset="0"/>
              </a:rPr>
              <a:t>’</a:t>
            </a:r>
            <a:r>
              <a:rPr lang="en-US" altLang="zh-TW" sz="2400"/>
              <a:t> values were thus lowered and redirect to </a:t>
            </a:r>
            <a:r>
              <a:rPr lang="en-US" altLang="zh-TW" sz="2400" i="1"/>
              <a:t>n</a:t>
            </a:r>
            <a:r>
              <a:rPr lang="en-US" altLang="zh-TW" sz="2400"/>
              <a:t> the pointers from all nodes whose </a:t>
            </a:r>
            <a:r>
              <a:rPr lang="en-US" altLang="zh-TW" sz="2400" i="1"/>
              <a:t>g</a:t>
            </a:r>
            <a:r>
              <a:rPr lang="en-US" altLang="zh-TW" sz="2400">
                <a:latin typeface="Arial" panose="020B0604020202020204" pitchFamily="34" charset="0"/>
              </a:rPr>
              <a:t>’</a:t>
            </a:r>
            <a:r>
              <a:rPr lang="en-US" altLang="zh-TW" sz="2400"/>
              <a:t> values were lowered. Go to step 2.</a:t>
            </a:r>
          </a:p>
        </p:txBody>
      </p:sp>
      <p:sp>
        <p:nvSpPr>
          <p:cNvPr id="48132" name="投影片編號版面配置區 1">
            <a:extLst>
              <a:ext uri="{FF2B5EF4-FFF2-40B4-BE49-F238E27FC236}">
                <a16:creationId xmlns:a16="http://schemas.microsoft.com/office/drawing/2014/main" id="{D33534C0-7AC4-424D-9470-4CFCDAFB603A}"/>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575955F6-6F26-4DA0-873A-699F8F7D0C76}" type="slidenum">
              <a:rPr kumimoji="0" lang="zh-TW" altLang="en-US" smtClean="0"/>
              <a:pPr/>
              <a:t>41</a:t>
            </a:fld>
            <a:endParaRPr kumimoji="0" lang="en-US" altLang="zh-TW"/>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09B4524-B570-4AA2-B185-FB9F50EC4BB8}"/>
              </a:ext>
            </a:extLst>
          </p:cNvPr>
          <p:cNvSpPr>
            <a:spLocks noGrp="1" noChangeArrowheads="1"/>
          </p:cNvSpPr>
          <p:nvPr>
            <p:ph type="title"/>
          </p:nvPr>
        </p:nvSpPr>
        <p:spPr/>
        <p:txBody>
          <a:bodyPr/>
          <a:lstStyle/>
          <a:p>
            <a:pPr eaLnBrk="1" hangingPunct="1"/>
            <a:endParaRPr lang="zh-TW" altLang="en-US"/>
          </a:p>
        </p:txBody>
      </p:sp>
      <p:sp>
        <p:nvSpPr>
          <p:cNvPr id="49155" name="Rectangle 3">
            <a:extLst>
              <a:ext uri="{FF2B5EF4-FFF2-40B4-BE49-F238E27FC236}">
                <a16:creationId xmlns:a16="http://schemas.microsoft.com/office/drawing/2014/main" id="{AAB7FB13-C801-43E4-8E7D-40ADE395128E}"/>
              </a:ext>
            </a:extLst>
          </p:cNvPr>
          <p:cNvSpPr>
            <a:spLocks noGrp="1" noChangeArrowheads="1"/>
          </p:cNvSpPr>
          <p:nvPr>
            <p:ph type="body" idx="1"/>
          </p:nvPr>
        </p:nvSpPr>
        <p:spPr>
          <a:xfrm>
            <a:off x="107950" y="71438"/>
            <a:ext cx="8847138" cy="6238875"/>
          </a:xfrm>
          <a:noFill/>
        </p:spPr>
        <p:txBody>
          <a:bodyPr/>
          <a:lstStyle/>
          <a:p>
            <a:pPr eaLnBrk="1" hangingPunct="1">
              <a:lnSpc>
                <a:spcPct val="80000"/>
              </a:lnSpc>
            </a:pPr>
            <a:r>
              <a:rPr lang="en-US" altLang="zh-TW"/>
              <a:t>If </a:t>
            </a:r>
            <a:r>
              <a:rPr lang="en-US" altLang="zh-TW" i="1"/>
              <a:t>h</a:t>
            </a:r>
            <a:r>
              <a:rPr lang="en-US" altLang="zh-TW"/>
              <a:t>(</a:t>
            </a:r>
            <a:r>
              <a:rPr lang="en-US" altLang="zh-TW" i="1"/>
              <a:t>n</a:t>
            </a:r>
            <a:r>
              <a:rPr lang="en-US" altLang="zh-TW"/>
              <a:t>) is lower bound on the cost of the minimal-cost path from </a:t>
            </a:r>
            <a:r>
              <a:rPr lang="en-US" altLang="zh-TW" i="1"/>
              <a:t>n</a:t>
            </a:r>
            <a:r>
              <a:rPr lang="en-US" altLang="zh-TW"/>
              <a:t> to a goal node, the algorithm yields an optimal path to a goal (A* algorithm).</a:t>
            </a:r>
          </a:p>
          <a:p>
            <a:pPr eaLnBrk="1" hangingPunct="1">
              <a:lnSpc>
                <a:spcPct val="80000"/>
              </a:lnSpc>
            </a:pPr>
            <a:r>
              <a:rPr lang="en-US" altLang="zh-TW"/>
              <a:t>If no heuristic information is available, i.e., </a:t>
            </a:r>
            <a:r>
              <a:rPr lang="en-US" altLang="zh-TW" i="1"/>
              <a:t>h</a:t>
            </a:r>
            <a:r>
              <a:rPr lang="en-US" altLang="zh-TW"/>
              <a:t>(</a:t>
            </a:r>
            <a:r>
              <a:rPr lang="en-US" altLang="zh-TW" i="1"/>
              <a:t>n</a:t>
            </a:r>
            <a:r>
              <a:rPr lang="en-US" altLang="zh-TW"/>
              <a:t>) = 0, the algorithm reduces to the uniform-cost algorithm.</a:t>
            </a:r>
          </a:p>
          <a:p>
            <a:pPr eaLnBrk="1" hangingPunct="1">
              <a:lnSpc>
                <a:spcPct val="80000"/>
              </a:lnSpc>
            </a:pPr>
            <a:r>
              <a:rPr lang="en-US" altLang="zh-TW"/>
              <a:t>Fig. 10.25 shows an image of a noisy chromosome silhouette and an edge found by the above algorithm.</a:t>
            </a:r>
          </a:p>
        </p:txBody>
      </p:sp>
      <p:pic>
        <p:nvPicPr>
          <p:cNvPr id="49156" name="Picture 4">
            <a:extLst>
              <a:ext uri="{FF2B5EF4-FFF2-40B4-BE49-F238E27FC236}">
                <a16:creationId xmlns:a16="http://schemas.microsoft.com/office/drawing/2014/main" id="{E5FC2C12-34F6-4031-A841-B302D0BD9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2665413"/>
            <a:ext cx="5688013"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7" name="投影片編號版面配置區 1">
            <a:extLst>
              <a:ext uri="{FF2B5EF4-FFF2-40B4-BE49-F238E27FC236}">
                <a16:creationId xmlns:a16="http://schemas.microsoft.com/office/drawing/2014/main" id="{138EC3DE-C160-4E2F-8E49-B6D1A041117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F195B75D-6F55-4AB0-860A-E230FBF8D6D5}" type="slidenum">
              <a:rPr kumimoji="0" lang="zh-TW" altLang="en-US" smtClean="0"/>
              <a:pPr/>
              <a:t>42</a:t>
            </a:fld>
            <a:endParaRPr kumimoji="0" lang="en-US" altLang="zh-TW"/>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A322534-A3F1-47B7-B50E-73E3B0F5CDA5}"/>
              </a:ext>
            </a:extLst>
          </p:cNvPr>
          <p:cNvSpPr>
            <a:spLocks noGrp="1" noChangeArrowheads="1"/>
          </p:cNvSpPr>
          <p:nvPr>
            <p:ph type="title"/>
          </p:nvPr>
        </p:nvSpPr>
        <p:spPr/>
        <p:txBody>
          <a:bodyPr/>
          <a:lstStyle/>
          <a:p>
            <a:pPr eaLnBrk="1" hangingPunct="1"/>
            <a:r>
              <a:rPr lang="en-US" altLang="zh-TW"/>
              <a:t>Foundation of Thresholding</a:t>
            </a:r>
          </a:p>
        </p:txBody>
      </p:sp>
      <p:pic>
        <p:nvPicPr>
          <p:cNvPr id="50179" name="Picture 4">
            <a:extLst>
              <a:ext uri="{FF2B5EF4-FFF2-40B4-BE49-F238E27FC236}">
                <a16:creationId xmlns:a16="http://schemas.microsoft.com/office/drawing/2014/main" id="{5078C023-01ED-48C7-A002-A8CDDE0D4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138" y="4248150"/>
            <a:ext cx="5327650"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0" name="Rectangle 3">
            <a:extLst>
              <a:ext uri="{FF2B5EF4-FFF2-40B4-BE49-F238E27FC236}">
                <a16:creationId xmlns:a16="http://schemas.microsoft.com/office/drawing/2014/main" id="{CA750969-F712-42CA-AF01-49A1DC26A1AD}"/>
              </a:ext>
            </a:extLst>
          </p:cNvPr>
          <p:cNvSpPr>
            <a:spLocks noGrp="1" noChangeArrowheads="1"/>
          </p:cNvSpPr>
          <p:nvPr>
            <p:ph type="body" idx="1"/>
          </p:nvPr>
        </p:nvSpPr>
        <p:spPr/>
        <p:txBody>
          <a:bodyPr/>
          <a:lstStyle/>
          <a:p>
            <a:pPr eaLnBrk="1" hangingPunct="1">
              <a:lnSpc>
                <a:spcPct val="80000"/>
              </a:lnSpc>
              <a:spcBef>
                <a:spcPct val="0"/>
              </a:spcBef>
            </a:pPr>
            <a:r>
              <a:rPr lang="en-US" altLang="zh-TW"/>
              <a:t>Fig. 10.26(a) shows an image </a:t>
            </a:r>
            <a:r>
              <a:rPr lang="en-US" altLang="zh-TW" i="1"/>
              <a:t>f</a:t>
            </a:r>
            <a:r>
              <a:rPr lang="en-US" altLang="zh-TW"/>
              <a:t>(</a:t>
            </a:r>
            <a:r>
              <a:rPr lang="en-US" altLang="zh-TW" i="1"/>
              <a:t>x</a:t>
            </a:r>
            <a:r>
              <a:rPr lang="en-US" altLang="zh-TW"/>
              <a:t>, </a:t>
            </a:r>
            <a:r>
              <a:rPr lang="en-US" altLang="zh-TW" i="1"/>
              <a:t>y</a:t>
            </a:r>
            <a:r>
              <a:rPr lang="en-US" altLang="zh-TW"/>
              <a:t>) composed of eight objects on a dark background, where object and background pixels have gray levels grouped into two dominant modes.</a:t>
            </a:r>
          </a:p>
          <a:p>
            <a:pPr lvl="1" eaLnBrk="1" hangingPunct="1">
              <a:lnSpc>
                <a:spcPct val="80000"/>
              </a:lnSpc>
              <a:spcBef>
                <a:spcPct val="0"/>
              </a:spcBef>
            </a:pPr>
            <a:r>
              <a:rPr lang="en-US" altLang="zh-TW"/>
              <a:t>We may select a threshold </a:t>
            </a:r>
            <a:r>
              <a:rPr lang="en-US" altLang="zh-TW" i="1"/>
              <a:t>T</a:t>
            </a:r>
            <a:r>
              <a:rPr lang="en-US" altLang="zh-TW"/>
              <a:t> such that if  </a:t>
            </a:r>
            <a:r>
              <a:rPr lang="en-US" altLang="zh-TW" i="1"/>
              <a:t>f</a:t>
            </a:r>
            <a:r>
              <a:rPr lang="en-US" altLang="zh-TW"/>
              <a:t>(</a:t>
            </a:r>
            <a:r>
              <a:rPr lang="en-US" altLang="zh-TW" i="1"/>
              <a:t>x</a:t>
            </a:r>
            <a:r>
              <a:rPr lang="en-US" altLang="zh-TW"/>
              <a:t>, </a:t>
            </a:r>
            <a:r>
              <a:rPr lang="en-US" altLang="zh-TW" i="1"/>
              <a:t>y</a:t>
            </a:r>
            <a:r>
              <a:rPr lang="en-US" altLang="zh-TW"/>
              <a:t>) &gt; T,  </a:t>
            </a:r>
            <a:r>
              <a:rPr lang="en-US" altLang="zh-TW" i="1"/>
              <a:t>f</a:t>
            </a:r>
            <a:r>
              <a:rPr lang="en-US" altLang="zh-TW"/>
              <a:t>(</a:t>
            </a:r>
            <a:r>
              <a:rPr lang="en-US" altLang="zh-TW" i="1"/>
              <a:t>x</a:t>
            </a:r>
            <a:r>
              <a:rPr lang="en-US" altLang="zh-TW"/>
              <a:t>, </a:t>
            </a:r>
            <a:r>
              <a:rPr lang="en-US" altLang="zh-TW" i="1"/>
              <a:t>y</a:t>
            </a:r>
            <a:r>
              <a:rPr lang="en-US" altLang="zh-TW"/>
              <a:t>) is an object point; otherwise, it is a background point.</a:t>
            </a:r>
          </a:p>
          <a:p>
            <a:pPr eaLnBrk="1" hangingPunct="1">
              <a:lnSpc>
                <a:spcPct val="80000"/>
              </a:lnSpc>
              <a:spcBef>
                <a:spcPct val="0"/>
              </a:spcBef>
            </a:pPr>
            <a:r>
              <a:rPr lang="en-US" altLang="zh-TW"/>
              <a:t>As shown in Fig. 10.26(b), multilevel thresholding classifies a point </a:t>
            </a:r>
            <a:r>
              <a:rPr lang="en-US" altLang="zh-TW" i="1"/>
              <a:t>f</a:t>
            </a:r>
            <a:r>
              <a:rPr lang="en-US" altLang="zh-TW"/>
              <a:t>(</a:t>
            </a:r>
            <a:r>
              <a:rPr lang="en-US" altLang="zh-TW" i="1"/>
              <a:t>x</a:t>
            </a:r>
            <a:r>
              <a:rPr lang="en-US" altLang="zh-TW"/>
              <a:t>, </a:t>
            </a:r>
            <a:r>
              <a:rPr lang="en-US" altLang="zh-TW" i="1"/>
              <a:t>y</a:t>
            </a:r>
            <a:r>
              <a:rPr lang="en-US" altLang="zh-TW"/>
              <a:t>) as belonging to one object class if </a:t>
            </a:r>
            <a:r>
              <a:rPr lang="en-US" altLang="zh-TW" i="1"/>
              <a:t>T</a:t>
            </a:r>
            <a:r>
              <a:rPr lang="en-US" altLang="zh-TW" baseline="-25000"/>
              <a:t>1 </a:t>
            </a:r>
            <a:r>
              <a:rPr lang="en-US" altLang="zh-TW"/>
              <a:t>&lt; </a:t>
            </a:r>
            <a:r>
              <a:rPr lang="en-US" altLang="zh-TW" i="1"/>
              <a:t>f</a:t>
            </a:r>
            <a:r>
              <a:rPr lang="en-US" altLang="zh-TW"/>
              <a:t>(</a:t>
            </a:r>
            <a:r>
              <a:rPr lang="en-US" altLang="zh-TW" i="1"/>
              <a:t>x</a:t>
            </a:r>
            <a:r>
              <a:rPr lang="en-US" altLang="zh-TW"/>
              <a:t>, </a:t>
            </a:r>
            <a:r>
              <a:rPr lang="en-US" altLang="zh-TW" i="1"/>
              <a:t>y</a:t>
            </a:r>
            <a:r>
              <a:rPr lang="en-US" altLang="zh-TW"/>
              <a:t>) </a:t>
            </a:r>
            <a:r>
              <a:rPr lang="en-US" altLang="zh-TW">
                <a:sym typeface="Symbol" panose="05050102010706020507" pitchFamily="18" charset="2"/>
              </a:rPr>
              <a:t> </a:t>
            </a:r>
            <a:r>
              <a:rPr lang="en-US" altLang="zh-TW" i="1"/>
              <a:t>T</a:t>
            </a:r>
            <a:r>
              <a:rPr lang="en-US" altLang="zh-TW" baseline="-25000"/>
              <a:t>2</a:t>
            </a:r>
            <a:r>
              <a:rPr lang="en-US" altLang="zh-TW"/>
              <a:t>, to the other object class if  </a:t>
            </a:r>
            <a:r>
              <a:rPr lang="en-US" altLang="zh-TW" i="1"/>
              <a:t>f</a:t>
            </a:r>
            <a:r>
              <a:rPr lang="en-US" altLang="zh-TW"/>
              <a:t>(</a:t>
            </a:r>
            <a:r>
              <a:rPr lang="en-US" altLang="zh-TW" i="1"/>
              <a:t>x</a:t>
            </a:r>
            <a:r>
              <a:rPr lang="en-US" altLang="zh-TW"/>
              <a:t>, </a:t>
            </a:r>
            <a:r>
              <a:rPr lang="en-US" altLang="zh-TW" i="1"/>
              <a:t>y</a:t>
            </a:r>
            <a:r>
              <a:rPr lang="en-US" altLang="zh-TW"/>
              <a:t>) &gt; </a:t>
            </a:r>
            <a:r>
              <a:rPr lang="en-US" altLang="zh-TW" i="1"/>
              <a:t>T</a:t>
            </a:r>
            <a:r>
              <a:rPr lang="en-US" altLang="zh-TW" baseline="-25000"/>
              <a:t>2</a:t>
            </a:r>
            <a:r>
              <a:rPr lang="en-US" altLang="zh-TW"/>
              <a:t>, and to the background if  </a:t>
            </a:r>
            <a:r>
              <a:rPr lang="en-US" altLang="zh-TW" i="1"/>
              <a:t>f</a:t>
            </a:r>
            <a:r>
              <a:rPr lang="en-US" altLang="zh-TW"/>
              <a:t>(</a:t>
            </a:r>
            <a:r>
              <a:rPr lang="en-US" altLang="zh-TW" i="1"/>
              <a:t>x</a:t>
            </a:r>
            <a:r>
              <a:rPr lang="en-US" altLang="zh-TW"/>
              <a:t>, </a:t>
            </a:r>
            <a:r>
              <a:rPr lang="en-US" altLang="zh-TW" i="1"/>
              <a:t>y</a:t>
            </a:r>
            <a:r>
              <a:rPr lang="en-US" altLang="zh-TW"/>
              <a:t>) </a:t>
            </a:r>
            <a:r>
              <a:rPr lang="en-US" altLang="zh-TW">
                <a:sym typeface="Symbol" panose="05050102010706020507" pitchFamily="18" charset="2"/>
              </a:rPr>
              <a:t> </a:t>
            </a:r>
            <a:r>
              <a:rPr lang="en-US" altLang="zh-TW" i="1"/>
              <a:t>T</a:t>
            </a:r>
            <a:r>
              <a:rPr lang="en-US" altLang="zh-TW" baseline="-25000"/>
              <a:t>1</a:t>
            </a:r>
            <a:r>
              <a:rPr lang="en-US" altLang="zh-TW"/>
              <a:t>.</a:t>
            </a:r>
          </a:p>
        </p:txBody>
      </p:sp>
      <p:sp>
        <p:nvSpPr>
          <p:cNvPr id="50181" name="投影片編號版面配置區 1">
            <a:extLst>
              <a:ext uri="{FF2B5EF4-FFF2-40B4-BE49-F238E27FC236}">
                <a16:creationId xmlns:a16="http://schemas.microsoft.com/office/drawing/2014/main" id="{9B8294B9-6427-45D4-BC03-9EA1CA66AFA7}"/>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E25C98D-B264-4CF2-B26A-E71FA49DA27A}" type="slidenum">
              <a:rPr kumimoji="0" lang="zh-TW" altLang="en-US" smtClean="0"/>
              <a:pPr/>
              <a:t>43</a:t>
            </a:fld>
            <a:endParaRPr kumimoji="0" lang="en-US" altLang="zh-TW"/>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368FB79-DB0E-4DA5-8241-8EC49F1F652C}"/>
              </a:ext>
            </a:extLst>
          </p:cNvPr>
          <p:cNvSpPr>
            <a:spLocks noGrp="1" noChangeArrowheads="1"/>
          </p:cNvSpPr>
          <p:nvPr>
            <p:ph type="title"/>
          </p:nvPr>
        </p:nvSpPr>
        <p:spPr/>
        <p:txBody>
          <a:bodyPr/>
          <a:lstStyle/>
          <a:p>
            <a:pPr eaLnBrk="1" hangingPunct="1"/>
            <a:endParaRPr lang="zh-TW" altLang="en-US" sz="700"/>
          </a:p>
        </p:txBody>
      </p:sp>
      <p:sp>
        <p:nvSpPr>
          <p:cNvPr id="51203" name="Rectangle 3">
            <a:extLst>
              <a:ext uri="{FF2B5EF4-FFF2-40B4-BE49-F238E27FC236}">
                <a16:creationId xmlns:a16="http://schemas.microsoft.com/office/drawing/2014/main" id="{FAC39F30-4ECE-4519-B17F-B9F61C3902BE}"/>
              </a:ext>
            </a:extLst>
          </p:cNvPr>
          <p:cNvSpPr>
            <a:spLocks noGrp="1" noRot="1" noChangeAspect="1" noMove="1" noResize="1" noEditPoints="1" noAdjustHandles="1" noChangeArrowheads="1" noChangeShapeType="1" noTextEdit="1"/>
          </p:cNvSpPr>
          <p:nvPr>
            <p:ph type="body" idx="1"/>
          </p:nvPr>
        </p:nvSpPr>
        <p:spPr>
          <a:blipFill>
            <a:blip r:embed="rId3"/>
            <a:stretch>
              <a:fillRect l="-1378" t="-2444" r="-2412"/>
            </a:stretch>
          </a:blipFill>
          <a:extLst/>
        </p:spPr>
        <p:txBody>
          <a:bodyPr/>
          <a:lstStyle/>
          <a:p>
            <a:pPr>
              <a:defRPr/>
            </a:pPr>
            <a:r>
              <a:rPr lang="zh-TW" altLang="en-US" dirty="0">
                <a:noFill/>
              </a:rPr>
              <a:t> </a:t>
            </a:r>
          </a:p>
        </p:txBody>
      </p:sp>
      <p:sp>
        <p:nvSpPr>
          <p:cNvPr id="51204" name="Rectangle 5">
            <a:extLst>
              <a:ext uri="{FF2B5EF4-FFF2-40B4-BE49-F238E27FC236}">
                <a16:creationId xmlns:a16="http://schemas.microsoft.com/office/drawing/2014/main" id="{6A326BB8-1FA3-4664-90EB-3A6F67E8DF7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51205" name="Object 4">
            <a:extLst>
              <a:ext uri="{FF2B5EF4-FFF2-40B4-BE49-F238E27FC236}">
                <a16:creationId xmlns:a16="http://schemas.microsoft.com/office/drawing/2014/main" id="{FFC8FBC9-7F50-463C-A4DE-0A34DB117BD7}"/>
              </a:ext>
            </a:extLst>
          </p:cNvPr>
          <p:cNvGraphicFramePr>
            <a:graphicFrameLocks noChangeAspect="1"/>
          </p:cNvGraphicFramePr>
          <p:nvPr/>
        </p:nvGraphicFramePr>
        <p:xfrm>
          <a:off x="1979613" y="1125538"/>
          <a:ext cx="3527425" cy="504825"/>
        </p:xfrm>
        <a:graphic>
          <a:graphicData uri="http://schemas.openxmlformats.org/presentationml/2006/ole">
            <mc:AlternateContent xmlns:mc="http://schemas.openxmlformats.org/markup-compatibility/2006">
              <mc:Choice xmlns:v="urn:schemas-microsoft-com:vml" Requires="v">
                <p:oleObj spid="_x0000_s51591" name="方程式" r:id="rId4" imgW="1624895" imgH="215806" progId="Equation.3">
                  <p:embed/>
                </p:oleObj>
              </mc:Choice>
              <mc:Fallback>
                <p:oleObj name="方程式" r:id="rId4" imgW="1624895" imgH="215806"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125538"/>
                        <a:ext cx="35274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6" name="Rectangle 7">
            <a:extLst>
              <a:ext uri="{FF2B5EF4-FFF2-40B4-BE49-F238E27FC236}">
                <a16:creationId xmlns:a16="http://schemas.microsoft.com/office/drawing/2014/main" id="{52E061C8-A5C9-4918-8A41-B5FFD0B34F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sp>
        <p:nvSpPr>
          <p:cNvPr id="51207" name="投影片編號版面配置區 1">
            <a:extLst>
              <a:ext uri="{FF2B5EF4-FFF2-40B4-BE49-F238E27FC236}">
                <a16:creationId xmlns:a16="http://schemas.microsoft.com/office/drawing/2014/main" id="{A4A788E1-4FFA-430A-A1F8-6489AF7BD404}"/>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6C1F1AAE-2B99-4773-BB77-B279B2B44B78}" type="slidenum">
              <a:rPr kumimoji="0" lang="zh-TW" altLang="en-US" smtClean="0"/>
              <a:pPr/>
              <a:t>44</a:t>
            </a:fld>
            <a:endParaRPr kumimoji="0" lang="en-US" altLang="zh-TW"/>
          </a:p>
        </p:txBody>
      </p:sp>
      <p:pic>
        <p:nvPicPr>
          <p:cNvPr id="2" name="圖片 1">
            <a:extLst>
              <a:ext uri="{FF2B5EF4-FFF2-40B4-BE49-F238E27FC236}">
                <a16:creationId xmlns:a16="http://schemas.microsoft.com/office/drawing/2014/main" id="{45B1BC56-F5F0-423E-92DF-F83A30F2034F}"/>
              </a:ext>
            </a:extLst>
          </p:cNvPr>
          <p:cNvPicPr>
            <a:picLocks noChangeAspect="1"/>
          </p:cNvPicPr>
          <p:nvPr/>
        </p:nvPicPr>
        <p:blipFill>
          <a:blip r:embed="rId6"/>
          <a:stretch>
            <a:fillRect/>
          </a:stretch>
        </p:blipFill>
        <p:spPr>
          <a:xfrm>
            <a:off x="1187624" y="3356992"/>
            <a:ext cx="1052300" cy="41933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0A9881D0-EF5E-4F94-9316-82ABACEC36E7}"/>
              </a:ext>
            </a:extLst>
          </p:cNvPr>
          <p:cNvSpPr>
            <a:spLocks noGrp="1" noChangeArrowheads="1"/>
          </p:cNvSpPr>
          <p:nvPr>
            <p:ph type="title"/>
          </p:nvPr>
        </p:nvSpPr>
        <p:spPr/>
        <p:txBody>
          <a:bodyPr/>
          <a:lstStyle/>
          <a:p>
            <a:pPr eaLnBrk="1" hangingPunct="1"/>
            <a:r>
              <a:rPr lang="en-US" altLang="zh-TW"/>
              <a:t>Role of illumination</a:t>
            </a:r>
          </a:p>
        </p:txBody>
      </p:sp>
      <p:sp>
        <p:nvSpPr>
          <p:cNvPr id="52227" name="Rectangle 3">
            <a:extLst>
              <a:ext uri="{FF2B5EF4-FFF2-40B4-BE49-F238E27FC236}">
                <a16:creationId xmlns:a16="http://schemas.microsoft.com/office/drawing/2014/main" id="{3AF2D73B-E8BA-4C3C-BA04-6E046CFF869C}"/>
              </a:ext>
            </a:extLst>
          </p:cNvPr>
          <p:cNvSpPr>
            <a:spLocks noGrp="1" noChangeArrowheads="1"/>
          </p:cNvSpPr>
          <p:nvPr>
            <p:ph type="body" idx="1"/>
          </p:nvPr>
        </p:nvSpPr>
        <p:spPr>
          <a:xfrm>
            <a:off x="107950" y="1700213"/>
            <a:ext cx="8847138" cy="4897437"/>
          </a:xfrm>
        </p:spPr>
        <p:txBody>
          <a:bodyPr/>
          <a:lstStyle/>
          <a:p>
            <a:pPr eaLnBrk="1" hangingPunct="1"/>
            <a:r>
              <a:rPr lang="en-US" altLang="zh-TW"/>
              <a:t>Fig. 10.27(a) shows a computer generated reflectance function, and Fig. 10.27(b) shows its histogram.</a:t>
            </a:r>
          </a:p>
          <a:p>
            <a:pPr eaLnBrk="1" hangingPunct="1"/>
            <a:r>
              <a:rPr lang="en-US" altLang="zh-TW"/>
              <a:t>Multiplying the reflectance function by the illumination function in Fig. 10.27(c) yields the image in Fig. 10.27(d). Fig. 10.27(e) shows the histogram of Fig. 10.27(d).</a:t>
            </a:r>
          </a:p>
          <a:p>
            <a:pPr eaLnBrk="1" hangingPunct="1">
              <a:buFont typeface="Wingdings" panose="05000000000000000000" pitchFamily="2" charset="2"/>
              <a:buNone/>
            </a:pPr>
            <a:r>
              <a:rPr lang="en-US" altLang="zh-TW"/>
              <a:t>	</a:t>
            </a:r>
            <a:r>
              <a:rPr lang="en-US" altLang="zh-TW">
                <a:sym typeface="Symbol" panose="05050102010706020507" pitchFamily="18" charset="2"/>
              </a:rPr>
              <a:t>	The image resulting from poor illumination can be 	quite difficult to segment.</a:t>
            </a:r>
          </a:p>
        </p:txBody>
      </p:sp>
      <p:sp>
        <p:nvSpPr>
          <p:cNvPr id="52228" name="投影片編號版面配置區 1">
            <a:extLst>
              <a:ext uri="{FF2B5EF4-FFF2-40B4-BE49-F238E27FC236}">
                <a16:creationId xmlns:a16="http://schemas.microsoft.com/office/drawing/2014/main" id="{396931F3-659C-466C-9868-D758B6A27304}"/>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79F0E785-4E39-4826-8532-35DCB7C79F88}" type="slidenum">
              <a:rPr kumimoji="0" lang="zh-TW" altLang="en-US" smtClean="0"/>
              <a:pPr/>
              <a:t>45</a:t>
            </a:fld>
            <a:endParaRPr kumimoji="0" lang="en-US" altLang="zh-TW"/>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E7F0F5E-62F9-428C-A9C2-5E22551870AD}"/>
              </a:ext>
            </a:extLst>
          </p:cNvPr>
          <p:cNvSpPr>
            <a:spLocks noGrp="1" noChangeArrowheads="1"/>
          </p:cNvSpPr>
          <p:nvPr>
            <p:ph type="title"/>
          </p:nvPr>
        </p:nvSpPr>
        <p:spPr/>
        <p:txBody>
          <a:bodyPr/>
          <a:lstStyle/>
          <a:p>
            <a:pPr eaLnBrk="1" hangingPunct="1"/>
            <a:endParaRPr lang="zh-TW" altLang="en-US"/>
          </a:p>
        </p:txBody>
      </p:sp>
      <p:pic>
        <p:nvPicPr>
          <p:cNvPr id="53251" name="Picture 4">
            <a:extLst>
              <a:ext uri="{FF2B5EF4-FFF2-40B4-BE49-F238E27FC236}">
                <a16:creationId xmlns:a16="http://schemas.microsoft.com/office/drawing/2014/main" id="{9D012C48-84A0-461E-BA71-3E1FB0309E12}"/>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258888" y="166688"/>
            <a:ext cx="6842125" cy="6632575"/>
          </a:xfrm>
          <a:noFill/>
        </p:spPr>
      </p:pic>
      <p:sp>
        <p:nvSpPr>
          <p:cNvPr id="53252" name="投影片編號版面配置區 1">
            <a:extLst>
              <a:ext uri="{FF2B5EF4-FFF2-40B4-BE49-F238E27FC236}">
                <a16:creationId xmlns:a16="http://schemas.microsoft.com/office/drawing/2014/main" id="{A3B91F19-5907-4341-A745-C57A6F823658}"/>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B12CDAB-F7B6-4945-81B8-EF6E0AC45E70}" type="slidenum">
              <a:rPr kumimoji="0" lang="zh-TW" altLang="en-US" smtClean="0"/>
              <a:pPr/>
              <a:t>46</a:t>
            </a:fld>
            <a:endParaRPr kumimoji="0" lang="en-US" altLang="zh-TW"/>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內容版面配置區 12">
            <a:extLst>
              <a:ext uri="{FF2B5EF4-FFF2-40B4-BE49-F238E27FC236}">
                <a16:creationId xmlns:a16="http://schemas.microsoft.com/office/drawing/2014/main" id="{FC47964D-D03D-4817-A05A-9559709DA1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950" y="402376"/>
            <a:ext cx="8847138" cy="6151672"/>
          </a:xfrm>
        </p:spPr>
      </p:pic>
      <p:sp>
        <p:nvSpPr>
          <p:cNvPr id="54274" name="Rectangle 2">
            <a:extLst>
              <a:ext uri="{FF2B5EF4-FFF2-40B4-BE49-F238E27FC236}">
                <a16:creationId xmlns:a16="http://schemas.microsoft.com/office/drawing/2014/main" id="{50F8BF03-72BA-41C0-9AB1-390E34527866}"/>
              </a:ext>
            </a:extLst>
          </p:cNvPr>
          <p:cNvSpPr>
            <a:spLocks noGrp="1" noChangeArrowheads="1"/>
          </p:cNvSpPr>
          <p:nvPr>
            <p:ph type="title"/>
          </p:nvPr>
        </p:nvSpPr>
        <p:spPr/>
        <p:txBody>
          <a:bodyPr/>
          <a:lstStyle/>
          <a:p>
            <a:pPr eaLnBrk="1" hangingPunct="1"/>
            <a:endParaRPr lang="zh-TW" altLang="en-US" sz="700"/>
          </a:p>
        </p:txBody>
      </p:sp>
      <p:sp>
        <p:nvSpPr>
          <p:cNvPr id="54276" name="Rectangle 5">
            <a:extLst>
              <a:ext uri="{FF2B5EF4-FFF2-40B4-BE49-F238E27FC236}">
                <a16:creationId xmlns:a16="http://schemas.microsoft.com/office/drawing/2014/main" id="{06E9B7AF-6A7C-48CB-9339-82ACB0673C1A}"/>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sp>
        <p:nvSpPr>
          <p:cNvPr id="54277" name="Rectangle 7">
            <a:extLst>
              <a:ext uri="{FF2B5EF4-FFF2-40B4-BE49-F238E27FC236}">
                <a16:creationId xmlns:a16="http://schemas.microsoft.com/office/drawing/2014/main" id="{72F4A3FB-F470-4373-87A9-7CA44FA82B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54278" name="Object 6">
            <a:extLst>
              <a:ext uri="{FF2B5EF4-FFF2-40B4-BE49-F238E27FC236}">
                <a16:creationId xmlns:a16="http://schemas.microsoft.com/office/drawing/2014/main" id="{CF3C6FD2-975C-4DE4-9D7D-20C55D357ACD}"/>
              </a:ext>
            </a:extLst>
          </p:cNvPr>
          <p:cNvGraphicFramePr>
            <a:graphicFrameLocks noChangeAspect="1"/>
          </p:cNvGraphicFramePr>
          <p:nvPr>
            <p:extLst>
              <p:ext uri="{D42A27DB-BD31-4B8C-83A1-F6EECF244321}">
                <p14:modId xmlns:p14="http://schemas.microsoft.com/office/powerpoint/2010/main" val="4240658956"/>
              </p:ext>
            </p:extLst>
          </p:nvPr>
        </p:nvGraphicFramePr>
        <p:xfrm>
          <a:off x="963613" y="1885951"/>
          <a:ext cx="4411079" cy="1687066"/>
        </p:xfrm>
        <a:graphic>
          <a:graphicData uri="http://schemas.openxmlformats.org/presentationml/2006/ole">
            <mc:AlternateContent xmlns:mc="http://schemas.openxmlformats.org/markup-compatibility/2006">
              <mc:Choice xmlns:v="urn:schemas-microsoft-com:vml" Requires="v">
                <p:oleObj spid="_x0000_s54663" name="方程式" r:id="rId4" imgW="1765300" imgH="673100" progId="Equation.3">
                  <p:embed/>
                </p:oleObj>
              </mc:Choice>
              <mc:Fallback>
                <p:oleObj name="方程式" r:id="rId4" imgW="1765300" imgH="6731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613" y="1885951"/>
                        <a:ext cx="4411079" cy="1687066"/>
                      </a:xfrm>
                      <a:prstGeom prst="rect">
                        <a:avLst/>
                      </a:prstGeom>
                      <a:noFill/>
                      <a:ln>
                        <a:noFill/>
                      </a:ln>
                      <a:extLst/>
                    </p:spPr>
                  </p:pic>
                </p:oleObj>
              </mc:Fallback>
            </mc:AlternateContent>
          </a:graphicData>
        </a:graphic>
      </p:graphicFrame>
      <p:sp>
        <p:nvSpPr>
          <p:cNvPr id="54279" name="投影片編號版面配置區 1">
            <a:extLst>
              <a:ext uri="{FF2B5EF4-FFF2-40B4-BE49-F238E27FC236}">
                <a16:creationId xmlns:a16="http://schemas.microsoft.com/office/drawing/2014/main" id="{6EA84E53-123F-4713-B0F6-BDC211A85E73}"/>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7D78CA10-24A6-41A8-A9D0-7D40D4C38A91}" type="slidenum">
              <a:rPr kumimoji="0" lang="zh-TW" altLang="en-US" smtClean="0"/>
              <a:pPr/>
              <a:t>47</a:t>
            </a:fld>
            <a:endParaRPr kumimoji="0" lang="en-US" altLang="zh-TW"/>
          </a:p>
        </p:txBody>
      </p:sp>
      <p:pic>
        <p:nvPicPr>
          <p:cNvPr id="14" name="圖片 13">
            <a:extLst>
              <a:ext uri="{FF2B5EF4-FFF2-40B4-BE49-F238E27FC236}">
                <a16:creationId xmlns:a16="http://schemas.microsoft.com/office/drawing/2014/main" id="{1A4691CE-A074-4208-9EDF-C73B7A99CE8B}"/>
              </a:ext>
            </a:extLst>
          </p:cNvPr>
          <p:cNvPicPr>
            <a:picLocks noChangeAspect="1"/>
          </p:cNvPicPr>
          <p:nvPr/>
        </p:nvPicPr>
        <p:blipFill>
          <a:blip r:embed="rId6"/>
          <a:stretch>
            <a:fillRect/>
          </a:stretch>
        </p:blipFill>
        <p:spPr>
          <a:xfrm>
            <a:off x="7802983" y="836713"/>
            <a:ext cx="1167274" cy="43204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A36D18BA-7BD4-4DEC-A484-C4CAEB889F97}"/>
              </a:ext>
            </a:extLst>
          </p:cNvPr>
          <p:cNvSpPr>
            <a:spLocks noGrp="1" noChangeArrowheads="1"/>
          </p:cNvSpPr>
          <p:nvPr>
            <p:ph type="title"/>
          </p:nvPr>
        </p:nvSpPr>
        <p:spPr/>
        <p:txBody>
          <a:bodyPr/>
          <a:lstStyle/>
          <a:p>
            <a:pPr eaLnBrk="1" hangingPunct="1"/>
            <a:endParaRPr lang="zh-TW" altLang="en-US"/>
          </a:p>
        </p:txBody>
      </p:sp>
      <p:sp>
        <p:nvSpPr>
          <p:cNvPr id="55299" name="Rectangle 3">
            <a:extLst>
              <a:ext uri="{FF2B5EF4-FFF2-40B4-BE49-F238E27FC236}">
                <a16:creationId xmlns:a16="http://schemas.microsoft.com/office/drawing/2014/main" id="{254C8770-D8B8-43D7-AB7B-486E426C78AC}"/>
              </a:ext>
            </a:extLst>
          </p:cNvPr>
          <p:cNvSpPr>
            <a:spLocks noGrp="1" noChangeArrowheads="1"/>
          </p:cNvSpPr>
          <p:nvPr>
            <p:ph type="body" idx="1"/>
          </p:nvPr>
        </p:nvSpPr>
        <p:spPr/>
        <p:txBody>
          <a:bodyPr/>
          <a:lstStyle/>
          <a:p>
            <a:pPr lvl="1" eaLnBrk="1" hangingPunct="1"/>
            <a:r>
              <a:rPr lang="en-US" altLang="zh-TW"/>
              <a:t>If </a:t>
            </a:r>
            <a:r>
              <a:rPr lang="en-US" altLang="zh-TW" i="1"/>
              <a:t>i</a:t>
            </a:r>
            <a:r>
              <a:rPr lang="en-US" altLang="zh-TW">
                <a:latin typeface="Tahoma" panose="020B0604030504040204" pitchFamily="34" charset="0"/>
              </a:rPr>
              <a:t>’</a:t>
            </a:r>
            <a:r>
              <a:rPr lang="en-US" altLang="zh-TW"/>
              <a:t>(</a:t>
            </a:r>
            <a:r>
              <a:rPr lang="en-US" altLang="zh-TW" i="1"/>
              <a:t>x</a:t>
            </a:r>
            <a:r>
              <a:rPr lang="en-US" altLang="zh-TW"/>
              <a:t>, </a:t>
            </a:r>
            <a:r>
              <a:rPr lang="en-US" altLang="zh-TW" i="1"/>
              <a:t>y</a:t>
            </a:r>
            <a:r>
              <a:rPr lang="en-US" altLang="zh-TW"/>
              <a:t>) had a broader histogram (resulting from nonuniform illumination), the convolution process would smear the histogram of </a:t>
            </a:r>
            <a:r>
              <a:rPr lang="en-US" altLang="zh-TW" i="1"/>
              <a:t>r</a:t>
            </a:r>
            <a:r>
              <a:rPr lang="en-US" altLang="zh-TW">
                <a:latin typeface="Tahoma" panose="020B0604030504040204" pitchFamily="34" charset="0"/>
              </a:rPr>
              <a:t>’</a:t>
            </a:r>
            <a:r>
              <a:rPr lang="en-US" altLang="zh-TW"/>
              <a:t>(</a:t>
            </a:r>
            <a:r>
              <a:rPr lang="en-US" altLang="zh-TW" i="1"/>
              <a:t>x</a:t>
            </a:r>
            <a:r>
              <a:rPr lang="en-US" altLang="zh-TW"/>
              <a:t>, </a:t>
            </a:r>
            <a:r>
              <a:rPr lang="en-US" altLang="zh-TW" i="1"/>
              <a:t>y</a:t>
            </a:r>
            <a:r>
              <a:rPr lang="en-US" altLang="zh-TW"/>
              <a:t>), yielding a histogram for </a:t>
            </a:r>
            <a:r>
              <a:rPr lang="en-US" altLang="zh-TW" i="1"/>
              <a:t>z</a:t>
            </a:r>
            <a:r>
              <a:rPr lang="en-US" altLang="zh-TW"/>
              <a:t>(</a:t>
            </a:r>
            <a:r>
              <a:rPr lang="en-US" altLang="zh-TW" i="1"/>
              <a:t>x</a:t>
            </a:r>
            <a:r>
              <a:rPr lang="en-US" altLang="zh-TW"/>
              <a:t>, </a:t>
            </a:r>
            <a:r>
              <a:rPr lang="en-US" altLang="zh-TW" i="1"/>
              <a:t>y</a:t>
            </a:r>
            <a:r>
              <a:rPr lang="en-US" altLang="zh-TW"/>
              <a:t>) whose shape could be quite different from that of the histogram of </a:t>
            </a:r>
            <a:r>
              <a:rPr lang="en-US" altLang="zh-TW" i="1"/>
              <a:t>r</a:t>
            </a:r>
            <a:r>
              <a:rPr lang="en-US" altLang="zh-TW">
                <a:latin typeface="Tahoma" panose="020B0604030504040204" pitchFamily="34" charset="0"/>
              </a:rPr>
              <a:t>’</a:t>
            </a:r>
            <a:r>
              <a:rPr lang="en-US" altLang="zh-TW"/>
              <a:t>(</a:t>
            </a:r>
            <a:r>
              <a:rPr lang="en-US" altLang="zh-TW" i="1"/>
              <a:t>x</a:t>
            </a:r>
            <a:r>
              <a:rPr lang="en-US" altLang="zh-TW"/>
              <a:t>, </a:t>
            </a:r>
            <a:r>
              <a:rPr lang="en-US" altLang="zh-TW" i="1"/>
              <a:t>y</a:t>
            </a:r>
            <a:r>
              <a:rPr lang="en-US" altLang="zh-TW"/>
              <a:t>).</a:t>
            </a:r>
          </a:p>
          <a:p>
            <a:pPr lvl="1" eaLnBrk="1" hangingPunct="1"/>
            <a:r>
              <a:rPr lang="en-US" altLang="zh-TW"/>
              <a:t>If the illumination source is available, a solution to compensate for nonuniformity is to project the illumination pattern onto a constant, white reflective surface. This yields an image </a:t>
            </a:r>
            <a:r>
              <a:rPr lang="en-US" altLang="zh-TW" i="1"/>
              <a:t>g</a:t>
            </a:r>
            <a:r>
              <a:rPr lang="en-US" altLang="zh-TW"/>
              <a:t>(</a:t>
            </a:r>
            <a:r>
              <a:rPr lang="en-US" altLang="zh-TW" i="1"/>
              <a:t>x</a:t>
            </a:r>
            <a:r>
              <a:rPr lang="en-US" altLang="zh-TW"/>
              <a:t>, </a:t>
            </a:r>
            <a:r>
              <a:rPr lang="en-US" altLang="zh-TW" i="1"/>
              <a:t>y</a:t>
            </a:r>
            <a:r>
              <a:rPr lang="en-US" altLang="zh-TW"/>
              <a:t>) = </a:t>
            </a:r>
            <a:r>
              <a:rPr lang="en-US" altLang="zh-TW" i="1"/>
              <a:t>ki</a:t>
            </a:r>
            <a:r>
              <a:rPr lang="en-US" altLang="zh-TW"/>
              <a:t>(</a:t>
            </a:r>
            <a:r>
              <a:rPr lang="en-US" altLang="zh-TW" i="1"/>
              <a:t>x</a:t>
            </a:r>
            <a:r>
              <a:rPr lang="en-US" altLang="zh-TW"/>
              <a:t>, </a:t>
            </a:r>
            <a:r>
              <a:rPr lang="en-US" altLang="zh-TW" i="1"/>
              <a:t>y</a:t>
            </a:r>
            <a:r>
              <a:rPr lang="en-US" altLang="zh-TW"/>
              <a:t>), where </a:t>
            </a:r>
            <a:r>
              <a:rPr lang="en-US" altLang="zh-TW" i="1"/>
              <a:t>k</a:t>
            </a:r>
            <a:r>
              <a:rPr lang="en-US" altLang="zh-TW"/>
              <a:t> is a constant that depends on the surface and </a:t>
            </a:r>
            <a:r>
              <a:rPr lang="en-US" altLang="zh-TW" i="1"/>
              <a:t>i</a:t>
            </a:r>
            <a:r>
              <a:rPr lang="en-US" altLang="zh-TW"/>
              <a:t>(</a:t>
            </a:r>
            <a:r>
              <a:rPr lang="en-US" altLang="zh-TW" i="1"/>
              <a:t>x</a:t>
            </a:r>
            <a:r>
              <a:rPr lang="en-US" altLang="zh-TW"/>
              <a:t>, </a:t>
            </a:r>
            <a:r>
              <a:rPr lang="en-US" altLang="zh-TW" i="1"/>
              <a:t>y</a:t>
            </a:r>
            <a:r>
              <a:rPr lang="en-US" altLang="zh-TW"/>
              <a:t>) is the illumination pattern.</a:t>
            </a:r>
          </a:p>
          <a:p>
            <a:pPr lvl="1" eaLnBrk="1" hangingPunct="1"/>
            <a:r>
              <a:rPr lang="en-US" altLang="zh-TW"/>
              <a:t>Then, for any image </a:t>
            </a:r>
            <a:r>
              <a:rPr lang="en-US" altLang="zh-TW" i="1"/>
              <a:t>f</a:t>
            </a:r>
            <a:r>
              <a:rPr lang="en-US" altLang="zh-TW"/>
              <a:t>(</a:t>
            </a:r>
            <a:r>
              <a:rPr lang="en-US" altLang="zh-TW" i="1"/>
              <a:t>x</a:t>
            </a:r>
            <a:r>
              <a:rPr lang="en-US" altLang="zh-TW"/>
              <a:t>, </a:t>
            </a:r>
            <a:r>
              <a:rPr lang="en-US" altLang="zh-TW" i="1"/>
              <a:t>y</a:t>
            </a:r>
            <a:r>
              <a:rPr lang="en-US" altLang="zh-TW"/>
              <a:t>) = </a:t>
            </a:r>
            <a:r>
              <a:rPr lang="en-US" altLang="zh-TW" i="1"/>
              <a:t>i</a:t>
            </a:r>
            <a:r>
              <a:rPr lang="en-US" altLang="zh-TW"/>
              <a:t>(</a:t>
            </a:r>
            <a:r>
              <a:rPr lang="en-US" altLang="zh-TW" i="1"/>
              <a:t>x</a:t>
            </a:r>
            <a:r>
              <a:rPr lang="en-US" altLang="zh-TW"/>
              <a:t>, </a:t>
            </a:r>
            <a:r>
              <a:rPr lang="en-US" altLang="zh-TW" i="1"/>
              <a:t>y</a:t>
            </a:r>
            <a:r>
              <a:rPr lang="en-US" altLang="zh-TW"/>
              <a:t>)</a:t>
            </a:r>
            <a:r>
              <a:rPr lang="en-US" altLang="zh-TW" i="1"/>
              <a:t>r</a:t>
            </a:r>
            <a:r>
              <a:rPr lang="en-US" altLang="zh-TW"/>
              <a:t>(</a:t>
            </a:r>
            <a:r>
              <a:rPr lang="en-US" altLang="zh-TW" i="1"/>
              <a:t>x</a:t>
            </a:r>
            <a:r>
              <a:rPr lang="en-US" altLang="zh-TW"/>
              <a:t>, </a:t>
            </a:r>
            <a:r>
              <a:rPr lang="en-US" altLang="zh-TW" i="1"/>
              <a:t>y</a:t>
            </a:r>
            <a:r>
              <a:rPr lang="en-US" altLang="zh-TW"/>
              <a:t>) obtained with the same illumination function, simply dividing </a:t>
            </a:r>
            <a:r>
              <a:rPr lang="en-US" altLang="zh-TW" i="1"/>
              <a:t>f</a:t>
            </a:r>
            <a:r>
              <a:rPr lang="en-US" altLang="zh-TW"/>
              <a:t>(</a:t>
            </a:r>
            <a:r>
              <a:rPr lang="en-US" altLang="zh-TW" i="1"/>
              <a:t>x</a:t>
            </a:r>
            <a:r>
              <a:rPr lang="en-US" altLang="zh-TW"/>
              <a:t>, </a:t>
            </a:r>
            <a:r>
              <a:rPr lang="en-US" altLang="zh-TW" i="1"/>
              <a:t>y</a:t>
            </a:r>
            <a:r>
              <a:rPr lang="en-US" altLang="zh-TW"/>
              <a:t>) by </a:t>
            </a:r>
            <a:r>
              <a:rPr lang="en-US" altLang="zh-TW" i="1"/>
              <a:t>g</a:t>
            </a:r>
            <a:r>
              <a:rPr lang="en-US" altLang="zh-TW"/>
              <a:t>(</a:t>
            </a:r>
            <a:r>
              <a:rPr lang="en-US" altLang="zh-TW" i="1"/>
              <a:t>x</a:t>
            </a:r>
            <a:r>
              <a:rPr lang="en-US" altLang="zh-TW"/>
              <a:t>, </a:t>
            </a:r>
            <a:r>
              <a:rPr lang="en-US" altLang="zh-TW" i="1"/>
              <a:t>y</a:t>
            </a:r>
            <a:r>
              <a:rPr lang="en-US" altLang="zh-TW"/>
              <a:t>) yields a normalized function </a:t>
            </a:r>
            <a:r>
              <a:rPr lang="en-US" altLang="zh-TW" i="1"/>
              <a:t>h</a:t>
            </a:r>
            <a:r>
              <a:rPr lang="en-US" altLang="zh-TW"/>
              <a:t>(</a:t>
            </a:r>
            <a:r>
              <a:rPr lang="en-US" altLang="zh-TW" i="1"/>
              <a:t>x</a:t>
            </a:r>
            <a:r>
              <a:rPr lang="en-US" altLang="zh-TW"/>
              <a:t>, </a:t>
            </a:r>
            <a:r>
              <a:rPr lang="en-US" altLang="zh-TW" i="1"/>
              <a:t>y</a:t>
            </a:r>
            <a:r>
              <a:rPr lang="en-US" altLang="zh-TW"/>
              <a:t>) = </a:t>
            </a:r>
            <a:r>
              <a:rPr lang="en-US" altLang="zh-TW" i="1"/>
              <a:t>f</a:t>
            </a:r>
            <a:r>
              <a:rPr lang="en-US" altLang="zh-TW"/>
              <a:t>(</a:t>
            </a:r>
            <a:r>
              <a:rPr lang="en-US" altLang="zh-TW" i="1"/>
              <a:t>x</a:t>
            </a:r>
            <a:r>
              <a:rPr lang="en-US" altLang="zh-TW"/>
              <a:t>, </a:t>
            </a:r>
            <a:r>
              <a:rPr lang="en-US" altLang="zh-TW" i="1"/>
              <a:t>y</a:t>
            </a:r>
            <a:r>
              <a:rPr lang="en-US" altLang="zh-TW"/>
              <a:t>) / </a:t>
            </a:r>
            <a:r>
              <a:rPr lang="en-US" altLang="zh-TW" i="1"/>
              <a:t>g</a:t>
            </a:r>
            <a:r>
              <a:rPr lang="en-US" altLang="zh-TW"/>
              <a:t>(</a:t>
            </a:r>
            <a:r>
              <a:rPr lang="en-US" altLang="zh-TW" i="1"/>
              <a:t>x</a:t>
            </a:r>
            <a:r>
              <a:rPr lang="en-US" altLang="zh-TW"/>
              <a:t>, </a:t>
            </a:r>
            <a:r>
              <a:rPr lang="en-US" altLang="zh-TW" i="1"/>
              <a:t>y</a:t>
            </a:r>
            <a:r>
              <a:rPr lang="en-US" altLang="zh-TW"/>
              <a:t>) = </a:t>
            </a:r>
            <a:r>
              <a:rPr lang="en-US" altLang="zh-TW" i="1"/>
              <a:t>r</a:t>
            </a:r>
            <a:r>
              <a:rPr lang="en-US" altLang="zh-TW"/>
              <a:t>(</a:t>
            </a:r>
            <a:r>
              <a:rPr lang="en-US" altLang="zh-TW" i="1"/>
              <a:t>x</a:t>
            </a:r>
            <a:r>
              <a:rPr lang="en-US" altLang="zh-TW"/>
              <a:t>, </a:t>
            </a:r>
            <a:r>
              <a:rPr lang="en-US" altLang="zh-TW" i="1"/>
              <a:t>y</a:t>
            </a:r>
            <a:r>
              <a:rPr lang="en-US" altLang="zh-TW"/>
              <a:t>) / </a:t>
            </a:r>
            <a:r>
              <a:rPr lang="en-US" altLang="zh-TW" i="1"/>
              <a:t>k</a:t>
            </a:r>
            <a:r>
              <a:rPr lang="en-US" altLang="zh-TW"/>
              <a:t>. Thus, if </a:t>
            </a:r>
            <a:r>
              <a:rPr lang="en-US" altLang="zh-TW" i="1"/>
              <a:t>r</a:t>
            </a:r>
            <a:r>
              <a:rPr lang="en-US" altLang="zh-TW"/>
              <a:t>(</a:t>
            </a:r>
            <a:r>
              <a:rPr lang="en-US" altLang="zh-TW" i="1"/>
              <a:t>x</a:t>
            </a:r>
            <a:r>
              <a:rPr lang="en-US" altLang="zh-TW"/>
              <a:t>, </a:t>
            </a:r>
            <a:r>
              <a:rPr lang="en-US" altLang="zh-TW" i="1"/>
              <a:t>y</a:t>
            </a:r>
            <a:r>
              <a:rPr lang="en-US" altLang="zh-TW"/>
              <a:t>) can be segmented by using a single threshold </a:t>
            </a:r>
            <a:r>
              <a:rPr lang="en-US" altLang="zh-TW" i="1"/>
              <a:t>T</a:t>
            </a:r>
            <a:r>
              <a:rPr lang="en-US" altLang="zh-TW"/>
              <a:t>, then </a:t>
            </a:r>
            <a:r>
              <a:rPr lang="en-US" altLang="zh-TW" i="1"/>
              <a:t>h</a:t>
            </a:r>
            <a:r>
              <a:rPr lang="en-US" altLang="zh-TW"/>
              <a:t>(</a:t>
            </a:r>
            <a:r>
              <a:rPr lang="en-US" altLang="zh-TW" i="1"/>
              <a:t>x</a:t>
            </a:r>
            <a:r>
              <a:rPr lang="en-US" altLang="zh-TW"/>
              <a:t>, </a:t>
            </a:r>
            <a:r>
              <a:rPr lang="en-US" altLang="zh-TW" i="1"/>
              <a:t>y</a:t>
            </a:r>
            <a:r>
              <a:rPr lang="en-US" altLang="zh-TW"/>
              <a:t>) can be segmented by using a single threshold of value </a:t>
            </a:r>
            <a:r>
              <a:rPr lang="en-US" altLang="zh-TW" i="1"/>
              <a:t>T</a:t>
            </a:r>
            <a:r>
              <a:rPr lang="en-US" altLang="zh-TW"/>
              <a:t> / </a:t>
            </a:r>
            <a:r>
              <a:rPr lang="en-US" altLang="zh-TW" i="1"/>
              <a:t>k</a:t>
            </a:r>
            <a:r>
              <a:rPr lang="en-US" altLang="zh-TW"/>
              <a:t>.</a:t>
            </a:r>
          </a:p>
        </p:txBody>
      </p:sp>
      <p:sp>
        <p:nvSpPr>
          <p:cNvPr id="55300" name="投影片編號版面配置區 1">
            <a:extLst>
              <a:ext uri="{FF2B5EF4-FFF2-40B4-BE49-F238E27FC236}">
                <a16:creationId xmlns:a16="http://schemas.microsoft.com/office/drawing/2014/main" id="{FBEF0A29-A941-4095-AF73-243D8F2FC56D}"/>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2D571FB5-6D96-4E5B-8BE3-1B6D3950B4A3}" type="slidenum">
              <a:rPr kumimoji="0" lang="zh-TW" altLang="en-US" smtClean="0"/>
              <a:pPr/>
              <a:t>48</a:t>
            </a:fld>
            <a:endParaRPr kumimoji="0" lang="en-US" altLang="zh-TW"/>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E06DDD67-3B6E-4FBD-8FB7-E09BEEA86B31}"/>
              </a:ext>
            </a:extLst>
          </p:cNvPr>
          <p:cNvSpPr>
            <a:spLocks noGrp="1" noChangeArrowheads="1"/>
          </p:cNvSpPr>
          <p:nvPr>
            <p:ph type="title"/>
          </p:nvPr>
        </p:nvSpPr>
        <p:spPr/>
        <p:txBody>
          <a:bodyPr/>
          <a:lstStyle/>
          <a:p>
            <a:pPr eaLnBrk="1" hangingPunct="1"/>
            <a:r>
              <a:rPr lang="en-US" altLang="zh-TW"/>
              <a:t>Global thresholding	</a:t>
            </a:r>
          </a:p>
        </p:txBody>
      </p:sp>
      <p:sp>
        <p:nvSpPr>
          <p:cNvPr id="56323" name="Rectangle 3">
            <a:extLst>
              <a:ext uri="{FF2B5EF4-FFF2-40B4-BE49-F238E27FC236}">
                <a16:creationId xmlns:a16="http://schemas.microsoft.com/office/drawing/2014/main" id="{B6F5C29B-EF85-4EA0-B317-792F0755952C}"/>
              </a:ext>
            </a:extLst>
          </p:cNvPr>
          <p:cNvSpPr>
            <a:spLocks noGrp="1" noRot="1" noChangeAspect="1" noMove="1" noResize="1" noEditPoints="1" noAdjustHandles="1" noChangeArrowheads="1" noChangeShapeType="1" noTextEdit="1"/>
          </p:cNvSpPr>
          <p:nvPr>
            <p:ph type="body" idx="1"/>
          </p:nvPr>
        </p:nvSpPr>
        <p:spPr>
          <a:xfrm>
            <a:off x="107950" y="917575"/>
            <a:ext cx="8847138" cy="5949950"/>
          </a:xfrm>
          <a:blipFill>
            <a:blip r:embed="rId2"/>
            <a:stretch>
              <a:fillRect l="-1378" t="-2766" r="-2412" b="-1947"/>
            </a:stretch>
          </a:blipFill>
          <a:extLst/>
        </p:spPr>
        <p:txBody>
          <a:bodyPr/>
          <a:lstStyle/>
          <a:p>
            <a:pPr>
              <a:defRPr/>
            </a:pPr>
            <a:r>
              <a:rPr lang="zh-TW" altLang="en-US">
                <a:noFill/>
              </a:rPr>
              <a:t> </a:t>
            </a:r>
          </a:p>
        </p:txBody>
      </p:sp>
      <p:sp>
        <p:nvSpPr>
          <p:cNvPr id="56324" name="投影片編號版面配置區 1">
            <a:extLst>
              <a:ext uri="{FF2B5EF4-FFF2-40B4-BE49-F238E27FC236}">
                <a16:creationId xmlns:a16="http://schemas.microsoft.com/office/drawing/2014/main" id="{3773EC88-47EA-4F09-8298-278D6A3DFAD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34A72CE6-5BE5-418B-A174-CD985E5EE937}" type="slidenum">
              <a:rPr kumimoji="0" lang="zh-TW" altLang="en-US" smtClean="0"/>
              <a:pPr/>
              <a:t>49</a:t>
            </a:fld>
            <a:endParaRPr kumimoji="0" lang="en-US" altLang="zh-TW"/>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A250FF7-2EC9-45BC-B89F-A3221FDFE567}"/>
              </a:ext>
            </a:extLst>
          </p:cNvPr>
          <p:cNvSpPr>
            <a:spLocks noGrp="1" noChangeArrowheads="1"/>
          </p:cNvSpPr>
          <p:nvPr>
            <p:ph type="title"/>
          </p:nvPr>
        </p:nvSpPr>
        <p:spPr/>
        <p:txBody>
          <a:bodyPr/>
          <a:lstStyle/>
          <a:p>
            <a:pPr eaLnBrk="1" hangingPunct="1"/>
            <a:r>
              <a:rPr lang="en-US" altLang="zh-TW"/>
              <a:t>Line detection</a:t>
            </a:r>
            <a:endParaRPr lang="zh-TW" altLang="en-US"/>
          </a:p>
        </p:txBody>
      </p:sp>
      <p:sp>
        <p:nvSpPr>
          <p:cNvPr id="11267" name="Rectangle 3">
            <a:extLst>
              <a:ext uri="{FF2B5EF4-FFF2-40B4-BE49-F238E27FC236}">
                <a16:creationId xmlns:a16="http://schemas.microsoft.com/office/drawing/2014/main" id="{02E5BF21-3B46-4EE5-BCDC-CE758A1731EB}"/>
              </a:ext>
            </a:extLst>
          </p:cNvPr>
          <p:cNvSpPr>
            <a:spLocks noGrp="1" noChangeArrowheads="1"/>
          </p:cNvSpPr>
          <p:nvPr>
            <p:ph type="body" idx="1"/>
          </p:nvPr>
        </p:nvSpPr>
        <p:spPr>
          <a:xfrm>
            <a:off x="107950" y="908050"/>
            <a:ext cx="8847138" cy="5949950"/>
          </a:xfrm>
        </p:spPr>
        <p:txBody>
          <a:bodyPr/>
          <a:lstStyle/>
          <a:p>
            <a:pPr eaLnBrk="1" hangingPunct="1">
              <a:lnSpc>
                <a:spcPct val="90000"/>
              </a:lnSpc>
            </a:pPr>
            <a:r>
              <a:rPr lang="en-US" altLang="zh-TW"/>
              <a:t>Fig. 10.3 shows four line detection masks.</a:t>
            </a:r>
          </a:p>
          <a:p>
            <a:pPr eaLnBrk="1" hangingPunct="1">
              <a:lnSpc>
                <a:spcPct val="90000"/>
              </a:lnSpc>
            </a:pPr>
            <a:r>
              <a:rPr lang="en-US" altLang="zh-TW"/>
              <a:t>Let </a:t>
            </a:r>
            <a:r>
              <a:rPr lang="en-US" altLang="zh-TW" i="1"/>
              <a:t>R</a:t>
            </a:r>
            <a:r>
              <a:rPr lang="en-US" altLang="zh-TW" baseline="-25000"/>
              <a:t>1</a:t>
            </a:r>
            <a:r>
              <a:rPr lang="en-US" altLang="zh-TW"/>
              <a:t>, </a:t>
            </a:r>
            <a:r>
              <a:rPr lang="en-US" altLang="zh-TW" i="1"/>
              <a:t>R</a:t>
            </a:r>
            <a:r>
              <a:rPr lang="en-US" altLang="zh-TW" baseline="-25000"/>
              <a:t>2</a:t>
            </a:r>
            <a:r>
              <a:rPr lang="en-US" altLang="zh-TW"/>
              <a:t>, </a:t>
            </a:r>
            <a:r>
              <a:rPr lang="en-US" altLang="zh-TW" i="1"/>
              <a:t>R</a:t>
            </a:r>
            <a:r>
              <a:rPr lang="en-US" altLang="zh-TW" baseline="-25000"/>
              <a:t>3</a:t>
            </a:r>
            <a:r>
              <a:rPr lang="en-US" altLang="zh-TW"/>
              <a:t>, and </a:t>
            </a:r>
            <a:r>
              <a:rPr lang="en-US" altLang="zh-TW" i="1"/>
              <a:t>R</a:t>
            </a:r>
            <a:r>
              <a:rPr lang="en-US" altLang="zh-TW" baseline="-25000"/>
              <a:t>4</a:t>
            </a:r>
            <a:r>
              <a:rPr lang="en-US" altLang="zh-TW"/>
              <a:t> denote the responses of the four masks in Fig. 10.3. If |</a:t>
            </a:r>
            <a:r>
              <a:rPr lang="en-US" altLang="zh-TW" i="1"/>
              <a:t>R</a:t>
            </a:r>
            <a:r>
              <a:rPr lang="en-US" altLang="zh-TW" i="1" baseline="-25000"/>
              <a:t>i</a:t>
            </a:r>
            <a:r>
              <a:rPr lang="en-US" altLang="zh-TW"/>
              <a:t>| &gt; |</a:t>
            </a:r>
            <a:r>
              <a:rPr lang="en-US" altLang="zh-TW" i="1"/>
              <a:t>R</a:t>
            </a:r>
            <a:r>
              <a:rPr lang="en-US" altLang="zh-TW" i="1" baseline="-25000"/>
              <a:t>j</a:t>
            </a:r>
            <a:r>
              <a:rPr lang="en-US" altLang="zh-TW"/>
              <a:t>| for all  </a:t>
            </a:r>
            <a:r>
              <a:rPr lang="en-US" altLang="zh-TW" i="1"/>
              <a:t>j</a:t>
            </a:r>
            <a:r>
              <a:rPr lang="en-US" altLang="zh-TW"/>
              <a:t> </a:t>
            </a:r>
            <a:r>
              <a:rPr lang="en-US" altLang="zh-TW">
                <a:sym typeface="Symbol" panose="05050102010706020507" pitchFamily="18" charset="2"/>
              </a:rPr>
              <a:t> </a:t>
            </a:r>
            <a:r>
              <a:rPr lang="en-US" altLang="zh-TW" i="1"/>
              <a:t>i</a:t>
            </a:r>
            <a:r>
              <a:rPr lang="en-US" altLang="zh-TW"/>
              <a:t>, then the point is said to be more likely associated with a line in the direction of mask </a:t>
            </a:r>
            <a:r>
              <a:rPr lang="en-US" altLang="zh-TW" i="1"/>
              <a:t>i</a:t>
            </a:r>
            <a:r>
              <a:rPr lang="en-US" altLang="zh-TW"/>
              <a:t>. </a:t>
            </a:r>
          </a:p>
          <a:p>
            <a:pPr eaLnBrk="1" hangingPunct="1">
              <a:lnSpc>
                <a:spcPct val="90000"/>
              </a:lnSpc>
            </a:pPr>
            <a:endParaRPr lang="en-US" altLang="zh-TW"/>
          </a:p>
          <a:p>
            <a:pPr eaLnBrk="1" hangingPunct="1">
              <a:lnSpc>
                <a:spcPct val="90000"/>
              </a:lnSpc>
            </a:pPr>
            <a:endParaRPr lang="en-US" altLang="zh-TW"/>
          </a:p>
          <a:p>
            <a:pPr eaLnBrk="1" hangingPunct="1">
              <a:lnSpc>
                <a:spcPct val="90000"/>
              </a:lnSpc>
            </a:pPr>
            <a:endParaRPr lang="en-US" altLang="zh-TW"/>
          </a:p>
          <a:p>
            <a:pPr eaLnBrk="1" hangingPunct="1">
              <a:lnSpc>
                <a:spcPct val="90000"/>
              </a:lnSpc>
            </a:pPr>
            <a:endParaRPr lang="en-US" altLang="zh-TW"/>
          </a:p>
          <a:p>
            <a:pPr eaLnBrk="1" hangingPunct="1">
              <a:lnSpc>
                <a:spcPct val="90000"/>
              </a:lnSpc>
            </a:pPr>
            <a:r>
              <a:rPr lang="en-US" altLang="zh-TW"/>
              <a:t>Fig. 10.4(a) shows a digital (binary) portion of a wire-bond mask for an electronic circuit, Fig. 10.4(b) shows the absolute value of the result after processing with the </a:t>
            </a:r>
            <a:r>
              <a:rPr lang="en-US" altLang="zh-TW">
                <a:latin typeface="Arial" panose="020B0604020202020204" pitchFamily="34" charset="0"/>
              </a:rPr>
              <a:t>–</a:t>
            </a:r>
            <a:r>
              <a:rPr lang="en-US" altLang="zh-TW"/>
              <a:t>45</a:t>
            </a:r>
            <a:r>
              <a:rPr lang="en-US" altLang="zh-TW">
                <a:cs typeface="Times New Roman" panose="02020603050405020304" pitchFamily="18" charset="0"/>
              </a:rPr>
              <a:t>°</a:t>
            </a:r>
            <a:r>
              <a:rPr lang="en-US" altLang="zh-TW"/>
              <a:t> line detector, and Fig. 10.4(c) shows the result of thresholding image in Fig. 10.4(b).</a:t>
            </a:r>
          </a:p>
        </p:txBody>
      </p:sp>
      <p:pic>
        <p:nvPicPr>
          <p:cNvPr id="11268" name="Picture 6">
            <a:extLst>
              <a:ext uri="{FF2B5EF4-FFF2-40B4-BE49-F238E27FC236}">
                <a16:creationId xmlns:a16="http://schemas.microsoft.com/office/drawing/2014/main" id="{1068C358-6A76-4798-81F6-CCC03658D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924175"/>
            <a:ext cx="856932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9" name="投影片編號版面配置區 1">
            <a:extLst>
              <a:ext uri="{FF2B5EF4-FFF2-40B4-BE49-F238E27FC236}">
                <a16:creationId xmlns:a16="http://schemas.microsoft.com/office/drawing/2014/main" id="{43D3D644-E2ED-4F19-8E11-01F84D02C689}"/>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F73C96AC-E2CA-4628-9E77-11A3205FB514}" type="slidenum">
              <a:rPr kumimoji="0" lang="zh-TW" altLang="en-US" smtClean="0"/>
              <a:pPr/>
              <a:t>5</a:t>
            </a:fld>
            <a:endParaRPr kumimoji="0" lang="en-US" altLang="zh-TW"/>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53CE326-1B23-4820-A23F-62B8F6577211}"/>
              </a:ext>
            </a:extLst>
          </p:cNvPr>
          <p:cNvSpPr>
            <a:spLocks noGrp="1" noChangeArrowheads="1"/>
          </p:cNvSpPr>
          <p:nvPr>
            <p:ph type="title"/>
          </p:nvPr>
        </p:nvSpPr>
        <p:spPr/>
        <p:txBody>
          <a:bodyPr/>
          <a:lstStyle/>
          <a:p>
            <a:pPr eaLnBrk="1" hangingPunct="1"/>
            <a:endParaRPr lang="zh-TW" altLang="en-US"/>
          </a:p>
        </p:txBody>
      </p:sp>
      <p:pic>
        <p:nvPicPr>
          <p:cNvPr id="57347" name="Picture 4">
            <a:extLst>
              <a:ext uri="{FF2B5EF4-FFF2-40B4-BE49-F238E27FC236}">
                <a16:creationId xmlns:a16="http://schemas.microsoft.com/office/drawing/2014/main" id="{E6B13798-10E3-4C9D-B545-A0AD8AEC4594}"/>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11188" y="652463"/>
            <a:ext cx="7489825" cy="5399087"/>
          </a:xfrm>
          <a:noFill/>
        </p:spPr>
      </p:pic>
      <p:sp>
        <p:nvSpPr>
          <p:cNvPr id="57348" name="投影片編號版面配置區 1">
            <a:extLst>
              <a:ext uri="{FF2B5EF4-FFF2-40B4-BE49-F238E27FC236}">
                <a16:creationId xmlns:a16="http://schemas.microsoft.com/office/drawing/2014/main" id="{F356AA68-AA91-4C60-8C13-F35EE40ED23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F72E63D-93B7-4DC6-B5C2-7CCC7C7B636C}" type="slidenum">
              <a:rPr kumimoji="0" lang="zh-TW" altLang="en-US" smtClean="0"/>
              <a:pPr/>
              <a:t>50</a:t>
            </a:fld>
            <a:endParaRPr kumimoji="0" lang="en-US" altLang="zh-TW"/>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3BFDF90-C16E-4597-9119-EC74AFF3D5B7}"/>
              </a:ext>
            </a:extLst>
          </p:cNvPr>
          <p:cNvSpPr>
            <a:spLocks noGrp="1" noChangeArrowheads="1"/>
          </p:cNvSpPr>
          <p:nvPr>
            <p:ph type="title"/>
          </p:nvPr>
        </p:nvSpPr>
        <p:spPr/>
        <p:txBody>
          <a:bodyPr/>
          <a:lstStyle/>
          <a:p>
            <a:pPr eaLnBrk="1" hangingPunct="1"/>
            <a:endParaRPr lang="zh-TW" altLang="en-US" sz="700"/>
          </a:p>
        </p:txBody>
      </p:sp>
      <p:sp>
        <p:nvSpPr>
          <p:cNvPr id="58371" name="Rectangle 3">
            <a:extLst>
              <a:ext uri="{FF2B5EF4-FFF2-40B4-BE49-F238E27FC236}">
                <a16:creationId xmlns:a16="http://schemas.microsoft.com/office/drawing/2014/main" id="{17C3135B-D4E2-42E9-85C7-B39717D59B67}"/>
              </a:ext>
            </a:extLst>
          </p:cNvPr>
          <p:cNvSpPr>
            <a:spLocks noGrp="1" noChangeArrowheads="1"/>
          </p:cNvSpPr>
          <p:nvPr>
            <p:ph type="body" idx="1"/>
          </p:nvPr>
        </p:nvSpPr>
        <p:spPr>
          <a:xfrm>
            <a:off x="107950" y="188913"/>
            <a:ext cx="8856663" cy="6408737"/>
          </a:xfrm>
        </p:spPr>
        <p:txBody>
          <a:bodyPr/>
          <a:lstStyle/>
          <a:p>
            <a:pPr algn="dist" defTabSz="712788" eaLnBrk="1" hangingPunct="1">
              <a:spcBef>
                <a:spcPct val="0"/>
              </a:spcBef>
            </a:pPr>
            <a:r>
              <a:rPr lang="en-US" altLang="zh-TW"/>
              <a:t>Fig. 10.29(a) shows the original image, Fig. 10.29(b) is the</a:t>
            </a:r>
          </a:p>
        </p:txBody>
      </p:sp>
      <p:pic>
        <p:nvPicPr>
          <p:cNvPr id="58372" name="Picture 4">
            <a:extLst>
              <a:ext uri="{FF2B5EF4-FFF2-40B4-BE49-F238E27FC236}">
                <a16:creationId xmlns:a16="http://schemas.microsoft.com/office/drawing/2014/main" id="{F63A5CC1-E80A-42E0-B90E-845F19A7E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733425"/>
            <a:ext cx="5992812" cy="580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3" name="Rectangle 5">
            <a:extLst>
              <a:ext uri="{FF2B5EF4-FFF2-40B4-BE49-F238E27FC236}">
                <a16:creationId xmlns:a16="http://schemas.microsoft.com/office/drawing/2014/main" id="{41C13A15-3F38-4E8C-9341-466038A22440}"/>
              </a:ext>
            </a:extLst>
          </p:cNvPr>
          <p:cNvSpPr>
            <a:spLocks noChangeArrowheads="1"/>
          </p:cNvSpPr>
          <p:nvPr/>
        </p:nvSpPr>
        <p:spPr bwMode="auto">
          <a:xfrm>
            <a:off x="34925" y="612775"/>
            <a:ext cx="2909888"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34963" indent="-334963" algn="just" defTabSz="712788">
              <a:spcBef>
                <a:spcPct val="20000"/>
              </a:spcBef>
              <a:buClr>
                <a:schemeClr val="folHlink"/>
              </a:buClr>
              <a:buSzPct val="60000"/>
              <a:buFont typeface="Wingdings" panose="05000000000000000000" pitchFamily="2" charset="2"/>
              <a:buChar char="n"/>
              <a:defRPr kumimoji="1" sz="2800">
                <a:solidFill>
                  <a:schemeClr val="tx1"/>
                </a:solidFill>
                <a:latin typeface="Times New Roman" panose="02020603050405020304" pitchFamily="18" charset="0"/>
                <a:ea typeface="新細明體" panose="02020500000000000000" pitchFamily="18" charset="-120"/>
              </a:defRPr>
            </a:lvl1pPr>
            <a:lvl2pPr marL="641350" indent="-304800" algn="just" defTabSz="712788">
              <a:spcBef>
                <a:spcPct val="20000"/>
              </a:spcBef>
              <a:buClr>
                <a:schemeClr val="hlink"/>
              </a:buClr>
              <a:buSzPct val="55000"/>
              <a:buFont typeface="Wingdings" panose="05000000000000000000" pitchFamily="2" charset="2"/>
              <a:buChar char="n"/>
              <a:defRPr kumimoji="1" sz="2400">
                <a:solidFill>
                  <a:schemeClr val="tx1"/>
                </a:solidFill>
                <a:latin typeface="Times New Roman" panose="02020603050405020304" pitchFamily="18" charset="0"/>
                <a:ea typeface="新細明體" panose="02020500000000000000" pitchFamily="18" charset="-120"/>
              </a:defRPr>
            </a:lvl2pPr>
            <a:lvl3pPr marL="993775" indent="-350838" algn="just" defTabSz="712788">
              <a:spcBef>
                <a:spcPct val="20000"/>
              </a:spcBef>
              <a:buClr>
                <a:schemeClr val="folHlink"/>
              </a:buClr>
              <a:buSzPct val="50000"/>
              <a:buFont typeface="Wingdings" panose="05000000000000000000" pitchFamily="2" charset="2"/>
              <a:buChar char="n"/>
              <a:defRPr kumimoji="1" sz="2000">
                <a:solidFill>
                  <a:schemeClr val="tx1"/>
                </a:solidFill>
                <a:latin typeface="Times New Roman" panose="02020603050405020304" pitchFamily="18" charset="0"/>
                <a:ea typeface="新細明體" panose="02020500000000000000" pitchFamily="18" charset="-120"/>
              </a:defRPr>
            </a:lvl3pPr>
            <a:lvl4pPr marL="1358900" indent="-363538" algn="just" defTabSz="712788">
              <a:spcBef>
                <a:spcPct val="20000"/>
              </a:spcBef>
              <a:buClr>
                <a:schemeClr val="accent2"/>
              </a:buClr>
              <a:buSzPct val="55000"/>
              <a:buFont typeface="Wingdings" panose="05000000000000000000" pitchFamily="2" charset="2"/>
              <a:buChar char="n"/>
              <a:defRPr kumimoji="1">
                <a:solidFill>
                  <a:schemeClr val="tx1"/>
                </a:solidFill>
                <a:latin typeface="Times New Roman" panose="02020603050405020304" pitchFamily="18" charset="0"/>
                <a:ea typeface="新細明體" panose="02020500000000000000" pitchFamily="18" charset="-120"/>
              </a:defRPr>
            </a:lvl4pPr>
            <a:lvl5pPr marL="1719263" indent="-358775" algn="just" defTabSz="712788">
              <a:spcBef>
                <a:spcPct val="20000"/>
              </a:spcBef>
              <a:buClr>
                <a:schemeClr val="accent1"/>
              </a:buClr>
              <a:buSzPct val="50000"/>
              <a:buFont typeface="Wingdings" panose="05000000000000000000" pitchFamily="2" charset="2"/>
              <a:buChar char="n"/>
              <a:defRPr kumimoji="1">
                <a:solidFill>
                  <a:schemeClr val="tx1"/>
                </a:solidFill>
                <a:latin typeface="Times New Roman" panose="02020603050405020304" pitchFamily="18" charset="0"/>
                <a:ea typeface="新細明體" panose="02020500000000000000" pitchFamily="18" charset="-120"/>
              </a:defRPr>
            </a:lvl5pPr>
            <a:lvl6pPr marL="2176463" indent="-358775" algn="just" defTabSz="712788" eaLnBrk="0" fontAlgn="base" hangingPunct="0">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imes New Roman" panose="02020603050405020304" pitchFamily="18" charset="0"/>
                <a:ea typeface="新細明體" panose="02020500000000000000" pitchFamily="18" charset="-120"/>
              </a:defRPr>
            </a:lvl6pPr>
            <a:lvl7pPr marL="2633663" indent="-358775" algn="just" defTabSz="712788" eaLnBrk="0" fontAlgn="base" hangingPunct="0">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imes New Roman" panose="02020603050405020304" pitchFamily="18" charset="0"/>
                <a:ea typeface="新細明體" panose="02020500000000000000" pitchFamily="18" charset="-120"/>
              </a:defRPr>
            </a:lvl7pPr>
            <a:lvl8pPr marL="3090863" indent="-358775" algn="just" defTabSz="712788" eaLnBrk="0" fontAlgn="base" hangingPunct="0">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imes New Roman" panose="02020603050405020304" pitchFamily="18" charset="0"/>
                <a:ea typeface="新細明體" panose="02020500000000000000" pitchFamily="18" charset="-120"/>
              </a:defRPr>
            </a:lvl8pPr>
            <a:lvl9pPr marL="3548063" indent="-358775" algn="just" defTabSz="712788" eaLnBrk="0" fontAlgn="base" hangingPunct="0">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imes New Roman" panose="02020603050405020304" pitchFamily="18" charset="0"/>
                <a:ea typeface="新細明體" panose="02020500000000000000" pitchFamily="18" charset="-120"/>
              </a:defRPr>
            </a:lvl9pPr>
          </a:lstStyle>
          <a:p>
            <a:pPr algn="dist" eaLnBrk="1" hangingPunct="1">
              <a:spcBef>
                <a:spcPct val="0"/>
              </a:spcBef>
              <a:buFont typeface="Wingdings" panose="05000000000000000000" pitchFamily="2" charset="2"/>
              <a:buNone/>
            </a:pPr>
            <a:r>
              <a:rPr lang="en-US" altLang="zh-TW"/>
              <a:t>	image histogram, </a:t>
            </a:r>
          </a:p>
          <a:p>
            <a:pPr algn="dist" eaLnBrk="1" hangingPunct="1">
              <a:spcBef>
                <a:spcPct val="0"/>
              </a:spcBef>
              <a:buFont typeface="Wingdings" panose="05000000000000000000" pitchFamily="2" charset="2"/>
              <a:buNone/>
            </a:pPr>
            <a:r>
              <a:rPr lang="en-US" altLang="zh-TW"/>
              <a:t>	and Fig. 10.29(c) </a:t>
            </a:r>
          </a:p>
          <a:p>
            <a:pPr eaLnBrk="1" hangingPunct="1">
              <a:spcBef>
                <a:spcPct val="0"/>
              </a:spcBef>
              <a:buFont typeface="Wingdings" panose="05000000000000000000" pitchFamily="2" charset="2"/>
              <a:buNone/>
            </a:pPr>
            <a:r>
              <a:rPr lang="en-US" altLang="zh-TW"/>
              <a:t>	s</a:t>
            </a:r>
            <a:r>
              <a:rPr lang="en-US" altLang="zh-TW" sz="800"/>
              <a:t> </a:t>
            </a:r>
            <a:r>
              <a:rPr lang="en-US" altLang="zh-TW"/>
              <a:t>h</a:t>
            </a:r>
            <a:r>
              <a:rPr lang="en-US" altLang="zh-TW" sz="800"/>
              <a:t> </a:t>
            </a:r>
            <a:r>
              <a:rPr lang="en-US" altLang="zh-TW"/>
              <a:t>o</a:t>
            </a:r>
            <a:r>
              <a:rPr lang="en-US" altLang="zh-TW" sz="800"/>
              <a:t> </a:t>
            </a:r>
            <a:r>
              <a:rPr lang="en-US" altLang="zh-TW"/>
              <a:t>w</a:t>
            </a:r>
            <a:r>
              <a:rPr lang="en-US" altLang="zh-TW" sz="800"/>
              <a:t> </a:t>
            </a:r>
            <a:r>
              <a:rPr lang="en-US" altLang="zh-TW"/>
              <a:t>s   t</a:t>
            </a:r>
            <a:r>
              <a:rPr lang="en-US" altLang="zh-TW" sz="800"/>
              <a:t> </a:t>
            </a:r>
            <a:r>
              <a:rPr lang="en-US" altLang="zh-TW"/>
              <a:t>h</a:t>
            </a:r>
            <a:r>
              <a:rPr lang="en-US" altLang="zh-TW" sz="800"/>
              <a:t> </a:t>
            </a:r>
            <a:r>
              <a:rPr lang="en-US" altLang="zh-TW"/>
              <a:t>e </a:t>
            </a:r>
          </a:p>
          <a:p>
            <a:pPr algn="dist" eaLnBrk="1" hangingPunct="1">
              <a:spcBef>
                <a:spcPct val="0"/>
              </a:spcBef>
              <a:buFont typeface="Wingdings" panose="05000000000000000000" pitchFamily="2" charset="2"/>
              <a:buNone/>
            </a:pPr>
            <a:r>
              <a:rPr lang="en-US" altLang="zh-TW"/>
              <a:t>	threshlding result </a:t>
            </a:r>
          </a:p>
          <a:p>
            <a:pPr algn="dist" eaLnBrk="1" hangingPunct="1">
              <a:spcBef>
                <a:spcPct val="0"/>
              </a:spcBef>
              <a:buFont typeface="Wingdings" panose="05000000000000000000" pitchFamily="2" charset="2"/>
              <a:buNone/>
            </a:pPr>
            <a:r>
              <a:rPr lang="en-US" altLang="zh-TW"/>
              <a:t>	using  </a:t>
            </a:r>
            <a:r>
              <a:rPr lang="en-US" altLang="zh-TW" i="1"/>
              <a:t>T</a:t>
            </a:r>
            <a:r>
              <a:rPr lang="en-US" altLang="zh-TW"/>
              <a:t> = 125</a:t>
            </a:r>
          </a:p>
          <a:p>
            <a:pPr algn="dist" eaLnBrk="1" hangingPunct="1">
              <a:spcBef>
                <a:spcPct val="0"/>
              </a:spcBef>
              <a:buFont typeface="Wingdings" panose="05000000000000000000" pitchFamily="2" charset="2"/>
              <a:buNone/>
            </a:pPr>
            <a:r>
              <a:rPr lang="en-US" altLang="zh-TW"/>
              <a:t>	(determined by </a:t>
            </a:r>
          </a:p>
          <a:p>
            <a:pPr eaLnBrk="1" hangingPunct="1">
              <a:spcBef>
                <a:spcPct val="0"/>
              </a:spcBef>
              <a:buFont typeface="Wingdings" panose="05000000000000000000" pitchFamily="2" charset="2"/>
              <a:buNone/>
            </a:pPr>
            <a:r>
              <a:rPr lang="en-US" altLang="zh-TW"/>
              <a:t>	t</a:t>
            </a:r>
            <a:r>
              <a:rPr lang="en-US" altLang="zh-TW" sz="800"/>
              <a:t> </a:t>
            </a:r>
            <a:r>
              <a:rPr lang="en-US" altLang="zh-TW"/>
              <a:t>h</a:t>
            </a:r>
            <a:r>
              <a:rPr lang="en-US" altLang="zh-TW" sz="800"/>
              <a:t> </a:t>
            </a:r>
            <a:r>
              <a:rPr lang="en-US" altLang="zh-TW"/>
              <a:t>e   a</a:t>
            </a:r>
            <a:r>
              <a:rPr lang="en-US" altLang="zh-TW" sz="800"/>
              <a:t> </a:t>
            </a:r>
            <a:r>
              <a:rPr lang="en-US" altLang="zh-TW"/>
              <a:t>b</a:t>
            </a:r>
            <a:r>
              <a:rPr lang="en-US" altLang="zh-TW" sz="800"/>
              <a:t> </a:t>
            </a:r>
            <a:r>
              <a:rPr lang="en-US" altLang="zh-TW"/>
              <a:t>o</a:t>
            </a:r>
            <a:r>
              <a:rPr lang="en-US" altLang="zh-TW" sz="800"/>
              <a:t> </a:t>
            </a:r>
            <a:r>
              <a:rPr lang="en-US" altLang="zh-TW"/>
              <a:t>v</a:t>
            </a:r>
            <a:r>
              <a:rPr lang="en-US" altLang="zh-TW" sz="800"/>
              <a:t> </a:t>
            </a:r>
            <a:r>
              <a:rPr lang="en-US" altLang="zh-TW"/>
              <a:t>e </a:t>
            </a:r>
            <a:r>
              <a:rPr lang="en-US" altLang="zh-TW" sz="800"/>
              <a:t> </a:t>
            </a:r>
            <a:endParaRPr lang="en-US" altLang="zh-TW"/>
          </a:p>
          <a:p>
            <a:pPr eaLnBrk="1" hangingPunct="1">
              <a:spcBef>
                <a:spcPct val="0"/>
              </a:spcBef>
              <a:buFont typeface="Wingdings" panose="05000000000000000000" pitchFamily="2" charset="2"/>
              <a:buNone/>
            </a:pPr>
            <a:r>
              <a:rPr lang="en-US" altLang="zh-TW"/>
              <a:t>	algorithm).</a:t>
            </a:r>
          </a:p>
        </p:txBody>
      </p:sp>
      <p:sp>
        <p:nvSpPr>
          <p:cNvPr id="58374" name="投影片編號版面配置區 1">
            <a:extLst>
              <a:ext uri="{FF2B5EF4-FFF2-40B4-BE49-F238E27FC236}">
                <a16:creationId xmlns:a16="http://schemas.microsoft.com/office/drawing/2014/main" id="{8ACF3BDC-793B-4ABB-8A41-FDC9096DB97F}"/>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C5BDD543-DACD-45AB-B3FF-DD6870458F93}" type="slidenum">
              <a:rPr kumimoji="0" lang="zh-TW" altLang="en-US" smtClean="0"/>
              <a:pPr/>
              <a:t>51</a:t>
            </a:fld>
            <a:endParaRPr kumimoji="0" lang="en-US" altLang="zh-TW"/>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C47AD680-2CF3-436D-83CD-3D61ACCF8B43}"/>
              </a:ext>
            </a:extLst>
          </p:cNvPr>
          <p:cNvSpPr>
            <a:spLocks noGrp="1" noChangeArrowheads="1"/>
          </p:cNvSpPr>
          <p:nvPr>
            <p:ph type="title"/>
          </p:nvPr>
        </p:nvSpPr>
        <p:spPr/>
        <p:txBody>
          <a:bodyPr/>
          <a:lstStyle/>
          <a:p>
            <a:pPr eaLnBrk="1" hangingPunct="1"/>
            <a:r>
              <a:rPr lang="en-US" altLang="zh-TW"/>
              <a:t>Adaptive thresholding</a:t>
            </a:r>
          </a:p>
        </p:txBody>
      </p:sp>
      <p:sp>
        <p:nvSpPr>
          <p:cNvPr id="59395" name="Rectangle 3">
            <a:extLst>
              <a:ext uri="{FF2B5EF4-FFF2-40B4-BE49-F238E27FC236}">
                <a16:creationId xmlns:a16="http://schemas.microsoft.com/office/drawing/2014/main" id="{52F36D1C-61BD-43DE-9C7E-442E1D0BCF75}"/>
              </a:ext>
            </a:extLst>
          </p:cNvPr>
          <p:cNvSpPr>
            <a:spLocks noGrp="1" noChangeArrowheads="1"/>
          </p:cNvSpPr>
          <p:nvPr>
            <p:ph type="body" idx="1"/>
          </p:nvPr>
        </p:nvSpPr>
        <p:spPr/>
        <p:txBody>
          <a:bodyPr/>
          <a:lstStyle/>
          <a:p>
            <a:pPr eaLnBrk="1" hangingPunct="1"/>
            <a:r>
              <a:rPr lang="en-US" altLang="zh-TW"/>
              <a:t>We can divide the original image into subimages and then utilize different thresholds to segment subimages.</a:t>
            </a:r>
          </a:p>
          <a:p>
            <a:pPr lvl="1" eaLnBrk="1" hangingPunct="1"/>
            <a:r>
              <a:rPr lang="en-US" altLang="zh-TW"/>
              <a:t>The key issues:</a:t>
            </a:r>
          </a:p>
          <a:p>
            <a:pPr lvl="1" eaLnBrk="1" hangingPunct="1">
              <a:buFont typeface="Wingdings" panose="05000000000000000000" pitchFamily="2" charset="2"/>
              <a:buNone/>
            </a:pPr>
            <a:r>
              <a:rPr lang="en-US" altLang="zh-TW"/>
              <a:t>	(1)  how to subdivide the image, and </a:t>
            </a:r>
          </a:p>
          <a:p>
            <a:pPr lvl="1" eaLnBrk="1" hangingPunct="1">
              <a:buFont typeface="Wingdings" panose="05000000000000000000" pitchFamily="2" charset="2"/>
              <a:buNone/>
            </a:pPr>
            <a:r>
              <a:rPr lang="en-US" altLang="zh-TW"/>
              <a:t>	(2)  how to estimate the threshold for each resulting subimage.</a:t>
            </a:r>
          </a:p>
          <a:p>
            <a:pPr eaLnBrk="1" hangingPunct="1"/>
            <a:r>
              <a:rPr lang="en-US" altLang="zh-TW"/>
              <a:t>Fig. 10.30(a) shows the image from Fig. 10.27(d), and Fig. 10.30(b) shows the result of thresholding the image with a global threshold placed in the valley of its histogram. In Fig. 10.30(c), the image is divided into smaller subimages and Fig. 10.30(d) shows the result of adaptive thresholding.</a:t>
            </a:r>
          </a:p>
        </p:txBody>
      </p:sp>
      <p:sp>
        <p:nvSpPr>
          <p:cNvPr id="59396" name="投影片編號版面配置區 1">
            <a:extLst>
              <a:ext uri="{FF2B5EF4-FFF2-40B4-BE49-F238E27FC236}">
                <a16:creationId xmlns:a16="http://schemas.microsoft.com/office/drawing/2014/main" id="{6E2FBD25-CCC1-497D-9D18-61475D38F9F0}"/>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4BF4452D-2CFE-4FEB-AE24-DECCCB842609}" type="slidenum">
              <a:rPr kumimoji="0" lang="zh-TW" altLang="en-US" smtClean="0"/>
              <a:pPr/>
              <a:t>52</a:t>
            </a:fld>
            <a:endParaRPr kumimoji="0" lang="en-US" altLang="zh-TW"/>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13314E6-6A18-4B79-8AD2-CBCE966B4446}"/>
              </a:ext>
            </a:extLst>
          </p:cNvPr>
          <p:cNvSpPr>
            <a:spLocks noGrp="1" noChangeArrowheads="1"/>
          </p:cNvSpPr>
          <p:nvPr>
            <p:ph type="title"/>
          </p:nvPr>
        </p:nvSpPr>
        <p:spPr/>
        <p:txBody>
          <a:bodyPr/>
          <a:lstStyle/>
          <a:p>
            <a:pPr eaLnBrk="1" hangingPunct="1"/>
            <a:endParaRPr lang="zh-TW" altLang="en-US"/>
          </a:p>
        </p:txBody>
      </p:sp>
      <p:pic>
        <p:nvPicPr>
          <p:cNvPr id="60419" name="Picture 4">
            <a:extLst>
              <a:ext uri="{FF2B5EF4-FFF2-40B4-BE49-F238E27FC236}">
                <a16:creationId xmlns:a16="http://schemas.microsoft.com/office/drawing/2014/main" id="{F68A59C7-05FB-48C3-AFB2-D02E1CA59621}"/>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12775" y="858838"/>
            <a:ext cx="7559675" cy="4875212"/>
          </a:xfrm>
          <a:noFill/>
        </p:spPr>
      </p:pic>
      <p:sp>
        <p:nvSpPr>
          <p:cNvPr id="60420" name="投影片編號版面配置區 1">
            <a:extLst>
              <a:ext uri="{FF2B5EF4-FFF2-40B4-BE49-F238E27FC236}">
                <a16:creationId xmlns:a16="http://schemas.microsoft.com/office/drawing/2014/main" id="{DAD1FF8E-D376-4FF6-B956-BC65ADC3CD7F}"/>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B17719E8-0174-4A93-B43B-5CF4841B9BF0}" type="slidenum">
              <a:rPr kumimoji="0" lang="zh-TW" altLang="en-US" smtClean="0"/>
              <a:pPr/>
              <a:t>53</a:t>
            </a:fld>
            <a:endParaRPr kumimoji="0" lang="en-US" altLang="zh-TW"/>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FA1010FF-DDC7-4A43-B84E-5D6725E037F7}"/>
              </a:ext>
            </a:extLst>
          </p:cNvPr>
          <p:cNvSpPr>
            <a:spLocks noGrp="1" noChangeArrowheads="1"/>
          </p:cNvSpPr>
          <p:nvPr>
            <p:ph type="title"/>
          </p:nvPr>
        </p:nvSpPr>
        <p:spPr/>
        <p:txBody>
          <a:bodyPr/>
          <a:lstStyle/>
          <a:p>
            <a:pPr eaLnBrk="1" hangingPunct="1"/>
            <a:endParaRPr lang="zh-TW" altLang="en-US" sz="700"/>
          </a:p>
        </p:txBody>
      </p:sp>
      <p:pic>
        <p:nvPicPr>
          <p:cNvPr id="61443" name="Picture 5">
            <a:extLst>
              <a:ext uri="{FF2B5EF4-FFF2-40B4-BE49-F238E27FC236}">
                <a16:creationId xmlns:a16="http://schemas.microsoft.com/office/drawing/2014/main" id="{5AD2A27C-6C73-4661-A6B0-D21938D4F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5718175"/>
            <a:ext cx="6469063"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4" name="Picture 4">
            <a:extLst>
              <a:ext uri="{FF2B5EF4-FFF2-40B4-BE49-F238E27FC236}">
                <a16:creationId xmlns:a16="http://schemas.microsoft.com/office/drawing/2014/main" id="{876AFBA7-9656-4056-9371-47968A8B8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25" y="1412875"/>
            <a:ext cx="6372225" cy="484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5" name="Rectangle 3">
            <a:extLst>
              <a:ext uri="{FF2B5EF4-FFF2-40B4-BE49-F238E27FC236}">
                <a16:creationId xmlns:a16="http://schemas.microsoft.com/office/drawing/2014/main" id="{52E07E34-F7A7-4A1A-AD0B-3A47BDD23BE6}"/>
              </a:ext>
            </a:extLst>
          </p:cNvPr>
          <p:cNvSpPr>
            <a:spLocks noGrp="1" noChangeArrowheads="1"/>
          </p:cNvSpPr>
          <p:nvPr>
            <p:ph type="body" idx="1"/>
          </p:nvPr>
        </p:nvSpPr>
        <p:spPr>
          <a:xfrm>
            <a:off x="107950" y="71438"/>
            <a:ext cx="8847138" cy="6238875"/>
          </a:xfrm>
          <a:noFill/>
        </p:spPr>
        <p:txBody>
          <a:bodyPr/>
          <a:lstStyle/>
          <a:p>
            <a:pPr eaLnBrk="1" hangingPunct="1">
              <a:lnSpc>
                <a:spcPct val="80000"/>
              </a:lnSpc>
            </a:pPr>
            <a:r>
              <a:rPr lang="en-US" altLang="zh-TW"/>
              <a:t>Fig. 10.31(a) shows the top improperly segmented subimage from Fig. 10.30(c) and the subimage directly above it. Fig. 10.31(d) shows the failed subimage further subdivided into much smaller subimages so that the adaptive segmenting </a:t>
            </a:r>
          </a:p>
          <a:p>
            <a:pPr eaLnBrk="1" hangingPunct="1">
              <a:lnSpc>
                <a:spcPct val="80000"/>
              </a:lnSpc>
              <a:buFont typeface="Wingdings" panose="05000000000000000000" pitchFamily="2" charset="2"/>
              <a:buNone/>
            </a:pPr>
            <a:r>
              <a:rPr lang="en-US" altLang="zh-TW"/>
              <a:t>	result is shown in Fig. </a:t>
            </a:r>
          </a:p>
          <a:p>
            <a:pPr eaLnBrk="1" hangingPunct="1">
              <a:lnSpc>
                <a:spcPct val="80000"/>
              </a:lnSpc>
              <a:buFont typeface="Wingdings" panose="05000000000000000000" pitchFamily="2" charset="2"/>
              <a:buNone/>
            </a:pPr>
            <a:r>
              <a:rPr lang="en-US" altLang="zh-TW"/>
              <a:t>	10.31(f).</a:t>
            </a:r>
          </a:p>
        </p:txBody>
      </p:sp>
      <p:sp>
        <p:nvSpPr>
          <p:cNvPr id="61446" name="投影片編號版面配置區 1">
            <a:extLst>
              <a:ext uri="{FF2B5EF4-FFF2-40B4-BE49-F238E27FC236}">
                <a16:creationId xmlns:a16="http://schemas.microsoft.com/office/drawing/2014/main" id="{FCB3AB88-06C2-4FC4-B546-BC54D5F82DAD}"/>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F3B6A7F2-74B9-4ACD-A031-2DF466C8241F}" type="slidenum">
              <a:rPr kumimoji="0" lang="zh-TW" altLang="en-US" smtClean="0"/>
              <a:pPr/>
              <a:t>54</a:t>
            </a:fld>
            <a:endParaRPr kumimoji="0" lang="en-US" altLang="zh-TW"/>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2F3E6FD-AC2A-4A52-B4B5-2045DA691550}"/>
              </a:ext>
            </a:extLst>
          </p:cNvPr>
          <p:cNvSpPr>
            <a:spLocks noGrp="1" noChangeArrowheads="1"/>
          </p:cNvSpPr>
          <p:nvPr>
            <p:ph type="title"/>
          </p:nvPr>
        </p:nvSpPr>
        <p:spPr/>
        <p:txBody>
          <a:bodyPr/>
          <a:lstStyle/>
          <a:p>
            <a:pPr eaLnBrk="1" hangingPunct="1"/>
            <a:r>
              <a:rPr lang="en-US" altLang="zh-TW"/>
              <a:t>Optimal global and adaptive thresholding</a:t>
            </a:r>
          </a:p>
        </p:txBody>
      </p:sp>
      <p:sp>
        <p:nvSpPr>
          <p:cNvPr id="62467" name="Rectangle 3">
            <a:extLst>
              <a:ext uri="{FF2B5EF4-FFF2-40B4-BE49-F238E27FC236}">
                <a16:creationId xmlns:a16="http://schemas.microsoft.com/office/drawing/2014/main" id="{FA89C528-C558-4590-B28C-DE17110FD6AF}"/>
              </a:ext>
            </a:extLst>
          </p:cNvPr>
          <p:cNvSpPr>
            <a:spLocks noGrp="1" noChangeArrowheads="1"/>
          </p:cNvSpPr>
          <p:nvPr>
            <p:ph type="body" idx="1"/>
          </p:nvPr>
        </p:nvSpPr>
        <p:spPr/>
        <p:txBody>
          <a:bodyPr/>
          <a:lstStyle/>
          <a:p>
            <a:pPr eaLnBrk="1" hangingPunct="1">
              <a:lnSpc>
                <a:spcPct val="80000"/>
              </a:lnSpc>
            </a:pPr>
            <a:r>
              <a:rPr lang="en-US" altLang="zh-TW"/>
              <a:t>Let </a:t>
            </a:r>
            <a:r>
              <a:rPr lang="en-US" altLang="zh-TW" i="1"/>
              <a:t>z</a:t>
            </a:r>
            <a:r>
              <a:rPr lang="en-US" altLang="zh-TW"/>
              <a:t> denote gray-level values and an image contain only two principal gray-level regions, as shown in Fig. 10.32. Then the mixed PDF of the image is:</a:t>
            </a:r>
          </a:p>
          <a:p>
            <a:pPr algn="r" eaLnBrk="1" hangingPunct="1">
              <a:lnSpc>
                <a:spcPct val="80000"/>
              </a:lnSpc>
              <a:buFont typeface="Wingdings" panose="05000000000000000000" pitchFamily="2" charset="2"/>
              <a:buNone/>
            </a:pPr>
            <a:r>
              <a:rPr lang="en-US" altLang="zh-TW"/>
              <a:t>									   (10.3-5) </a:t>
            </a:r>
          </a:p>
          <a:p>
            <a:pPr eaLnBrk="1" hangingPunct="1">
              <a:lnSpc>
                <a:spcPct val="80000"/>
              </a:lnSpc>
              <a:buFont typeface="Wingdings" panose="05000000000000000000" pitchFamily="2" charset="2"/>
              <a:buNone/>
            </a:pPr>
            <a:r>
              <a:rPr lang="en-US" altLang="zh-TW"/>
              <a:t>	where </a:t>
            </a:r>
            <a:r>
              <a:rPr lang="en-US" altLang="zh-TW" i="1"/>
              <a:t>P</a:t>
            </a:r>
            <a:r>
              <a:rPr lang="en-US" altLang="zh-TW" baseline="-25000"/>
              <a:t>1</a:t>
            </a:r>
            <a:r>
              <a:rPr lang="en-US" altLang="zh-TW"/>
              <a:t> and </a:t>
            </a:r>
            <a:r>
              <a:rPr lang="en-US" altLang="zh-TW" i="1"/>
              <a:t>P</a:t>
            </a:r>
            <a:r>
              <a:rPr lang="en-US" altLang="zh-TW" baseline="-25000"/>
              <a:t>2</a:t>
            </a:r>
            <a:r>
              <a:rPr lang="en-US" altLang="zh-TW"/>
              <a:t> are the probabilities of occurrence of the two classes (object and background) of pixels with</a:t>
            </a:r>
          </a:p>
          <a:p>
            <a:pPr algn="r" eaLnBrk="1" hangingPunct="1">
              <a:lnSpc>
                <a:spcPct val="80000"/>
              </a:lnSpc>
              <a:buFont typeface="Wingdings" panose="05000000000000000000" pitchFamily="2" charset="2"/>
              <a:buNone/>
            </a:pPr>
            <a:r>
              <a:rPr lang="en-US" altLang="zh-TW"/>
              <a:t>.						(10.3-6) </a:t>
            </a:r>
          </a:p>
          <a:p>
            <a:pPr lvl="1" eaLnBrk="1" hangingPunct="1">
              <a:lnSpc>
                <a:spcPct val="80000"/>
              </a:lnSpc>
            </a:pPr>
            <a:r>
              <a:rPr lang="en-US" altLang="zh-TW"/>
              <a:t>The objective is to select the value of </a:t>
            </a:r>
            <a:r>
              <a:rPr lang="en-US" altLang="zh-TW" i="1"/>
              <a:t>T</a:t>
            </a:r>
            <a:r>
              <a:rPr lang="en-US" altLang="zh-TW"/>
              <a:t> that minimizes the average error in making the decisions that a given pixel belongs to an object or to the background.</a:t>
            </a:r>
          </a:p>
        </p:txBody>
      </p:sp>
      <p:sp>
        <p:nvSpPr>
          <p:cNvPr id="62468" name="Rectangle 5">
            <a:extLst>
              <a:ext uri="{FF2B5EF4-FFF2-40B4-BE49-F238E27FC236}">
                <a16:creationId xmlns:a16="http://schemas.microsoft.com/office/drawing/2014/main" id="{889EFDE2-A082-41F6-9519-24194E7E096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62469" name="Object 4">
            <a:extLst>
              <a:ext uri="{FF2B5EF4-FFF2-40B4-BE49-F238E27FC236}">
                <a16:creationId xmlns:a16="http://schemas.microsoft.com/office/drawing/2014/main" id="{A21FB70A-CD2B-47B7-AED7-007A02D22FED}"/>
              </a:ext>
            </a:extLst>
          </p:cNvPr>
          <p:cNvGraphicFramePr>
            <a:graphicFrameLocks noChangeAspect="1"/>
          </p:cNvGraphicFramePr>
          <p:nvPr/>
        </p:nvGraphicFramePr>
        <p:xfrm>
          <a:off x="1535113" y="1973263"/>
          <a:ext cx="3397250" cy="496887"/>
        </p:xfrm>
        <a:graphic>
          <a:graphicData uri="http://schemas.openxmlformats.org/presentationml/2006/ole">
            <mc:AlternateContent xmlns:mc="http://schemas.openxmlformats.org/markup-compatibility/2006">
              <mc:Choice xmlns:v="urn:schemas-microsoft-com:vml" Requires="v">
                <p:oleObj spid="_x0000_s63240" name="方程式" r:id="rId3" imgW="1523339" imgH="215806" progId="Equation.3">
                  <p:embed/>
                </p:oleObj>
              </mc:Choice>
              <mc:Fallback>
                <p:oleObj name="方程式" r:id="rId3" imgW="1523339" imgH="21580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5113" y="1973263"/>
                        <a:ext cx="33972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0" name="Rectangle 7">
            <a:extLst>
              <a:ext uri="{FF2B5EF4-FFF2-40B4-BE49-F238E27FC236}">
                <a16:creationId xmlns:a16="http://schemas.microsoft.com/office/drawing/2014/main" id="{3C7745B4-F03A-424F-8045-AB1E7871C4C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62471" name="Object 6">
            <a:extLst>
              <a:ext uri="{FF2B5EF4-FFF2-40B4-BE49-F238E27FC236}">
                <a16:creationId xmlns:a16="http://schemas.microsoft.com/office/drawing/2014/main" id="{96902B7D-20A3-4395-B2EF-020945723CA3}"/>
              </a:ext>
            </a:extLst>
          </p:cNvPr>
          <p:cNvGraphicFramePr>
            <a:graphicFrameLocks noChangeAspect="1"/>
          </p:cNvGraphicFramePr>
          <p:nvPr/>
        </p:nvGraphicFramePr>
        <p:xfrm>
          <a:off x="1763713" y="3133725"/>
          <a:ext cx="1511300" cy="488950"/>
        </p:xfrm>
        <a:graphic>
          <a:graphicData uri="http://schemas.openxmlformats.org/presentationml/2006/ole">
            <mc:AlternateContent xmlns:mc="http://schemas.openxmlformats.org/markup-compatibility/2006">
              <mc:Choice xmlns:v="urn:schemas-microsoft-com:vml" Requires="v">
                <p:oleObj spid="_x0000_s63241" name="方程式" r:id="rId5" imgW="672808" imgH="215806" progId="Equation.3">
                  <p:embed/>
                </p:oleObj>
              </mc:Choice>
              <mc:Fallback>
                <p:oleObj name="方程式" r:id="rId5" imgW="672808" imgH="21580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133725"/>
                        <a:ext cx="15113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2472" name="Picture 8">
            <a:extLst>
              <a:ext uri="{FF2B5EF4-FFF2-40B4-BE49-F238E27FC236}">
                <a16:creationId xmlns:a16="http://schemas.microsoft.com/office/drawing/2014/main" id="{6A63245E-8F4C-471C-B930-2D51E27AFA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4533900"/>
            <a:ext cx="6697662" cy="225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3" name="投影片編號版面配置區 1">
            <a:extLst>
              <a:ext uri="{FF2B5EF4-FFF2-40B4-BE49-F238E27FC236}">
                <a16:creationId xmlns:a16="http://schemas.microsoft.com/office/drawing/2014/main" id="{BD7A7556-631D-4305-A2FE-72A136C65F73}"/>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62ECDF0C-84D7-4E1D-894B-D6967D535D48}" type="slidenum">
              <a:rPr kumimoji="0" lang="zh-TW" altLang="en-US" smtClean="0"/>
              <a:pPr/>
              <a:t>55</a:t>
            </a:fld>
            <a:endParaRPr kumimoji="0" lang="en-US" altLang="zh-TW"/>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3">
            <a:extLst>
              <a:ext uri="{FF2B5EF4-FFF2-40B4-BE49-F238E27FC236}">
                <a16:creationId xmlns:a16="http://schemas.microsoft.com/office/drawing/2014/main" id="{322EC634-5FAD-45E2-B725-1762E1F8CBD8}"/>
              </a:ext>
            </a:extLst>
          </p:cNvPr>
          <p:cNvSpPr>
            <a:spLocks noGrp="1" noChangeArrowheads="1"/>
          </p:cNvSpPr>
          <p:nvPr>
            <p:ph type="title"/>
          </p:nvPr>
        </p:nvSpPr>
        <p:spPr/>
        <p:txBody>
          <a:bodyPr/>
          <a:lstStyle/>
          <a:p>
            <a:pPr eaLnBrk="1" hangingPunct="1"/>
            <a:endParaRPr lang="zh-TW" altLang="en-US"/>
          </a:p>
        </p:txBody>
      </p:sp>
      <p:sp>
        <p:nvSpPr>
          <p:cNvPr id="63491" name="Rectangle 3">
            <a:extLst>
              <a:ext uri="{FF2B5EF4-FFF2-40B4-BE49-F238E27FC236}">
                <a16:creationId xmlns:a16="http://schemas.microsoft.com/office/drawing/2014/main" id="{5F7C4EC6-8419-4A41-AEED-9132DC883EB5}"/>
              </a:ext>
            </a:extLst>
          </p:cNvPr>
          <p:cNvSpPr>
            <a:spLocks noGrp="1" noRot="1" noChangeAspect="1" noMove="1" noResize="1" noEditPoints="1" noAdjustHandles="1" noChangeArrowheads="1" noChangeShapeType="1" noTextEdit="1"/>
          </p:cNvSpPr>
          <p:nvPr>
            <p:ph type="body" idx="1"/>
          </p:nvPr>
        </p:nvSpPr>
        <p:spPr>
          <a:xfrm>
            <a:off x="107950" y="260350"/>
            <a:ext cx="8847138" cy="6597650"/>
          </a:xfrm>
          <a:blipFill>
            <a:blip r:embed="rId3"/>
            <a:stretch>
              <a:fillRect l="-1378" t="-2033" r="-2412"/>
            </a:stretch>
          </a:blipFill>
          <a:extLst/>
        </p:spPr>
        <p:txBody>
          <a:bodyPr/>
          <a:lstStyle/>
          <a:p>
            <a:pPr>
              <a:defRPr/>
            </a:pPr>
            <a:r>
              <a:rPr lang="zh-TW" altLang="en-US">
                <a:noFill/>
              </a:rPr>
              <a:t> </a:t>
            </a:r>
          </a:p>
        </p:txBody>
      </p:sp>
      <p:sp>
        <p:nvSpPr>
          <p:cNvPr id="63492" name="Rectangle 5">
            <a:extLst>
              <a:ext uri="{FF2B5EF4-FFF2-40B4-BE49-F238E27FC236}">
                <a16:creationId xmlns:a16="http://schemas.microsoft.com/office/drawing/2014/main" id="{E6D7C764-B4EA-4FAE-BC80-D418E2AC87D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63493" name="Object 4">
            <a:extLst>
              <a:ext uri="{FF2B5EF4-FFF2-40B4-BE49-F238E27FC236}">
                <a16:creationId xmlns:a16="http://schemas.microsoft.com/office/drawing/2014/main" id="{585F08FE-1922-40F8-800F-5C64903E0100}"/>
              </a:ext>
            </a:extLst>
          </p:cNvPr>
          <p:cNvGraphicFramePr>
            <a:graphicFrameLocks noChangeAspect="1"/>
          </p:cNvGraphicFramePr>
          <p:nvPr/>
        </p:nvGraphicFramePr>
        <p:xfrm>
          <a:off x="2051050" y="163513"/>
          <a:ext cx="2386013" cy="576262"/>
        </p:xfrm>
        <a:graphic>
          <a:graphicData uri="http://schemas.openxmlformats.org/presentationml/2006/ole">
            <mc:AlternateContent xmlns:mc="http://schemas.openxmlformats.org/markup-compatibility/2006">
              <mc:Choice xmlns:v="urn:schemas-microsoft-com:vml" Requires="v">
                <p:oleObj spid="_x0000_s105611" name="方程式" r:id="rId4" imgW="1384300" imgH="330200" progId="Equation.3">
                  <p:embed/>
                </p:oleObj>
              </mc:Choice>
              <mc:Fallback>
                <p:oleObj name="方程式" r:id="rId4" imgW="1384300" imgH="330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163513"/>
                        <a:ext cx="23860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4" name="Rectangle 7">
            <a:extLst>
              <a:ext uri="{FF2B5EF4-FFF2-40B4-BE49-F238E27FC236}">
                <a16:creationId xmlns:a16="http://schemas.microsoft.com/office/drawing/2014/main" id="{56E5068F-DD03-4009-A1C5-A6EE87E05306}"/>
              </a:ext>
            </a:extLst>
          </p:cNvPr>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sp>
        <p:nvSpPr>
          <p:cNvPr id="63495" name="Rectangle 9">
            <a:extLst>
              <a:ext uri="{FF2B5EF4-FFF2-40B4-BE49-F238E27FC236}">
                <a16:creationId xmlns:a16="http://schemas.microsoft.com/office/drawing/2014/main" id="{D04452B9-04AA-4F67-B1B1-DBA37DEFEF18}"/>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sp>
        <p:nvSpPr>
          <p:cNvPr id="63496" name="Rectangle 15">
            <a:extLst>
              <a:ext uri="{FF2B5EF4-FFF2-40B4-BE49-F238E27FC236}">
                <a16:creationId xmlns:a16="http://schemas.microsoft.com/office/drawing/2014/main" id="{C70A6959-EF82-40DE-8739-2416EA25F266}"/>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63497" name="Object 14">
            <a:extLst>
              <a:ext uri="{FF2B5EF4-FFF2-40B4-BE49-F238E27FC236}">
                <a16:creationId xmlns:a16="http://schemas.microsoft.com/office/drawing/2014/main" id="{CA622F9B-79AE-4FA9-A5B1-5BDABED23BE0}"/>
              </a:ext>
            </a:extLst>
          </p:cNvPr>
          <p:cNvGraphicFramePr>
            <a:graphicFrameLocks noChangeAspect="1"/>
          </p:cNvGraphicFramePr>
          <p:nvPr/>
        </p:nvGraphicFramePr>
        <p:xfrm>
          <a:off x="2843213" y="2922588"/>
          <a:ext cx="2089150" cy="396875"/>
        </p:xfrm>
        <a:graphic>
          <a:graphicData uri="http://schemas.openxmlformats.org/presentationml/2006/ole">
            <mc:AlternateContent xmlns:mc="http://schemas.openxmlformats.org/markup-compatibility/2006">
              <mc:Choice xmlns:v="urn:schemas-microsoft-com:vml" Requires="v">
                <p:oleObj spid="_x0000_s105612" name="方程式" r:id="rId6" imgW="1155199" imgH="215806" progId="Equation.3">
                  <p:embed/>
                </p:oleObj>
              </mc:Choice>
              <mc:Fallback>
                <p:oleObj name="方程式" r:id="rId6" imgW="1155199" imgH="215806"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213" y="2922588"/>
                        <a:ext cx="2089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8" name="Rectangle 17">
            <a:extLst>
              <a:ext uri="{FF2B5EF4-FFF2-40B4-BE49-F238E27FC236}">
                <a16:creationId xmlns:a16="http://schemas.microsoft.com/office/drawing/2014/main" id="{12F51ABB-0D37-47BA-9228-0B5EEF6388F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sp>
        <p:nvSpPr>
          <p:cNvPr id="63499" name="Rectangle 25">
            <a:extLst>
              <a:ext uri="{FF2B5EF4-FFF2-40B4-BE49-F238E27FC236}">
                <a16:creationId xmlns:a16="http://schemas.microsoft.com/office/drawing/2014/main" id="{2BA8B37F-6603-4FE7-B004-DA21925F880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63500" name="Object 26">
            <a:extLst>
              <a:ext uri="{FF2B5EF4-FFF2-40B4-BE49-F238E27FC236}">
                <a16:creationId xmlns:a16="http://schemas.microsoft.com/office/drawing/2014/main" id="{8E6E3153-FAC5-41BE-AC3A-CD4A3BB0DD4F}"/>
              </a:ext>
            </a:extLst>
          </p:cNvPr>
          <p:cNvGraphicFramePr>
            <a:graphicFrameLocks noChangeAspect="1"/>
          </p:cNvGraphicFramePr>
          <p:nvPr/>
        </p:nvGraphicFramePr>
        <p:xfrm>
          <a:off x="1044575" y="4159250"/>
          <a:ext cx="5688013" cy="1220788"/>
        </p:xfrm>
        <a:graphic>
          <a:graphicData uri="http://schemas.openxmlformats.org/presentationml/2006/ole">
            <mc:AlternateContent xmlns:mc="http://schemas.openxmlformats.org/markup-compatibility/2006">
              <mc:Choice xmlns:v="urn:schemas-microsoft-com:vml" Requires="v">
                <p:oleObj spid="_x0000_s105613" name="方程式" r:id="rId8" imgW="2489200" imgH="533400" progId="Equation.3">
                  <p:embed/>
                </p:oleObj>
              </mc:Choice>
              <mc:Fallback>
                <p:oleObj name="方程式" r:id="rId8" imgW="2489200" imgH="533400" progId="Equation.3">
                  <p:embed/>
                  <p:pic>
                    <p:nvPicPr>
                      <p:cNvPr id="0"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4575" y="4159250"/>
                        <a:ext cx="5688013"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01" name="投影片編號版面配置區 1">
            <a:extLst>
              <a:ext uri="{FF2B5EF4-FFF2-40B4-BE49-F238E27FC236}">
                <a16:creationId xmlns:a16="http://schemas.microsoft.com/office/drawing/2014/main" id="{65DB3806-EC5E-41CE-A777-84CF5307AFD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EF038604-36A2-4CF7-9582-47D96CD5FBD8}" type="slidenum">
              <a:rPr kumimoji="0" lang="zh-TW" altLang="en-US" smtClean="0"/>
              <a:pPr/>
              <a:t>56</a:t>
            </a:fld>
            <a:endParaRPr kumimoji="0" lang="en-US" altLang="zh-TW"/>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ED3B0AB4-4AF7-4436-8290-B7697037672A}"/>
              </a:ext>
            </a:extLst>
          </p:cNvPr>
          <p:cNvSpPr>
            <a:spLocks noGrp="1" noChangeArrowheads="1"/>
          </p:cNvSpPr>
          <p:nvPr>
            <p:ph type="title"/>
          </p:nvPr>
        </p:nvSpPr>
        <p:spPr/>
        <p:txBody>
          <a:bodyPr/>
          <a:lstStyle/>
          <a:p>
            <a:pPr eaLnBrk="1" hangingPunct="1"/>
            <a:endParaRPr lang="zh-TW" altLang="en-US"/>
          </a:p>
        </p:txBody>
      </p:sp>
      <p:sp>
        <p:nvSpPr>
          <p:cNvPr id="64515" name="Rectangle 3">
            <a:extLst>
              <a:ext uri="{FF2B5EF4-FFF2-40B4-BE49-F238E27FC236}">
                <a16:creationId xmlns:a16="http://schemas.microsoft.com/office/drawing/2014/main" id="{2B16F040-8A6E-42CC-8E90-89BD94DB4346}"/>
              </a:ext>
            </a:extLst>
          </p:cNvPr>
          <p:cNvSpPr>
            <a:spLocks noGrp="1" noRot="1" noChangeAspect="1" noMove="1" noResize="1" noEditPoints="1" noAdjustHandles="1" noChangeArrowheads="1" noChangeShapeType="1" noTextEdit="1"/>
          </p:cNvSpPr>
          <p:nvPr>
            <p:ph type="body" idx="1"/>
          </p:nvPr>
        </p:nvSpPr>
        <p:spPr>
          <a:blipFill>
            <a:blip r:embed="rId3"/>
            <a:stretch>
              <a:fillRect t="-1564" r="-2068"/>
            </a:stretch>
          </a:blipFill>
          <a:extLst/>
        </p:spPr>
        <p:txBody>
          <a:bodyPr/>
          <a:lstStyle/>
          <a:p>
            <a:pPr>
              <a:defRPr/>
            </a:pPr>
            <a:r>
              <a:rPr lang="zh-TW" altLang="en-US">
                <a:noFill/>
              </a:rPr>
              <a:t> </a:t>
            </a:r>
          </a:p>
        </p:txBody>
      </p:sp>
      <p:sp>
        <p:nvSpPr>
          <p:cNvPr id="64516" name="Rectangle 5">
            <a:extLst>
              <a:ext uri="{FF2B5EF4-FFF2-40B4-BE49-F238E27FC236}">
                <a16:creationId xmlns:a16="http://schemas.microsoft.com/office/drawing/2014/main" id="{242D552A-48D5-41B5-80C2-11F9EAA42B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64517" name="Object 4">
            <a:extLst>
              <a:ext uri="{FF2B5EF4-FFF2-40B4-BE49-F238E27FC236}">
                <a16:creationId xmlns:a16="http://schemas.microsoft.com/office/drawing/2014/main" id="{D71503F8-0961-4EEA-9F59-0A534C80E135}"/>
              </a:ext>
            </a:extLst>
          </p:cNvPr>
          <p:cNvGraphicFramePr>
            <a:graphicFrameLocks noChangeAspect="1"/>
          </p:cNvGraphicFramePr>
          <p:nvPr/>
        </p:nvGraphicFramePr>
        <p:xfrm>
          <a:off x="2339975" y="760413"/>
          <a:ext cx="2376488" cy="412750"/>
        </p:xfrm>
        <a:graphic>
          <a:graphicData uri="http://schemas.openxmlformats.org/presentationml/2006/ole">
            <mc:AlternateContent xmlns:mc="http://schemas.openxmlformats.org/markup-compatibility/2006">
              <mc:Choice xmlns:v="urn:schemas-microsoft-com:vml" Requires="v">
                <p:oleObj spid="_x0000_s65288" name="方程式" r:id="rId4" imgW="1155700" imgH="203200" progId="Equation.3">
                  <p:embed/>
                </p:oleObj>
              </mc:Choice>
              <mc:Fallback>
                <p:oleObj name="方程式" r:id="rId4" imgW="1155700" imgH="203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760413"/>
                        <a:ext cx="237648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8" name="Rectangle 7">
            <a:extLst>
              <a:ext uri="{FF2B5EF4-FFF2-40B4-BE49-F238E27FC236}">
                <a16:creationId xmlns:a16="http://schemas.microsoft.com/office/drawing/2014/main" id="{B13439E5-7CC4-4E2D-8789-168530B5025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sp>
        <p:nvSpPr>
          <p:cNvPr id="64519" name="Rectangle 9">
            <a:extLst>
              <a:ext uri="{FF2B5EF4-FFF2-40B4-BE49-F238E27FC236}">
                <a16:creationId xmlns:a16="http://schemas.microsoft.com/office/drawing/2014/main" id="{A36EAA4C-9880-4B8D-A551-27F67C8223D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64520" name="Object 8">
            <a:extLst>
              <a:ext uri="{FF2B5EF4-FFF2-40B4-BE49-F238E27FC236}">
                <a16:creationId xmlns:a16="http://schemas.microsoft.com/office/drawing/2014/main" id="{92FC82DB-162B-4C25-B054-DD4109D38E48}"/>
              </a:ext>
            </a:extLst>
          </p:cNvPr>
          <p:cNvGraphicFramePr>
            <a:graphicFrameLocks noChangeAspect="1"/>
          </p:cNvGraphicFramePr>
          <p:nvPr/>
        </p:nvGraphicFramePr>
        <p:xfrm>
          <a:off x="971550" y="4221163"/>
          <a:ext cx="3479800" cy="922337"/>
        </p:xfrm>
        <a:graphic>
          <a:graphicData uri="http://schemas.openxmlformats.org/presentationml/2006/ole">
            <mc:AlternateContent xmlns:mc="http://schemas.openxmlformats.org/markup-compatibility/2006">
              <mc:Choice xmlns:v="urn:schemas-microsoft-com:vml" Requires="v">
                <p:oleObj spid="_x0000_s65289" name="方程式" r:id="rId6" imgW="1828800" imgH="482600" progId="Equation.3">
                  <p:embed/>
                </p:oleObj>
              </mc:Choice>
              <mc:Fallback>
                <p:oleObj name="方程式" r:id="rId6" imgW="1828800" imgH="4826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4221163"/>
                        <a:ext cx="34798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21" name="投影片編號版面配置區 1">
            <a:extLst>
              <a:ext uri="{FF2B5EF4-FFF2-40B4-BE49-F238E27FC236}">
                <a16:creationId xmlns:a16="http://schemas.microsoft.com/office/drawing/2014/main" id="{DAD457A4-86FC-4E18-A32E-0D75CB6C294B}"/>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B9090F64-D334-4E95-B45B-1D19A0C0276E}" type="slidenum">
              <a:rPr kumimoji="0" lang="zh-TW" altLang="en-US" smtClean="0"/>
              <a:pPr/>
              <a:t>57</a:t>
            </a:fld>
            <a:endParaRPr kumimoji="0" lang="en-US" altLang="zh-TW"/>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35BD8DE-C503-45C2-A79F-563DD0623BC6}"/>
              </a:ext>
            </a:extLst>
          </p:cNvPr>
          <p:cNvSpPr>
            <a:spLocks noGrp="1" noChangeArrowheads="1"/>
          </p:cNvSpPr>
          <p:nvPr>
            <p:ph type="title"/>
          </p:nvPr>
        </p:nvSpPr>
        <p:spPr/>
        <p:txBody>
          <a:bodyPr/>
          <a:lstStyle/>
          <a:p>
            <a:pPr eaLnBrk="1" hangingPunct="1"/>
            <a:endParaRPr lang="zh-TW" altLang="en-US"/>
          </a:p>
        </p:txBody>
      </p:sp>
      <p:sp>
        <p:nvSpPr>
          <p:cNvPr id="65539" name="Rectangle 3">
            <a:extLst>
              <a:ext uri="{FF2B5EF4-FFF2-40B4-BE49-F238E27FC236}">
                <a16:creationId xmlns:a16="http://schemas.microsoft.com/office/drawing/2014/main" id="{741D66E4-0720-4911-8A08-856108F4BAE6}"/>
              </a:ext>
            </a:extLst>
          </p:cNvPr>
          <p:cNvSpPr>
            <a:spLocks noGrp="1" noChangeArrowheads="1"/>
          </p:cNvSpPr>
          <p:nvPr>
            <p:ph type="body" idx="1"/>
          </p:nvPr>
        </p:nvSpPr>
        <p:spPr>
          <a:xfrm>
            <a:off x="107950" y="34925"/>
            <a:ext cx="8847138" cy="6788150"/>
          </a:xfrm>
          <a:noFill/>
        </p:spPr>
        <p:txBody>
          <a:bodyPr/>
          <a:lstStyle/>
          <a:p>
            <a:pPr eaLnBrk="1" hangingPunct="1">
              <a:lnSpc>
                <a:spcPct val="85000"/>
              </a:lnSpc>
            </a:pPr>
            <a:r>
              <a:rPr lang="en-US" altLang="zh-TW"/>
              <a:t>The mean square error between the (continuos) mixture density </a:t>
            </a:r>
            <a:r>
              <a:rPr lang="en-US" altLang="zh-TW" i="1"/>
              <a:t>p</a:t>
            </a:r>
            <a:r>
              <a:rPr lang="en-US" altLang="zh-TW"/>
              <a:t>(</a:t>
            </a:r>
            <a:r>
              <a:rPr lang="en-US" altLang="zh-TW" i="1"/>
              <a:t>z</a:t>
            </a:r>
            <a:r>
              <a:rPr lang="en-US" altLang="zh-TW"/>
              <a:t>) and the (discrete) image histogram </a:t>
            </a:r>
            <a:r>
              <a:rPr lang="en-US" altLang="zh-TW" i="1"/>
              <a:t>h</a:t>
            </a:r>
            <a:r>
              <a:rPr lang="en-US" altLang="zh-TW"/>
              <a:t>(</a:t>
            </a:r>
            <a:r>
              <a:rPr lang="en-US" altLang="zh-TW" i="1"/>
              <a:t>z</a:t>
            </a:r>
            <a:r>
              <a:rPr lang="en-US" altLang="zh-TW" i="1" baseline="-25000"/>
              <a:t>i</a:t>
            </a:r>
            <a:r>
              <a:rPr lang="en-US" altLang="zh-TW"/>
              <a:t>) is:</a:t>
            </a:r>
          </a:p>
          <a:p>
            <a:pPr algn="r" eaLnBrk="1" hangingPunct="1">
              <a:lnSpc>
                <a:spcPct val="185000"/>
              </a:lnSpc>
              <a:buFont typeface="Wingdings" panose="05000000000000000000" pitchFamily="2" charset="2"/>
              <a:buNone/>
            </a:pPr>
            <a:r>
              <a:rPr lang="en-US" altLang="zh-TW"/>
              <a:t>				,			(10.3-15)</a:t>
            </a:r>
          </a:p>
          <a:p>
            <a:pPr eaLnBrk="1" hangingPunct="1">
              <a:lnSpc>
                <a:spcPct val="85000"/>
              </a:lnSpc>
              <a:buFont typeface="Wingdings" panose="05000000000000000000" pitchFamily="2" charset="2"/>
              <a:buNone/>
            </a:pPr>
            <a:r>
              <a:rPr lang="en-US" altLang="zh-TW"/>
              <a:t>	where an </a:t>
            </a:r>
            <a:r>
              <a:rPr lang="en-US" altLang="zh-TW" i="1"/>
              <a:t>n</a:t>
            </a:r>
            <a:r>
              <a:rPr lang="en-US" altLang="zh-TW"/>
              <a:t>-point histogram is assumed. The principal reason for estimating the complete density is to determine the presence or absence dominant modes in the PDF.</a:t>
            </a:r>
          </a:p>
          <a:p>
            <a:pPr eaLnBrk="1" hangingPunct="1">
              <a:lnSpc>
                <a:spcPct val="85000"/>
              </a:lnSpc>
            </a:pPr>
            <a:r>
              <a:rPr lang="en-US" altLang="zh-TW"/>
              <a:t>To outline automatically the boundaries of heart ventricles in cardioangiograms, all images are preprocessed as follows.</a:t>
            </a:r>
          </a:p>
          <a:p>
            <a:pPr eaLnBrk="1" hangingPunct="1">
              <a:lnSpc>
                <a:spcPct val="85000"/>
              </a:lnSpc>
              <a:buFont typeface="Wingdings" panose="05000000000000000000" pitchFamily="2" charset="2"/>
              <a:buNone/>
            </a:pPr>
            <a:r>
              <a:rPr lang="en-US" altLang="zh-TW"/>
              <a:t>	(1)	Each pixel was mapped with a log function to counter 	exponential effects caused by radioactive absorption.</a:t>
            </a:r>
          </a:p>
          <a:p>
            <a:pPr eaLnBrk="1" hangingPunct="1">
              <a:lnSpc>
                <a:spcPct val="85000"/>
              </a:lnSpc>
              <a:buFont typeface="Wingdings" panose="05000000000000000000" pitchFamily="2" charset="2"/>
              <a:buNone/>
            </a:pPr>
            <a:r>
              <a:rPr lang="en-US" altLang="zh-TW"/>
              <a:t>	(2)	An image obtained before application of the contrast 	medium was subtracted from each image captured after 	the medium was injected in order to remove the spinal 	column present in both images.</a:t>
            </a:r>
          </a:p>
          <a:p>
            <a:pPr eaLnBrk="1" hangingPunct="1">
              <a:lnSpc>
                <a:spcPct val="85000"/>
              </a:lnSpc>
              <a:buFont typeface="Wingdings" panose="05000000000000000000" pitchFamily="2" charset="2"/>
              <a:buNone/>
            </a:pPr>
            <a:r>
              <a:rPr lang="en-US" altLang="zh-TW"/>
              <a:t>	(3)	Several angiograms were summed in order to reduce 	random noise.</a:t>
            </a:r>
          </a:p>
        </p:txBody>
      </p:sp>
      <p:sp>
        <p:nvSpPr>
          <p:cNvPr id="65540" name="Rectangle 5">
            <a:extLst>
              <a:ext uri="{FF2B5EF4-FFF2-40B4-BE49-F238E27FC236}">
                <a16:creationId xmlns:a16="http://schemas.microsoft.com/office/drawing/2014/main" id="{FCFF7322-8ADA-440B-B4A2-90136442CE3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65541" name="Object 4">
            <a:extLst>
              <a:ext uri="{FF2B5EF4-FFF2-40B4-BE49-F238E27FC236}">
                <a16:creationId xmlns:a16="http://schemas.microsoft.com/office/drawing/2014/main" id="{08F13103-38DA-45DF-86AF-02A05273B729}"/>
              </a:ext>
            </a:extLst>
          </p:cNvPr>
          <p:cNvGraphicFramePr>
            <a:graphicFrameLocks noChangeAspect="1"/>
          </p:cNvGraphicFramePr>
          <p:nvPr/>
        </p:nvGraphicFramePr>
        <p:xfrm>
          <a:off x="1331913" y="765175"/>
          <a:ext cx="3671887" cy="1014413"/>
        </p:xfrm>
        <a:graphic>
          <a:graphicData uri="http://schemas.openxmlformats.org/presentationml/2006/ole">
            <mc:AlternateContent xmlns:mc="http://schemas.openxmlformats.org/markup-compatibility/2006">
              <mc:Choice xmlns:v="urn:schemas-microsoft-com:vml" Requires="v">
                <p:oleObj spid="_x0000_s65926" name="方程式" r:id="rId3" imgW="1548728" imgH="431613" progId="Equation.3">
                  <p:embed/>
                </p:oleObj>
              </mc:Choice>
              <mc:Fallback>
                <p:oleObj name="方程式" r:id="rId3" imgW="1548728" imgH="4316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765175"/>
                        <a:ext cx="3671887"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2" name="投影片編號版面配置區 1">
            <a:extLst>
              <a:ext uri="{FF2B5EF4-FFF2-40B4-BE49-F238E27FC236}">
                <a16:creationId xmlns:a16="http://schemas.microsoft.com/office/drawing/2014/main" id="{C78DDEB2-9411-4FEA-8D5E-16A507A70271}"/>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5CC68DA8-A231-424B-A290-DB584B37962B}" type="slidenum">
              <a:rPr kumimoji="0" lang="zh-TW" altLang="en-US" smtClean="0"/>
              <a:pPr/>
              <a:t>58</a:t>
            </a:fld>
            <a:endParaRPr kumimoji="0" lang="en-US" altLang="zh-TW"/>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84481E6-36FD-40FA-9FA9-C1DDDD5D05E0}"/>
              </a:ext>
            </a:extLst>
          </p:cNvPr>
          <p:cNvSpPr>
            <a:spLocks noGrp="1" noChangeArrowheads="1"/>
          </p:cNvSpPr>
          <p:nvPr>
            <p:ph type="title"/>
          </p:nvPr>
        </p:nvSpPr>
        <p:spPr/>
        <p:txBody>
          <a:bodyPr/>
          <a:lstStyle/>
          <a:p>
            <a:pPr eaLnBrk="1" hangingPunct="1"/>
            <a:endParaRPr lang="zh-TW" altLang="en-US"/>
          </a:p>
        </p:txBody>
      </p:sp>
      <p:sp>
        <p:nvSpPr>
          <p:cNvPr id="66563" name="Rectangle 3">
            <a:extLst>
              <a:ext uri="{FF2B5EF4-FFF2-40B4-BE49-F238E27FC236}">
                <a16:creationId xmlns:a16="http://schemas.microsoft.com/office/drawing/2014/main" id="{481BEB7E-1D7C-4F65-86BC-D59BE31481E9}"/>
              </a:ext>
            </a:extLst>
          </p:cNvPr>
          <p:cNvSpPr>
            <a:spLocks noGrp="1" noChangeArrowheads="1"/>
          </p:cNvSpPr>
          <p:nvPr>
            <p:ph type="body" idx="1"/>
          </p:nvPr>
        </p:nvSpPr>
        <p:spPr>
          <a:xfrm>
            <a:off x="107950" y="71438"/>
            <a:ext cx="8847138" cy="6238875"/>
          </a:xfrm>
          <a:noFill/>
        </p:spPr>
        <p:txBody>
          <a:bodyPr/>
          <a:lstStyle/>
          <a:p>
            <a:pPr lvl="1" eaLnBrk="1" hangingPunct="1">
              <a:lnSpc>
                <a:spcPct val="90000"/>
              </a:lnSpc>
            </a:pPr>
            <a:r>
              <a:rPr lang="en-US" altLang="zh-TW"/>
              <a:t>Fig. 10.33 shows a cardioangiogram before and after preprocessing (containing regions </a:t>
            </a:r>
            <a:r>
              <a:rPr lang="en-US" altLang="zh-TW" i="1"/>
              <a:t>A</a:t>
            </a:r>
            <a:r>
              <a:rPr lang="en-US" altLang="zh-TW"/>
              <a:t> and </a:t>
            </a:r>
            <a:r>
              <a:rPr lang="en-US" altLang="zh-TW" i="1"/>
              <a:t>B</a:t>
            </a:r>
            <a:r>
              <a:rPr lang="en-US" altLang="zh-TW"/>
              <a:t>).</a:t>
            </a:r>
          </a:p>
          <a:p>
            <a:pPr lvl="1" eaLnBrk="1" hangingPunct="1"/>
            <a:endParaRPr lang="en-US" altLang="zh-TW"/>
          </a:p>
          <a:p>
            <a:pPr lvl="1" eaLnBrk="1" hangingPunct="1">
              <a:buFont typeface="Wingdings" panose="05000000000000000000" pitchFamily="2" charset="2"/>
              <a:buNone/>
            </a:pPr>
            <a:endParaRPr lang="en-US" altLang="zh-TW"/>
          </a:p>
          <a:p>
            <a:pPr lvl="1" eaLnBrk="1" hangingPunct="1">
              <a:buFont typeface="Wingdings" panose="05000000000000000000" pitchFamily="2" charset="2"/>
              <a:buNone/>
            </a:pPr>
            <a:endParaRPr lang="en-US" altLang="zh-TW"/>
          </a:p>
          <a:p>
            <a:pPr lvl="1" eaLnBrk="1" hangingPunct="1">
              <a:lnSpc>
                <a:spcPct val="80000"/>
              </a:lnSpc>
              <a:buFont typeface="Wingdings" panose="05000000000000000000" pitchFamily="2" charset="2"/>
              <a:buNone/>
            </a:pPr>
            <a:endParaRPr lang="en-US" altLang="zh-TW"/>
          </a:p>
          <a:p>
            <a:pPr lvl="1" eaLnBrk="1" hangingPunct="1">
              <a:buFont typeface="Wingdings" panose="05000000000000000000" pitchFamily="2" charset="2"/>
              <a:buNone/>
            </a:pPr>
            <a:endParaRPr lang="en-US" altLang="zh-TW"/>
          </a:p>
          <a:p>
            <a:pPr eaLnBrk="1" hangingPunct="1">
              <a:lnSpc>
                <a:spcPct val="90000"/>
              </a:lnSpc>
            </a:pPr>
            <a:r>
              <a:rPr lang="en-US" altLang="zh-TW"/>
              <a:t>Fig. 10.34(a) and (b) shows the histograms of the regions marked </a:t>
            </a:r>
            <a:r>
              <a:rPr lang="en-US" altLang="zh-TW" i="1"/>
              <a:t>A</a:t>
            </a:r>
            <a:r>
              <a:rPr lang="en-US" altLang="zh-TW"/>
              <a:t> and </a:t>
            </a:r>
            <a:r>
              <a:rPr lang="en-US" altLang="zh-TW" i="1"/>
              <a:t>B</a:t>
            </a:r>
            <a:r>
              <a:rPr lang="en-US" altLang="zh-TW"/>
              <a:t> in Fig. 10.33(b), where the histogram of region </a:t>
            </a:r>
            <a:r>
              <a:rPr lang="en-US" altLang="zh-TW" i="1"/>
              <a:t>A</a:t>
            </a:r>
            <a:r>
              <a:rPr lang="en-US" altLang="zh-TW"/>
              <a:t> is bimodal and that of region </a:t>
            </a:r>
            <a:r>
              <a:rPr lang="en-US" altLang="zh-TW" i="1"/>
              <a:t>B</a:t>
            </a:r>
            <a:r>
              <a:rPr lang="en-US" altLang="zh-TW"/>
              <a:t> is unimodal.</a:t>
            </a:r>
          </a:p>
        </p:txBody>
      </p:sp>
      <p:pic>
        <p:nvPicPr>
          <p:cNvPr id="66564" name="Picture 4">
            <a:extLst>
              <a:ext uri="{FF2B5EF4-FFF2-40B4-BE49-F238E27FC236}">
                <a16:creationId xmlns:a16="http://schemas.microsoft.com/office/drawing/2014/main" id="{852258C9-33E1-4859-9676-56196EDDD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736600"/>
            <a:ext cx="6092825" cy="213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Picture 5">
            <a:extLst>
              <a:ext uri="{FF2B5EF4-FFF2-40B4-BE49-F238E27FC236}">
                <a16:creationId xmlns:a16="http://schemas.microsoft.com/office/drawing/2014/main" id="{350C8FD8-6F19-4183-9FAE-03DF029E4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4097338"/>
            <a:ext cx="6337300" cy="276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6" name="投影片編號版面配置區 1">
            <a:extLst>
              <a:ext uri="{FF2B5EF4-FFF2-40B4-BE49-F238E27FC236}">
                <a16:creationId xmlns:a16="http://schemas.microsoft.com/office/drawing/2014/main" id="{E3346C45-EAD1-4110-BA48-661C66A73AC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0A31B270-B270-4E91-9A93-9B8FACC3CBBB}" type="slidenum">
              <a:rPr kumimoji="0" lang="zh-TW" altLang="en-US" smtClean="0"/>
              <a:pPr/>
              <a:t>59</a:t>
            </a:fld>
            <a:endParaRPr kumimoji="0" lang="en-US" altLang="zh-TW"/>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EBB1596-A23D-4716-8A3B-0259E58AA822}"/>
              </a:ext>
            </a:extLst>
          </p:cNvPr>
          <p:cNvSpPr>
            <a:spLocks noGrp="1" noChangeArrowheads="1"/>
          </p:cNvSpPr>
          <p:nvPr>
            <p:ph type="title"/>
          </p:nvPr>
        </p:nvSpPr>
        <p:spPr/>
        <p:txBody>
          <a:bodyPr/>
          <a:lstStyle/>
          <a:p>
            <a:pPr eaLnBrk="1" hangingPunct="1"/>
            <a:endParaRPr lang="zh-TW" altLang="en-US"/>
          </a:p>
        </p:txBody>
      </p:sp>
      <p:pic>
        <p:nvPicPr>
          <p:cNvPr id="12291" name="Picture 9">
            <a:extLst>
              <a:ext uri="{FF2B5EF4-FFF2-40B4-BE49-F238E27FC236}">
                <a16:creationId xmlns:a16="http://schemas.microsoft.com/office/drawing/2014/main" id="{D109E44D-B590-4153-9277-8B1A4ABF0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31788"/>
            <a:ext cx="7991475" cy="641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2" name="投影片編號版面配置區 1">
            <a:extLst>
              <a:ext uri="{FF2B5EF4-FFF2-40B4-BE49-F238E27FC236}">
                <a16:creationId xmlns:a16="http://schemas.microsoft.com/office/drawing/2014/main" id="{AA43811C-E6F2-4B6E-8915-FD3F76A1CA7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C0E3A9A5-4975-41F8-9097-5C1A565863BA}" type="slidenum">
              <a:rPr kumimoji="0" lang="zh-TW" altLang="en-US" smtClean="0"/>
              <a:pPr/>
              <a:t>6</a:t>
            </a:fld>
            <a:endParaRPr kumimoji="0" lang="en-US" altLang="zh-TW"/>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931FE4B4-AECE-4E69-85AA-D2E6C618CEC5}"/>
              </a:ext>
            </a:extLst>
          </p:cNvPr>
          <p:cNvSpPr>
            <a:spLocks noGrp="1" noChangeArrowheads="1"/>
          </p:cNvSpPr>
          <p:nvPr>
            <p:ph type="title"/>
          </p:nvPr>
        </p:nvSpPr>
        <p:spPr/>
        <p:txBody>
          <a:bodyPr/>
          <a:lstStyle/>
          <a:p>
            <a:pPr eaLnBrk="1" hangingPunct="1"/>
            <a:endParaRPr lang="zh-TW" altLang="en-US"/>
          </a:p>
        </p:txBody>
      </p:sp>
      <p:sp>
        <p:nvSpPr>
          <p:cNvPr id="67587" name="Rectangle 3">
            <a:extLst>
              <a:ext uri="{FF2B5EF4-FFF2-40B4-BE49-F238E27FC236}">
                <a16:creationId xmlns:a16="http://schemas.microsoft.com/office/drawing/2014/main" id="{E48FBF1C-A32F-42C9-B1F1-F8E5A67D31CE}"/>
              </a:ext>
            </a:extLst>
          </p:cNvPr>
          <p:cNvSpPr>
            <a:spLocks noGrp="1" noRot="1" noChangeAspect="1" noMove="1" noResize="1" noEditPoints="1" noAdjustHandles="1" noChangeArrowheads="1" noChangeShapeType="1" noTextEdit="1"/>
          </p:cNvSpPr>
          <p:nvPr>
            <p:ph type="body" idx="1"/>
          </p:nvPr>
        </p:nvSpPr>
        <p:spPr>
          <a:xfrm>
            <a:off x="107950" y="0"/>
            <a:ext cx="8847138" cy="6597650"/>
          </a:xfrm>
          <a:blipFill>
            <a:blip r:embed="rId2"/>
            <a:stretch>
              <a:fillRect l="-1378" t="-1664" r="-2412"/>
            </a:stretch>
          </a:blipFill>
          <a:extLst/>
        </p:spPr>
        <p:txBody>
          <a:bodyPr/>
          <a:lstStyle/>
          <a:p>
            <a:pPr>
              <a:defRPr/>
            </a:pPr>
            <a:r>
              <a:rPr lang="zh-TW" altLang="en-US">
                <a:noFill/>
              </a:rPr>
              <a:t> </a:t>
            </a:r>
          </a:p>
        </p:txBody>
      </p:sp>
      <p:pic>
        <p:nvPicPr>
          <p:cNvPr id="67588" name="Picture 8">
            <a:extLst>
              <a:ext uri="{FF2B5EF4-FFF2-40B4-BE49-F238E27FC236}">
                <a16:creationId xmlns:a16="http://schemas.microsoft.com/office/drawing/2014/main" id="{FE143794-D117-4ACD-842A-4B2EF0AE8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4164013"/>
            <a:ext cx="6119813" cy="265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9" name="投影片編號版面配置區 1">
            <a:extLst>
              <a:ext uri="{FF2B5EF4-FFF2-40B4-BE49-F238E27FC236}">
                <a16:creationId xmlns:a16="http://schemas.microsoft.com/office/drawing/2014/main" id="{6B808F04-0970-4BF6-9437-50BA18334FF4}"/>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03A604C9-D766-4D2C-BF91-CA684D950688}" type="slidenum">
              <a:rPr kumimoji="0" lang="zh-TW" altLang="en-US" smtClean="0"/>
              <a:pPr/>
              <a:t>60</a:t>
            </a:fld>
            <a:endParaRPr kumimoji="0" lang="en-US" altLang="zh-TW"/>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BFD85B9B-A25B-4800-905B-75C95BD9E62E}"/>
              </a:ext>
            </a:extLst>
          </p:cNvPr>
          <p:cNvSpPr>
            <a:spLocks noGrp="1" noChangeArrowheads="1"/>
          </p:cNvSpPr>
          <p:nvPr>
            <p:ph type="title"/>
          </p:nvPr>
        </p:nvSpPr>
        <p:spPr/>
        <p:txBody>
          <a:bodyPr/>
          <a:lstStyle/>
          <a:p>
            <a:pPr eaLnBrk="1" hangingPunct="1"/>
            <a:r>
              <a:rPr lang="en-US" altLang="zh-TW"/>
              <a:t>Boundary characteristics for histogram improvement and local thresholding</a:t>
            </a:r>
          </a:p>
        </p:txBody>
      </p:sp>
      <p:sp>
        <p:nvSpPr>
          <p:cNvPr id="68611" name="Rectangle 3">
            <a:extLst>
              <a:ext uri="{FF2B5EF4-FFF2-40B4-BE49-F238E27FC236}">
                <a16:creationId xmlns:a16="http://schemas.microsoft.com/office/drawing/2014/main" id="{CE074E5F-272B-473E-83BF-84DC52C394DE}"/>
              </a:ext>
            </a:extLst>
          </p:cNvPr>
          <p:cNvSpPr>
            <a:spLocks noGrp="1" noChangeArrowheads="1"/>
          </p:cNvSpPr>
          <p:nvPr>
            <p:ph type="body" idx="1"/>
          </p:nvPr>
        </p:nvSpPr>
        <p:spPr>
          <a:xfrm>
            <a:off x="107950" y="1384300"/>
            <a:ext cx="8847138" cy="5473700"/>
          </a:xfrm>
        </p:spPr>
        <p:txBody>
          <a:bodyPr/>
          <a:lstStyle/>
          <a:p>
            <a:pPr eaLnBrk="1" hangingPunct="1">
              <a:lnSpc>
                <a:spcPct val="90000"/>
              </a:lnSpc>
            </a:pPr>
            <a:r>
              <a:rPr lang="en-US" altLang="zh-TW"/>
              <a:t>The average value of the Laplacian is 0 at the transition of an edge, so in practice the valleys of histograms formed from the pixels selected by a gradient/Laplacian criterion can be expected to be sparsely populated, resulting in the highly desirable deep valleys in the local histogram.</a:t>
            </a:r>
          </a:p>
          <a:p>
            <a:pPr eaLnBrk="1" hangingPunct="1">
              <a:lnSpc>
                <a:spcPct val="90000"/>
              </a:lnSpc>
            </a:pPr>
            <a:r>
              <a:rPr lang="en-US" altLang="zh-TW"/>
              <a:t>The gradient </a:t>
            </a:r>
            <a:r>
              <a:rPr lang="en-US" altLang="zh-TW">
                <a:sym typeface="Symbol" panose="05050102010706020507" pitchFamily="18" charset="2"/>
              </a:rPr>
              <a:t></a:t>
            </a:r>
            <a:r>
              <a:rPr lang="en-US" altLang="zh-TW" i="1"/>
              <a:t>f</a:t>
            </a:r>
            <a:r>
              <a:rPr lang="en-US" altLang="zh-TW"/>
              <a:t> and the Laplacian </a:t>
            </a:r>
            <a:r>
              <a:rPr lang="en-US" altLang="zh-TW">
                <a:sym typeface="Symbol" panose="05050102010706020507" pitchFamily="18" charset="2"/>
              </a:rPr>
              <a:t></a:t>
            </a:r>
            <a:r>
              <a:rPr lang="en-US" altLang="zh-TW" baseline="36000">
                <a:sym typeface="Symbol" panose="05050102010706020507" pitchFamily="18" charset="2"/>
              </a:rPr>
              <a:t>2</a:t>
            </a:r>
            <a:r>
              <a:rPr lang="en-US" altLang="zh-TW" i="1"/>
              <a:t>f</a:t>
            </a:r>
            <a:r>
              <a:rPr lang="en-US" altLang="zh-TW"/>
              <a:t> may be used to form a three-level image, as follows:</a:t>
            </a:r>
          </a:p>
          <a:p>
            <a:pPr eaLnBrk="1" hangingPunct="1">
              <a:lnSpc>
                <a:spcPct val="90000"/>
              </a:lnSpc>
              <a:buFont typeface="Wingdings" panose="05000000000000000000" pitchFamily="2" charset="2"/>
              <a:buNone/>
            </a:pPr>
            <a:endParaRPr lang="en-US" altLang="zh-TW"/>
          </a:p>
          <a:p>
            <a:pPr algn="r" eaLnBrk="1" hangingPunct="1">
              <a:lnSpc>
                <a:spcPct val="90000"/>
              </a:lnSpc>
              <a:buFont typeface="Wingdings" panose="05000000000000000000" pitchFamily="2" charset="2"/>
              <a:buNone/>
            </a:pPr>
            <a:r>
              <a:rPr lang="en-US" altLang="zh-TW"/>
              <a:t>							(10.3-16)</a:t>
            </a:r>
          </a:p>
          <a:p>
            <a:pPr eaLnBrk="1" hangingPunct="1">
              <a:lnSpc>
                <a:spcPct val="90000"/>
              </a:lnSpc>
              <a:buFont typeface="Wingdings" panose="05000000000000000000" pitchFamily="2" charset="2"/>
              <a:buNone/>
            </a:pPr>
            <a:endParaRPr lang="en-US" altLang="zh-TW"/>
          </a:p>
          <a:p>
            <a:pPr eaLnBrk="1" hangingPunct="1">
              <a:lnSpc>
                <a:spcPct val="90000"/>
              </a:lnSpc>
              <a:buFont typeface="Wingdings" panose="05000000000000000000" pitchFamily="2" charset="2"/>
              <a:buNone/>
            </a:pPr>
            <a:r>
              <a:rPr lang="en-US" altLang="zh-TW"/>
              <a:t>	where the symbols 0, +, and </a:t>
            </a:r>
            <a:r>
              <a:rPr lang="en-US" altLang="zh-TW">
                <a:latin typeface="Arial" panose="020B0604020202020204" pitchFamily="34" charset="0"/>
              </a:rPr>
              <a:t>–</a:t>
            </a:r>
            <a:r>
              <a:rPr lang="en-US" altLang="zh-TW"/>
              <a:t> represent any three distinct gray levels and </a:t>
            </a:r>
            <a:r>
              <a:rPr lang="en-US" altLang="zh-TW" i="1"/>
              <a:t>T</a:t>
            </a:r>
            <a:r>
              <a:rPr lang="en-US" altLang="zh-TW"/>
              <a:t> is a threshold. Note that the symbols + and </a:t>
            </a:r>
            <a:r>
              <a:rPr lang="en-US" altLang="zh-TW">
                <a:latin typeface="Arial" panose="020B0604020202020204" pitchFamily="34" charset="0"/>
              </a:rPr>
              <a:t>–</a:t>
            </a:r>
            <a:r>
              <a:rPr lang="en-US" altLang="zh-TW"/>
              <a:t> are reversed for a light object on a dark background.</a:t>
            </a:r>
          </a:p>
        </p:txBody>
      </p:sp>
      <p:sp>
        <p:nvSpPr>
          <p:cNvPr id="68612" name="Rectangle 5">
            <a:extLst>
              <a:ext uri="{FF2B5EF4-FFF2-40B4-BE49-F238E27FC236}">
                <a16:creationId xmlns:a16="http://schemas.microsoft.com/office/drawing/2014/main" id="{4B4B8F4D-FE23-49B0-B79B-D2134970DD0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68613" name="Object 4">
            <a:extLst>
              <a:ext uri="{FF2B5EF4-FFF2-40B4-BE49-F238E27FC236}">
                <a16:creationId xmlns:a16="http://schemas.microsoft.com/office/drawing/2014/main" id="{00BAE261-A64F-41B1-B150-F0159A829762}"/>
              </a:ext>
            </a:extLst>
          </p:cNvPr>
          <p:cNvGraphicFramePr>
            <a:graphicFrameLocks noChangeAspect="1"/>
          </p:cNvGraphicFramePr>
          <p:nvPr/>
        </p:nvGraphicFramePr>
        <p:xfrm>
          <a:off x="1044575" y="4224338"/>
          <a:ext cx="6119813" cy="1509712"/>
        </p:xfrm>
        <a:graphic>
          <a:graphicData uri="http://schemas.openxmlformats.org/presentationml/2006/ole">
            <mc:AlternateContent xmlns:mc="http://schemas.openxmlformats.org/markup-compatibility/2006">
              <mc:Choice xmlns:v="urn:schemas-microsoft-com:vml" Requires="v">
                <p:oleObj spid="_x0000_s69004" name="方程式" r:id="rId3" imgW="2667000" imgH="660400" progId="Equation.3">
                  <p:embed/>
                </p:oleObj>
              </mc:Choice>
              <mc:Fallback>
                <p:oleObj name="方程式" r:id="rId3" imgW="2667000" imgH="660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75" y="4224338"/>
                        <a:ext cx="6119813"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4" name="投影片編號版面配置區 1">
            <a:extLst>
              <a:ext uri="{FF2B5EF4-FFF2-40B4-BE49-F238E27FC236}">
                <a16:creationId xmlns:a16="http://schemas.microsoft.com/office/drawing/2014/main" id="{F1FAED6B-160B-4758-B0EA-EDA759AF261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843B5D5-1748-4FC8-8DA0-06E541FB991C}" type="slidenum">
              <a:rPr kumimoji="0" lang="zh-TW" altLang="en-US" smtClean="0"/>
              <a:pPr/>
              <a:t>61</a:t>
            </a:fld>
            <a:endParaRPr kumimoji="0" lang="en-US" altLang="zh-TW"/>
          </a:p>
        </p:txBody>
      </p:sp>
      <p:pic>
        <p:nvPicPr>
          <p:cNvPr id="68615" name="圖片 3">
            <a:extLst>
              <a:ext uri="{FF2B5EF4-FFF2-40B4-BE49-F238E27FC236}">
                <a16:creationId xmlns:a16="http://schemas.microsoft.com/office/drawing/2014/main" id="{A7C66C40-856F-4925-BA9C-A6B2766C1A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4508500"/>
            <a:ext cx="95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圖片 11">
            <a:extLst>
              <a:ext uri="{FF2B5EF4-FFF2-40B4-BE49-F238E27FC236}">
                <a16:creationId xmlns:a16="http://schemas.microsoft.com/office/drawing/2014/main" id="{479A9DA5-07D7-4477-96F1-A69583780A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213" y="4948238"/>
            <a:ext cx="96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圖片 12">
            <a:extLst>
              <a:ext uri="{FF2B5EF4-FFF2-40B4-BE49-F238E27FC236}">
                <a16:creationId xmlns:a16="http://schemas.microsoft.com/office/drawing/2014/main" id="{C3BD618E-812D-42BD-8B71-8389FC8A7E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7963" y="5445125"/>
            <a:ext cx="96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8" name="圖片 13">
            <a:extLst>
              <a:ext uri="{FF2B5EF4-FFF2-40B4-BE49-F238E27FC236}">
                <a16:creationId xmlns:a16="http://schemas.microsoft.com/office/drawing/2014/main" id="{554596E9-C4E0-42CE-8F78-73258F6EE4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4508500"/>
            <a:ext cx="95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9" name="圖片 14">
            <a:extLst>
              <a:ext uri="{FF2B5EF4-FFF2-40B4-BE49-F238E27FC236}">
                <a16:creationId xmlns:a16="http://schemas.microsoft.com/office/drawing/2014/main" id="{E9B66C53-7D20-4B38-B8F0-6E0805F03F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588" y="4948238"/>
            <a:ext cx="96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0" name="圖片 15">
            <a:extLst>
              <a:ext uri="{FF2B5EF4-FFF2-40B4-BE49-F238E27FC236}">
                <a16:creationId xmlns:a16="http://schemas.microsoft.com/office/drawing/2014/main" id="{ABC47570-D22A-4704-AB36-81CF51F99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588" y="5438775"/>
            <a:ext cx="96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id="{D7CB9415-EBC0-44AC-8A69-768B98F995E9}"/>
              </a:ext>
            </a:extLst>
          </p:cNvPr>
          <p:cNvSpPr>
            <a:spLocks noGrp="1" noChangeArrowheads="1"/>
          </p:cNvSpPr>
          <p:nvPr>
            <p:ph type="body" idx="1"/>
          </p:nvPr>
        </p:nvSpPr>
        <p:spPr>
          <a:xfrm>
            <a:off x="107950" y="0"/>
            <a:ext cx="8847138" cy="6858000"/>
          </a:xfrm>
        </p:spPr>
        <p:txBody>
          <a:bodyPr/>
          <a:lstStyle/>
          <a:p>
            <a:pPr lvl="1" eaLnBrk="1" hangingPunct="1">
              <a:lnSpc>
                <a:spcPct val="85000"/>
              </a:lnSpc>
            </a:pPr>
            <a:r>
              <a:rPr lang="en-US" altLang="zh-TW"/>
              <a:t>Using Eq. (10.3-16), </a:t>
            </a:r>
          </a:p>
          <a:p>
            <a:pPr lvl="1" eaLnBrk="1" hangingPunct="1">
              <a:lnSpc>
                <a:spcPct val="85000"/>
              </a:lnSpc>
              <a:spcBef>
                <a:spcPct val="0"/>
              </a:spcBef>
              <a:buFont typeface="Wingdings" panose="05000000000000000000" pitchFamily="2" charset="2"/>
              <a:buNone/>
            </a:pPr>
            <a:r>
              <a:rPr lang="en-US" altLang="zh-TW"/>
              <a:t>	(1) all pixels that are not on an edge are labeled 0; </a:t>
            </a:r>
          </a:p>
          <a:p>
            <a:pPr lvl="1" eaLnBrk="1" hangingPunct="1">
              <a:lnSpc>
                <a:spcPct val="85000"/>
              </a:lnSpc>
              <a:spcBef>
                <a:spcPct val="0"/>
              </a:spcBef>
              <a:buFont typeface="Wingdings" panose="05000000000000000000" pitchFamily="2" charset="2"/>
              <a:buNone/>
            </a:pPr>
            <a:r>
              <a:rPr lang="en-US" altLang="zh-TW"/>
              <a:t>	(2) all pixels on the dark side of an edge are labeled +; and </a:t>
            </a:r>
          </a:p>
          <a:p>
            <a:pPr lvl="1" eaLnBrk="1" hangingPunct="1">
              <a:lnSpc>
                <a:spcPct val="85000"/>
              </a:lnSpc>
              <a:spcBef>
                <a:spcPct val="0"/>
              </a:spcBef>
              <a:buFont typeface="Wingdings" panose="05000000000000000000" pitchFamily="2" charset="2"/>
              <a:buNone/>
            </a:pPr>
            <a:r>
              <a:rPr lang="en-US" altLang="zh-TW"/>
              <a:t>	(3) all pixels on the light side of an edge are labeled </a:t>
            </a:r>
            <a:r>
              <a:rPr lang="en-US" altLang="zh-TW">
                <a:latin typeface="Arial" panose="020B0604020202020204" pitchFamily="34" charset="0"/>
              </a:rPr>
              <a:t>–</a:t>
            </a:r>
            <a:r>
              <a:rPr lang="en-US" altLang="zh-TW"/>
              <a:t>.</a:t>
            </a:r>
          </a:p>
          <a:p>
            <a:pPr lvl="1" eaLnBrk="1" hangingPunct="1">
              <a:lnSpc>
                <a:spcPct val="85000"/>
              </a:lnSpc>
            </a:pPr>
            <a:r>
              <a:rPr lang="en-US" altLang="zh-TW"/>
              <a:t>Fig. 10.36 shows the labeling for an image of a dark, underlined stroke written on a light background.</a:t>
            </a:r>
          </a:p>
          <a:p>
            <a:pPr lvl="1" eaLnBrk="1" hangingPunct="1">
              <a:lnSpc>
                <a:spcPct val="85000"/>
              </a:lnSpc>
            </a:pPr>
            <a:endParaRPr lang="en-US" altLang="zh-TW"/>
          </a:p>
          <a:p>
            <a:pPr lvl="1" eaLnBrk="1" hangingPunct="1">
              <a:lnSpc>
                <a:spcPct val="85000"/>
              </a:lnSpc>
            </a:pPr>
            <a:endParaRPr lang="en-US" altLang="zh-TW"/>
          </a:p>
          <a:p>
            <a:pPr lvl="1" eaLnBrk="1" hangingPunct="1">
              <a:lnSpc>
                <a:spcPct val="85000"/>
              </a:lnSpc>
            </a:pPr>
            <a:endParaRPr lang="en-US" altLang="zh-TW"/>
          </a:p>
          <a:p>
            <a:pPr lvl="1" eaLnBrk="1" hangingPunct="1">
              <a:lnSpc>
                <a:spcPct val="85000"/>
              </a:lnSpc>
            </a:pPr>
            <a:endParaRPr lang="en-US" altLang="zh-TW"/>
          </a:p>
          <a:p>
            <a:pPr lvl="1" eaLnBrk="1" hangingPunct="1">
              <a:lnSpc>
                <a:spcPct val="85000"/>
              </a:lnSpc>
            </a:pPr>
            <a:endParaRPr lang="en-US" altLang="zh-TW"/>
          </a:p>
          <a:p>
            <a:pPr lvl="1" eaLnBrk="1" hangingPunct="1">
              <a:lnSpc>
                <a:spcPct val="85000"/>
              </a:lnSpc>
            </a:pPr>
            <a:endParaRPr lang="en-US" altLang="zh-TW"/>
          </a:p>
          <a:p>
            <a:pPr lvl="1" eaLnBrk="1" hangingPunct="1">
              <a:lnSpc>
                <a:spcPct val="85000"/>
              </a:lnSpc>
            </a:pPr>
            <a:endParaRPr lang="en-US" altLang="zh-TW"/>
          </a:p>
          <a:p>
            <a:pPr lvl="1" eaLnBrk="1" hangingPunct="1">
              <a:lnSpc>
                <a:spcPct val="85000"/>
              </a:lnSpc>
            </a:pPr>
            <a:endParaRPr lang="en-US" altLang="zh-TW"/>
          </a:p>
          <a:p>
            <a:pPr lvl="1" eaLnBrk="1" hangingPunct="1">
              <a:lnSpc>
                <a:spcPct val="85000"/>
              </a:lnSpc>
            </a:pPr>
            <a:endParaRPr lang="en-US" altLang="zh-TW"/>
          </a:p>
          <a:p>
            <a:pPr lvl="1" eaLnBrk="1" hangingPunct="1">
              <a:lnSpc>
                <a:spcPct val="85000"/>
              </a:lnSpc>
            </a:pPr>
            <a:endParaRPr lang="en-US" altLang="zh-TW"/>
          </a:p>
          <a:p>
            <a:pPr lvl="1" eaLnBrk="1" hangingPunct="1">
              <a:lnSpc>
                <a:spcPct val="85000"/>
              </a:lnSpc>
            </a:pPr>
            <a:r>
              <a:rPr lang="en-US" altLang="zh-TW"/>
              <a:t>The information obtained with this procedure can be used to generate a segmented binary image, in which 1</a:t>
            </a:r>
            <a:r>
              <a:rPr lang="en-US" altLang="zh-TW">
                <a:latin typeface="Arial" panose="020B0604020202020204" pitchFamily="34" charset="0"/>
              </a:rPr>
              <a:t>’</a:t>
            </a:r>
            <a:r>
              <a:rPr lang="en-US" altLang="zh-TW"/>
              <a:t>s correspond to objects and 0</a:t>
            </a:r>
            <a:r>
              <a:rPr lang="en-US" altLang="zh-TW">
                <a:latin typeface="Arial" panose="020B0604020202020204" pitchFamily="34" charset="0"/>
              </a:rPr>
              <a:t>’</a:t>
            </a:r>
            <a:r>
              <a:rPr lang="en-US" altLang="zh-TW"/>
              <a:t>s correspond to the background.</a:t>
            </a:r>
          </a:p>
        </p:txBody>
      </p:sp>
      <p:sp>
        <p:nvSpPr>
          <p:cNvPr id="69635" name="Rectangle 2">
            <a:extLst>
              <a:ext uri="{FF2B5EF4-FFF2-40B4-BE49-F238E27FC236}">
                <a16:creationId xmlns:a16="http://schemas.microsoft.com/office/drawing/2014/main" id="{ED778885-7334-4EE0-8DDC-97ABFA98974B}"/>
              </a:ext>
            </a:extLst>
          </p:cNvPr>
          <p:cNvSpPr>
            <a:spLocks noGrp="1" noChangeArrowheads="1"/>
          </p:cNvSpPr>
          <p:nvPr>
            <p:ph type="title"/>
          </p:nvPr>
        </p:nvSpPr>
        <p:spPr/>
        <p:txBody>
          <a:bodyPr/>
          <a:lstStyle/>
          <a:p>
            <a:pPr eaLnBrk="1" hangingPunct="1"/>
            <a:endParaRPr lang="zh-TW" altLang="en-US" sz="700"/>
          </a:p>
        </p:txBody>
      </p:sp>
      <p:pic>
        <p:nvPicPr>
          <p:cNvPr id="69636" name="Picture 4">
            <a:extLst>
              <a:ext uri="{FF2B5EF4-FFF2-40B4-BE49-F238E27FC236}">
                <a16:creationId xmlns:a16="http://schemas.microsoft.com/office/drawing/2014/main" id="{07CF9E44-048F-4E84-9614-2EF322E3A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3" y="1993900"/>
            <a:ext cx="6119812"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7" name="投影片編號版面配置區 1">
            <a:extLst>
              <a:ext uri="{FF2B5EF4-FFF2-40B4-BE49-F238E27FC236}">
                <a16:creationId xmlns:a16="http://schemas.microsoft.com/office/drawing/2014/main" id="{6437552A-7E12-49E2-A128-C072361B40FD}"/>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C62E50AC-232B-4F3E-8A98-2A8136D03C01}" type="slidenum">
              <a:rPr kumimoji="0" lang="zh-TW" altLang="en-US" smtClean="0"/>
              <a:pPr/>
              <a:t>62</a:t>
            </a:fld>
            <a:endParaRPr kumimoji="0" lang="en-US" altLang="zh-TW"/>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8BB60945-88D3-4490-826F-319619B6F5CF}"/>
              </a:ext>
            </a:extLst>
          </p:cNvPr>
          <p:cNvSpPr>
            <a:spLocks noGrp="1" noChangeArrowheads="1"/>
          </p:cNvSpPr>
          <p:nvPr>
            <p:ph type="title"/>
          </p:nvPr>
        </p:nvSpPr>
        <p:spPr/>
        <p:txBody>
          <a:bodyPr/>
          <a:lstStyle/>
          <a:p>
            <a:pPr eaLnBrk="1" hangingPunct="1"/>
            <a:endParaRPr lang="zh-TW" altLang="en-US"/>
          </a:p>
        </p:txBody>
      </p:sp>
      <p:sp>
        <p:nvSpPr>
          <p:cNvPr id="70659" name="Rectangle 3">
            <a:extLst>
              <a:ext uri="{FF2B5EF4-FFF2-40B4-BE49-F238E27FC236}">
                <a16:creationId xmlns:a16="http://schemas.microsoft.com/office/drawing/2014/main" id="{3D6357AF-C698-4536-A09C-F957E399A08B}"/>
              </a:ext>
            </a:extLst>
          </p:cNvPr>
          <p:cNvSpPr>
            <a:spLocks noGrp="1" noChangeArrowheads="1"/>
          </p:cNvSpPr>
          <p:nvPr>
            <p:ph type="body" idx="1"/>
          </p:nvPr>
        </p:nvSpPr>
        <p:spPr>
          <a:xfrm>
            <a:off x="107950" y="71438"/>
            <a:ext cx="8847138" cy="6786562"/>
          </a:xfrm>
          <a:noFill/>
        </p:spPr>
        <p:txBody>
          <a:bodyPr/>
          <a:lstStyle/>
          <a:p>
            <a:pPr defTabSz="893763" eaLnBrk="1" hangingPunct="1">
              <a:lnSpc>
                <a:spcPct val="92000"/>
              </a:lnSpc>
            </a:pPr>
            <a:r>
              <a:rPr lang="en-US" altLang="zh-TW"/>
              <a:t>(1)	The horizontal or vertical transition from a light 	background to a dark object must be characterized by 	the occurrence of a </a:t>
            </a:r>
            <a:r>
              <a:rPr lang="en-US" altLang="zh-TW">
                <a:latin typeface="Arial" panose="020B0604020202020204" pitchFamily="34" charset="0"/>
              </a:rPr>
              <a:t>–</a:t>
            </a:r>
            <a:r>
              <a:rPr lang="en-US" altLang="zh-TW"/>
              <a:t> followed by a + in </a:t>
            </a:r>
            <a:r>
              <a:rPr lang="en-US" altLang="zh-TW" i="1"/>
              <a:t>s</a:t>
            </a:r>
            <a:r>
              <a:rPr lang="en-US" altLang="zh-TW"/>
              <a:t>(</a:t>
            </a:r>
            <a:r>
              <a:rPr lang="en-US" altLang="zh-TW" i="1"/>
              <a:t>x</a:t>
            </a:r>
            <a:r>
              <a:rPr lang="en-US" altLang="zh-TW"/>
              <a:t>, </a:t>
            </a:r>
            <a:r>
              <a:rPr lang="en-US" altLang="zh-TW" i="1"/>
              <a:t>y</a:t>
            </a:r>
            <a:r>
              <a:rPr lang="en-US" altLang="zh-TW"/>
              <a:t>).</a:t>
            </a:r>
          </a:p>
          <a:p>
            <a:pPr defTabSz="893763" eaLnBrk="1" hangingPunct="1">
              <a:lnSpc>
                <a:spcPct val="92000"/>
              </a:lnSpc>
              <a:buFont typeface="Wingdings" panose="05000000000000000000" pitchFamily="2" charset="2"/>
              <a:buNone/>
            </a:pPr>
            <a:r>
              <a:rPr lang="en-US" altLang="zh-TW"/>
              <a:t>	(2)	The interior of the object is composed of pixels that are 	labeled either 0 or +. </a:t>
            </a:r>
          </a:p>
          <a:p>
            <a:pPr defTabSz="893763" eaLnBrk="1" hangingPunct="1">
              <a:lnSpc>
                <a:spcPct val="92000"/>
              </a:lnSpc>
              <a:buFont typeface="Wingdings" panose="05000000000000000000" pitchFamily="2" charset="2"/>
              <a:buNone/>
            </a:pPr>
            <a:r>
              <a:rPr lang="en-US" altLang="zh-TW"/>
              <a:t>	(3)	Finally, the transition from the object back to the 	background is characterized by the occurrence of a + 	followed by a </a:t>
            </a:r>
            <a:r>
              <a:rPr lang="en-US" altLang="zh-TW">
                <a:latin typeface="Arial" panose="020B0604020202020204" pitchFamily="34" charset="0"/>
              </a:rPr>
              <a:t>–</a:t>
            </a:r>
            <a:r>
              <a:rPr lang="en-US" altLang="zh-TW"/>
              <a:t>.</a:t>
            </a:r>
          </a:p>
          <a:p>
            <a:pPr defTabSz="893763" eaLnBrk="1" hangingPunct="1">
              <a:lnSpc>
                <a:spcPct val="92000"/>
              </a:lnSpc>
              <a:buFont typeface="Wingdings" panose="05000000000000000000" pitchFamily="2" charset="2"/>
              <a:buNone/>
            </a:pPr>
            <a:r>
              <a:rPr lang="en-US" altLang="zh-TW"/>
              <a:t>	Thus a horizontal or vertical scan line containing a section of an object has the following structure:</a:t>
            </a:r>
          </a:p>
          <a:p>
            <a:pPr defTabSz="893763" eaLnBrk="1" hangingPunct="1">
              <a:lnSpc>
                <a:spcPct val="92000"/>
              </a:lnSpc>
              <a:buFont typeface="Wingdings" panose="05000000000000000000" pitchFamily="2" charset="2"/>
              <a:buNone/>
            </a:pPr>
            <a:r>
              <a:rPr lang="en-US" altLang="zh-TW"/>
              <a:t>		(</a:t>
            </a:r>
            <a:r>
              <a:rPr lang="en-US" altLang="zh-TW">
                <a:cs typeface="Times New Roman" panose="02020603050405020304" pitchFamily="18" charset="0"/>
              </a:rPr>
              <a:t>···</a:t>
            </a:r>
            <a:r>
              <a:rPr lang="en-US" altLang="zh-TW"/>
              <a:t>)(</a:t>
            </a:r>
            <a:r>
              <a:rPr lang="en-US" altLang="zh-TW">
                <a:latin typeface="Arial" panose="020B0604020202020204" pitchFamily="34" charset="0"/>
              </a:rPr>
              <a:t>–</a:t>
            </a:r>
            <a:r>
              <a:rPr lang="en-US" altLang="zh-TW"/>
              <a:t>, +)(0 or +)(+, </a:t>
            </a:r>
            <a:r>
              <a:rPr lang="en-US" altLang="zh-TW">
                <a:latin typeface="Arial" panose="020B0604020202020204" pitchFamily="34" charset="0"/>
              </a:rPr>
              <a:t>–</a:t>
            </a:r>
            <a:r>
              <a:rPr lang="en-US" altLang="zh-TW"/>
              <a:t>)(</a:t>
            </a:r>
            <a:r>
              <a:rPr lang="en-US" altLang="zh-TW">
                <a:cs typeface="Times New Roman" panose="02020603050405020304" pitchFamily="18" charset="0"/>
              </a:rPr>
              <a:t>···</a:t>
            </a:r>
            <a:r>
              <a:rPr lang="en-US" altLang="zh-TW"/>
              <a:t>)</a:t>
            </a:r>
          </a:p>
          <a:p>
            <a:pPr defTabSz="893763" eaLnBrk="1" hangingPunct="1">
              <a:lnSpc>
                <a:spcPct val="92000"/>
              </a:lnSpc>
            </a:pPr>
            <a:r>
              <a:rPr lang="en-US" altLang="zh-TW"/>
              <a:t>Fig. 10.37(a) shows an image of an ordinary scenic back check, Fig. 10.38 shows the histogram as a function of gradient values for pixels with gradients greater than 5, and Fig. 10.37(b) shows the segmented image by using Eq. (10.3-16) with </a:t>
            </a:r>
            <a:r>
              <a:rPr lang="en-US" altLang="zh-TW" i="1"/>
              <a:t>T</a:t>
            </a:r>
            <a:r>
              <a:rPr lang="en-US" altLang="zh-TW"/>
              <a:t> at or near the midpoint of the valley.</a:t>
            </a:r>
          </a:p>
        </p:txBody>
      </p:sp>
      <p:sp>
        <p:nvSpPr>
          <p:cNvPr id="70660" name="投影片編號版面配置區 1">
            <a:extLst>
              <a:ext uri="{FF2B5EF4-FFF2-40B4-BE49-F238E27FC236}">
                <a16:creationId xmlns:a16="http://schemas.microsoft.com/office/drawing/2014/main" id="{668ED631-E7B4-45D2-A4A4-0547035FEDAD}"/>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E2813C5B-499C-452D-AE9C-2E1184D9B166}" type="slidenum">
              <a:rPr kumimoji="0" lang="zh-TW" altLang="en-US" smtClean="0"/>
              <a:pPr/>
              <a:t>63</a:t>
            </a:fld>
            <a:endParaRPr kumimoji="0" lang="en-US" altLang="zh-TW"/>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7CC6597D-D8D1-4B53-BCCF-13BA310BA707}"/>
              </a:ext>
            </a:extLst>
          </p:cNvPr>
          <p:cNvSpPr>
            <a:spLocks noGrp="1" noChangeArrowheads="1"/>
          </p:cNvSpPr>
          <p:nvPr>
            <p:ph type="title"/>
          </p:nvPr>
        </p:nvSpPr>
        <p:spPr/>
        <p:txBody>
          <a:bodyPr/>
          <a:lstStyle/>
          <a:p>
            <a:pPr eaLnBrk="1" hangingPunct="1"/>
            <a:endParaRPr lang="zh-TW" altLang="en-US"/>
          </a:p>
        </p:txBody>
      </p:sp>
      <p:grpSp>
        <p:nvGrpSpPr>
          <p:cNvPr id="71683" name="Group 6">
            <a:extLst>
              <a:ext uri="{FF2B5EF4-FFF2-40B4-BE49-F238E27FC236}">
                <a16:creationId xmlns:a16="http://schemas.microsoft.com/office/drawing/2014/main" id="{782BCA32-5C27-4409-AAEA-3600B5959659}"/>
              </a:ext>
            </a:extLst>
          </p:cNvPr>
          <p:cNvGrpSpPr>
            <a:grpSpLocks/>
          </p:cNvGrpSpPr>
          <p:nvPr/>
        </p:nvGrpSpPr>
        <p:grpSpPr bwMode="auto">
          <a:xfrm>
            <a:off x="468313" y="115888"/>
            <a:ext cx="8280400" cy="6594475"/>
            <a:chOff x="295" y="981"/>
            <a:chExt cx="3590" cy="3246"/>
          </a:xfrm>
        </p:grpSpPr>
        <p:pic>
          <p:nvPicPr>
            <p:cNvPr id="71685" name="Picture 4">
              <a:extLst>
                <a:ext uri="{FF2B5EF4-FFF2-40B4-BE49-F238E27FC236}">
                  <a16:creationId xmlns:a16="http://schemas.microsoft.com/office/drawing/2014/main" id="{CE85D9C8-C59C-4D21-8EA8-35952A8FE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981"/>
              <a:ext cx="3590" cy="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6" name="Picture 5">
              <a:extLst>
                <a:ext uri="{FF2B5EF4-FFF2-40B4-BE49-F238E27FC236}">
                  <a16:creationId xmlns:a16="http://schemas.microsoft.com/office/drawing/2014/main" id="{0B3A00A0-8B65-4C41-8E8D-D57F47BE6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 y="3113"/>
              <a:ext cx="3058"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1684" name="投影片編號版面配置區 1">
            <a:extLst>
              <a:ext uri="{FF2B5EF4-FFF2-40B4-BE49-F238E27FC236}">
                <a16:creationId xmlns:a16="http://schemas.microsoft.com/office/drawing/2014/main" id="{AF319796-29A2-44F7-8FEF-5F1967882669}"/>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8CDC24F-B923-491F-98D4-5A8FAAA9E47D}" type="slidenum">
              <a:rPr kumimoji="0" lang="zh-TW" altLang="en-US" smtClean="0"/>
              <a:pPr/>
              <a:t>64</a:t>
            </a:fld>
            <a:endParaRPr kumimoji="0" lang="en-US" altLang="zh-TW"/>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F3249C46-F366-4AB7-9205-1BDC362223FF}"/>
              </a:ext>
            </a:extLst>
          </p:cNvPr>
          <p:cNvSpPr>
            <a:spLocks noGrp="1" noChangeArrowheads="1"/>
          </p:cNvSpPr>
          <p:nvPr>
            <p:ph type="title"/>
          </p:nvPr>
        </p:nvSpPr>
        <p:spPr/>
        <p:txBody>
          <a:bodyPr/>
          <a:lstStyle/>
          <a:p>
            <a:pPr eaLnBrk="1" hangingPunct="1"/>
            <a:r>
              <a:rPr lang="en-US" altLang="zh-TW"/>
              <a:t>Multispectral thresholding</a:t>
            </a:r>
          </a:p>
        </p:txBody>
      </p:sp>
      <p:sp>
        <p:nvSpPr>
          <p:cNvPr id="72707" name="Rectangle 3">
            <a:extLst>
              <a:ext uri="{FF2B5EF4-FFF2-40B4-BE49-F238E27FC236}">
                <a16:creationId xmlns:a16="http://schemas.microsoft.com/office/drawing/2014/main" id="{162EE93F-3D82-460B-9893-32854427FE08}"/>
              </a:ext>
            </a:extLst>
          </p:cNvPr>
          <p:cNvSpPr>
            <a:spLocks noGrp="1" noChangeArrowheads="1"/>
          </p:cNvSpPr>
          <p:nvPr>
            <p:ph type="body" idx="1"/>
          </p:nvPr>
        </p:nvSpPr>
        <p:spPr/>
        <p:txBody>
          <a:bodyPr/>
          <a:lstStyle/>
          <a:p>
            <a:pPr eaLnBrk="1" hangingPunct="1"/>
            <a:r>
              <a:rPr lang="en-US" altLang="zh-TW"/>
              <a:t>Fig. 10.39(a) shows a monochrome picture of a color photograph. The original color image consists of 3 16-level RGB images.</a:t>
            </a:r>
          </a:p>
          <a:p>
            <a:pPr lvl="1" eaLnBrk="1" hangingPunct="1"/>
            <a:r>
              <a:rPr lang="en-US" altLang="zh-TW"/>
              <a:t>Fig. 10.39(b) is obtained by thresholding about one of the histogram clusters corresponding to facial tones.</a:t>
            </a:r>
          </a:p>
          <a:p>
            <a:pPr lvl="1" eaLnBrk="1" hangingPunct="1"/>
            <a:r>
              <a:rPr lang="en-US" altLang="zh-TW"/>
              <a:t>Fig. 10.39(c) is obtained by thresholding about a cluster close to the red axis. </a:t>
            </a:r>
          </a:p>
        </p:txBody>
      </p:sp>
      <p:pic>
        <p:nvPicPr>
          <p:cNvPr id="72708" name="Picture 4">
            <a:extLst>
              <a:ext uri="{FF2B5EF4-FFF2-40B4-BE49-F238E27FC236}">
                <a16:creationId xmlns:a16="http://schemas.microsoft.com/office/drawing/2014/main" id="{34F5E616-3432-490F-B5C8-64A76F2BF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25" y="3789363"/>
            <a:ext cx="7345363" cy="301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9" name="投影片編號版面配置區 1">
            <a:extLst>
              <a:ext uri="{FF2B5EF4-FFF2-40B4-BE49-F238E27FC236}">
                <a16:creationId xmlns:a16="http://schemas.microsoft.com/office/drawing/2014/main" id="{F8B4C16A-564C-462C-A379-5D01BA19EF1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D695BCCB-904E-4577-BA2B-88B83C5776C4}" type="slidenum">
              <a:rPr kumimoji="0" lang="zh-TW" altLang="en-US" smtClean="0"/>
              <a:pPr/>
              <a:t>65</a:t>
            </a:fld>
            <a:endParaRPr kumimoji="0" lang="en-US" altLang="zh-TW"/>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415656C1-245C-47DE-8B66-D683E64572D3}"/>
              </a:ext>
            </a:extLst>
          </p:cNvPr>
          <p:cNvSpPr>
            <a:spLocks noGrp="1" noChangeArrowheads="1"/>
          </p:cNvSpPr>
          <p:nvPr>
            <p:ph type="title"/>
          </p:nvPr>
        </p:nvSpPr>
        <p:spPr/>
        <p:txBody>
          <a:bodyPr/>
          <a:lstStyle/>
          <a:p>
            <a:pPr eaLnBrk="1" hangingPunct="1"/>
            <a:r>
              <a:rPr lang="en-US" altLang="zh-TW"/>
              <a:t>Region-Based Segmentation</a:t>
            </a:r>
          </a:p>
        </p:txBody>
      </p:sp>
      <p:sp>
        <p:nvSpPr>
          <p:cNvPr id="73731" name="Rectangle 3">
            <a:extLst>
              <a:ext uri="{FF2B5EF4-FFF2-40B4-BE49-F238E27FC236}">
                <a16:creationId xmlns:a16="http://schemas.microsoft.com/office/drawing/2014/main" id="{F78E2384-D420-4717-BDE0-201C3630BB19}"/>
              </a:ext>
            </a:extLst>
          </p:cNvPr>
          <p:cNvSpPr>
            <a:spLocks noGrp="1" noChangeArrowheads="1"/>
          </p:cNvSpPr>
          <p:nvPr>
            <p:ph type="body" idx="1"/>
          </p:nvPr>
        </p:nvSpPr>
        <p:spPr/>
        <p:txBody>
          <a:bodyPr/>
          <a:lstStyle/>
          <a:p>
            <a:pPr defTabSz="984250" eaLnBrk="1" hangingPunct="1">
              <a:lnSpc>
                <a:spcPct val="90000"/>
              </a:lnSpc>
              <a:spcBef>
                <a:spcPct val="15000"/>
              </a:spcBef>
            </a:pPr>
            <a:r>
              <a:rPr lang="en-US" altLang="zh-TW"/>
              <a:t>Let </a:t>
            </a:r>
            <a:r>
              <a:rPr lang="en-US" altLang="zh-TW" i="1"/>
              <a:t>R</a:t>
            </a:r>
            <a:r>
              <a:rPr lang="en-US" altLang="zh-TW"/>
              <a:t> represent the entire image region. We may view segmentation as a process that partitions </a:t>
            </a:r>
            <a:r>
              <a:rPr lang="en-US" altLang="zh-TW" i="1"/>
              <a:t>R</a:t>
            </a:r>
            <a:r>
              <a:rPr lang="en-US" altLang="zh-TW"/>
              <a:t> into </a:t>
            </a:r>
            <a:r>
              <a:rPr lang="en-US" altLang="zh-TW" i="1"/>
              <a:t>n</a:t>
            </a:r>
            <a:r>
              <a:rPr lang="en-US" altLang="zh-TW"/>
              <a:t> subregions, </a:t>
            </a:r>
            <a:r>
              <a:rPr lang="en-US" altLang="zh-TW" i="1"/>
              <a:t>R</a:t>
            </a:r>
            <a:r>
              <a:rPr lang="en-US" altLang="zh-TW" baseline="-25000"/>
              <a:t>1</a:t>
            </a:r>
            <a:r>
              <a:rPr lang="en-US" altLang="zh-TW"/>
              <a:t>, </a:t>
            </a:r>
            <a:r>
              <a:rPr lang="en-US" altLang="zh-TW" i="1"/>
              <a:t>R</a:t>
            </a:r>
            <a:r>
              <a:rPr lang="en-US" altLang="zh-TW" baseline="-25000"/>
              <a:t>2</a:t>
            </a:r>
            <a:r>
              <a:rPr lang="en-US" altLang="zh-TW"/>
              <a:t>, </a:t>
            </a:r>
            <a:r>
              <a:rPr lang="en-US" altLang="zh-TW">
                <a:latin typeface="Arial" panose="020B0604020202020204" pitchFamily="34" charset="0"/>
              </a:rPr>
              <a:t>…</a:t>
            </a:r>
            <a:r>
              <a:rPr lang="en-US" altLang="zh-TW"/>
              <a:t>, </a:t>
            </a:r>
            <a:r>
              <a:rPr lang="en-US" altLang="zh-TW" i="1"/>
              <a:t>R</a:t>
            </a:r>
            <a:r>
              <a:rPr lang="en-US" altLang="zh-TW" i="1" baseline="-25000"/>
              <a:t>n</a:t>
            </a:r>
            <a:r>
              <a:rPr lang="en-US" altLang="zh-TW"/>
              <a:t>, such that</a:t>
            </a:r>
          </a:p>
          <a:p>
            <a:pPr defTabSz="984250" eaLnBrk="1" hangingPunct="1">
              <a:lnSpc>
                <a:spcPct val="90000"/>
              </a:lnSpc>
              <a:spcBef>
                <a:spcPct val="15000"/>
              </a:spcBef>
              <a:buFont typeface="Wingdings" panose="05000000000000000000" pitchFamily="2" charset="2"/>
              <a:buNone/>
            </a:pPr>
            <a:r>
              <a:rPr lang="en-US" altLang="zh-TW"/>
              <a:t>	(a)</a:t>
            </a:r>
          </a:p>
          <a:p>
            <a:pPr defTabSz="984250" eaLnBrk="1" hangingPunct="1">
              <a:lnSpc>
                <a:spcPct val="90000"/>
              </a:lnSpc>
              <a:spcBef>
                <a:spcPct val="15000"/>
              </a:spcBef>
              <a:buFont typeface="Wingdings" panose="05000000000000000000" pitchFamily="2" charset="2"/>
              <a:buNone/>
            </a:pPr>
            <a:endParaRPr lang="en-US" altLang="zh-TW"/>
          </a:p>
          <a:p>
            <a:pPr defTabSz="984250" eaLnBrk="1" hangingPunct="1">
              <a:lnSpc>
                <a:spcPct val="90000"/>
              </a:lnSpc>
              <a:spcBef>
                <a:spcPct val="15000"/>
              </a:spcBef>
              <a:buFont typeface="Wingdings" panose="05000000000000000000" pitchFamily="2" charset="2"/>
              <a:buNone/>
            </a:pPr>
            <a:r>
              <a:rPr lang="en-US" altLang="zh-TW"/>
              <a:t>	(b)	</a:t>
            </a:r>
            <a:r>
              <a:rPr lang="en-US" altLang="zh-TW" i="1"/>
              <a:t>R</a:t>
            </a:r>
            <a:r>
              <a:rPr lang="en-US" altLang="zh-TW" i="1" baseline="-25000"/>
              <a:t>i</a:t>
            </a:r>
            <a:r>
              <a:rPr lang="en-US" altLang="zh-TW"/>
              <a:t> is a connected region, </a:t>
            </a:r>
            <a:r>
              <a:rPr lang="en-US" altLang="zh-TW" i="1"/>
              <a:t>i</a:t>
            </a:r>
            <a:r>
              <a:rPr lang="en-US" altLang="zh-TW"/>
              <a:t> = 1, 2, </a:t>
            </a:r>
            <a:r>
              <a:rPr lang="en-US" altLang="zh-TW">
                <a:latin typeface="Arial" panose="020B0604020202020204" pitchFamily="34" charset="0"/>
              </a:rPr>
              <a:t>…</a:t>
            </a:r>
            <a:r>
              <a:rPr lang="en-US" altLang="zh-TW"/>
              <a:t>, </a:t>
            </a:r>
            <a:r>
              <a:rPr lang="en-US" altLang="zh-TW" i="1"/>
              <a:t>n,</a:t>
            </a:r>
            <a:endParaRPr lang="en-US" altLang="zh-TW"/>
          </a:p>
          <a:p>
            <a:pPr defTabSz="984250" eaLnBrk="1" hangingPunct="1">
              <a:lnSpc>
                <a:spcPct val="90000"/>
              </a:lnSpc>
              <a:spcBef>
                <a:spcPct val="15000"/>
              </a:spcBef>
              <a:buFont typeface="Wingdings" panose="05000000000000000000" pitchFamily="2" charset="2"/>
              <a:buNone/>
            </a:pPr>
            <a:r>
              <a:rPr lang="en-US" altLang="zh-TW"/>
              <a:t>	(c)	</a:t>
            </a:r>
            <a:r>
              <a:rPr lang="en-US" altLang="zh-TW" i="1"/>
              <a:t>R</a:t>
            </a:r>
            <a:r>
              <a:rPr lang="en-US" altLang="zh-TW" i="1" baseline="-25000"/>
              <a:t>i </a:t>
            </a:r>
            <a:r>
              <a:rPr lang="en-US" altLang="zh-TW">
                <a:sym typeface="Symbol" panose="05050102010706020507" pitchFamily="18" charset="2"/>
              </a:rPr>
              <a:t></a:t>
            </a:r>
            <a:r>
              <a:rPr lang="en-US" altLang="zh-TW"/>
              <a:t> </a:t>
            </a:r>
            <a:r>
              <a:rPr lang="en-US" altLang="zh-TW" i="1"/>
              <a:t>R</a:t>
            </a:r>
            <a:r>
              <a:rPr lang="en-US" altLang="zh-TW" i="1" baseline="-25000"/>
              <a:t>j</a:t>
            </a:r>
            <a:r>
              <a:rPr lang="en-US" altLang="zh-TW"/>
              <a:t> = </a:t>
            </a:r>
            <a:r>
              <a:rPr lang="en-US" altLang="zh-TW">
                <a:sym typeface="Symbol" panose="05050102010706020507" pitchFamily="18" charset="2"/>
              </a:rPr>
              <a:t></a:t>
            </a:r>
            <a:r>
              <a:rPr lang="en-US" altLang="zh-TW"/>
              <a:t> for all </a:t>
            </a:r>
            <a:r>
              <a:rPr lang="en-US" altLang="zh-TW" i="1"/>
              <a:t>i</a:t>
            </a:r>
            <a:r>
              <a:rPr lang="en-US" altLang="zh-TW"/>
              <a:t> and </a:t>
            </a:r>
            <a:r>
              <a:rPr lang="en-US" altLang="zh-TW" i="1"/>
              <a:t>j</a:t>
            </a:r>
            <a:r>
              <a:rPr lang="en-US" altLang="zh-TW"/>
              <a:t>, </a:t>
            </a:r>
            <a:r>
              <a:rPr lang="en-US" altLang="zh-TW" i="1"/>
              <a:t>i </a:t>
            </a:r>
            <a:r>
              <a:rPr lang="en-US" altLang="zh-TW" i="1">
                <a:sym typeface="Symbol" panose="05050102010706020507" pitchFamily="18" charset="2"/>
              </a:rPr>
              <a:t></a:t>
            </a:r>
            <a:r>
              <a:rPr lang="en-US" altLang="zh-TW"/>
              <a:t>  </a:t>
            </a:r>
            <a:r>
              <a:rPr lang="en-US" altLang="zh-TW" i="1"/>
              <a:t>j,</a:t>
            </a:r>
            <a:endParaRPr lang="en-US" altLang="zh-TW"/>
          </a:p>
          <a:p>
            <a:pPr defTabSz="984250" eaLnBrk="1" hangingPunct="1">
              <a:lnSpc>
                <a:spcPct val="90000"/>
              </a:lnSpc>
              <a:spcBef>
                <a:spcPct val="15000"/>
              </a:spcBef>
              <a:buFont typeface="Wingdings" panose="05000000000000000000" pitchFamily="2" charset="2"/>
              <a:buNone/>
            </a:pPr>
            <a:r>
              <a:rPr lang="en-US" altLang="zh-TW"/>
              <a:t>	(d)	</a:t>
            </a:r>
            <a:r>
              <a:rPr lang="en-US" altLang="zh-TW" i="1"/>
              <a:t>P</a:t>
            </a:r>
            <a:r>
              <a:rPr lang="en-US" altLang="zh-TW"/>
              <a:t>(</a:t>
            </a:r>
            <a:r>
              <a:rPr lang="en-US" altLang="zh-TW" i="1"/>
              <a:t>R</a:t>
            </a:r>
            <a:r>
              <a:rPr lang="en-US" altLang="zh-TW" i="1" baseline="-25000"/>
              <a:t>i</a:t>
            </a:r>
            <a:r>
              <a:rPr lang="en-US" altLang="zh-TW"/>
              <a:t>) = TRUE for </a:t>
            </a:r>
            <a:r>
              <a:rPr lang="en-US" altLang="zh-TW" i="1"/>
              <a:t>i</a:t>
            </a:r>
            <a:r>
              <a:rPr lang="en-US" altLang="zh-TW"/>
              <a:t> = 1, 2, </a:t>
            </a:r>
            <a:r>
              <a:rPr lang="en-US" altLang="zh-TW">
                <a:latin typeface="Arial" panose="020B0604020202020204" pitchFamily="34" charset="0"/>
              </a:rPr>
              <a:t>…</a:t>
            </a:r>
            <a:r>
              <a:rPr lang="en-US" altLang="zh-TW"/>
              <a:t>, </a:t>
            </a:r>
            <a:r>
              <a:rPr lang="en-US" altLang="zh-TW" i="1"/>
              <a:t>n,</a:t>
            </a:r>
            <a:endParaRPr lang="en-US" altLang="zh-TW"/>
          </a:p>
          <a:p>
            <a:pPr defTabSz="984250" eaLnBrk="1" hangingPunct="1">
              <a:lnSpc>
                <a:spcPct val="90000"/>
              </a:lnSpc>
              <a:spcBef>
                <a:spcPct val="15000"/>
              </a:spcBef>
              <a:buFont typeface="Wingdings" panose="05000000000000000000" pitchFamily="2" charset="2"/>
              <a:buNone/>
            </a:pPr>
            <a:r>
              <a:rPr lang="en-US" altLang="zh-TW"/>
              <a:t>	(e)	</a:t>
            </a:r>
            <a:r>
              <a:rPr lang="en-US" altLang="zh-TW" i="1"/>
              <a:t>P</a:t>
            </a:r>
            <a:r>
              <a:rPr lang="en-US" altLang="zh-TW"/>
              <a:t>(</a:t>
            </a:r>
            <a:r>
              <a:rPr lang="en-US" altLang="zh-TW" i="1"/>
              <a:t>R</a:t>
            </a:r>
            <a:r>
              <a:rPr lang="en-US" altLang="zh-TW" i="1" baseline="-25000"/>
              <a:t>i</a:t>
            </a:r>
            <a:r>
              <a:rPr lang="en-US" altLang="zh-TW">
                <a:sym typeface="Symbol" panose="05050102010706020507" pitchFamily="18" charset="2"/>
              </a:rPr>
              <a:t></a:t>
            </a:r>
            <a:r>
              <a:rPr lang="en-US" altLang="zh-TW" i="1"/>
              <a:t>R</a:t>
            </a:r>
            <a:r>
              <a:rPr lang="en-US" altLang="zh-TW" i="1" baseline="-25000"/>
              <a:t>j</a:t>
            </a:r>
            <a:r>
              <a:rPr lang="en-US" altLang="zh-TW"/>
              <a:t>) = FALSE for </a:t>
            </a:r>
            <a:r>
              <a:rPr lang="en-US" altLang="zh-TW" i="1"/>
              <a:t>i </a:t>
            </a:r>
            <a:r>
              <a:rPr lang="en-US" altLang="zh-TW" i="1">
                <a:sym typeface="Symbol" panose="05050102010706020507" pitchFamily="18" charset="2"/>
              </a:rPr>
              <a:t></a:t>
            </a:r>
            <a:r>
              <a:rPr lang="en-US" altLang="zh-TW"/>
              <a:t>  </a:t>
            </a:r>
            <a:r>
              <a:rPr lang="en-US" altLang="zh-TW" i="1"/>
              <a:t>j</a:t>
            </a:r>
            <a:r>
              <a:rPr lang="en-US" altLang="zh-TW"/>
              <a:t>.</a:t>
            </a:r>
          </a:p>
          <a:p>
            <a:pPr defTabSz="984250" eaLnBrk="1" hangingPunct="1">
              <a:lnSpc>
                <a:spcPct val="90000"/>
              </a:lnSpc>
              <a:spcBef>
                <a:spcPct val="15000"/>
              </a:spcBef>
              <a:buFont typeface="Wingdings" panose="05000000000000000000" pitchFamily="2" charset="2"/>
              <a:buNone/>
            </a:pPr>
            <a:r>
              <a:rPr lang="en-US" altLang="zh-TW"/>
              <a:t>	Here, </a:t>
            </a:r>
            <a:r>
              <a:rPr lang="en-US" altLang="zh-TW" i="1"/>
              <a:t>P</a:t>
            </a:r>
            <a:r>
              <a:rPr lang="en-US" altLang="zh-TW"/>
              <a:t>(</a:t>
            </a:r>
            <a:r>
              <a:rPr lang="en-US" altLang="zh-TW" i="1"/>
              <a:t>R</a:t>
            </a:r>
            <a:r>
              <a:rPr lang="en-US" altLang="zh-TW" i="1" baseline="-25000"/>
              <a:t>i</a:t>
            </a:r>
            <a:r>
              <a:rPr lang="en-US" altLang="zh-TW"/>
              <a:t>) is a logical predicate defined over the points in set </a:t>
            </a:r>
            <a:r>
              <a:rPr lang="en-US" altLang="zh-TW" i="1"/>
              <a:t>R</a:t>
            </a:r>
            <a:r>
              <a:rPr lang="en-US" altLang="zh-TW" i="1" baseline="-25000"/>
              <a:t>i </a:t>
            </a:r>
            <a:r>
              <a:rPr lang="en-US" altLang="zh-TW"/>
              <a:t>and </a:t>
            </a:r>
            <a:r>
              <a:rPr lang="en-US" altLang="zh-TW">
                <a:sym typeface="Symbol" panose="05050102010706020507" pitchFamily="18" charset="2"/>
              </a:rPr>
              <a:t></a:t>
            </a:r>
            <a:r>
              <a:rPr lang="en-US" altLang="zh-TW"/>
              <a:t> is the null set.</a:t>
            </a:r>
          </a:p>
          <a:p>
            <a:pPr lvl="1" defTabSz="984250" eaLnBrk="1" hangingPunct="1">
              <a:lnSpc>
                <a:spcPct val="90000"/>
              </a:lnSpc>
              <a:spcBef>
                <a:spcPct val="15000"/>
              </a:spcBef>
            </a:pPr>
            <a:r>
              <a:rPr lang="en-US" altLang="zh-TW" i="1"/>
              <a:t>P</a:t>
            </a:r>
            <a:r>
              <a:rPr lang="en-US" altLang="zh-TW"/>
              <a:t>(</a:t>
            </a:r>
            <a:r>
              <a:rPr lang="en-US" altLang="zh-TW" i="1"/>
              <a:t>R</a:t>
            </a:r>
            <a:r>
              <a:rPr lang="en-US" altLang="zh-TW" i="1" baseline="-25000"/>
              <a:t>i</a:t>
            </a:r>
            <a:r>
              <a:rPr lang="en-US" altLang="zh-TW"/>
              <a:t>) = TRUE deals with the properties satisfied by all the pixels in a segmented region. For example, all pixels in </a:t>
            </a:r>
            <a:r>
              <a:rPr lang="en-US" altLang="zh-TW" i="1"/>
              <a:t>R</a:t>
            </a:r>
            <a:r>
              <a:rPr lang="en-US" altLang="zh-TW" i="1" baseline="-25000"/>
              <a:t>i</a:t>
            </a:r>
            <a:r>
              <a:rPr lang="en-US" altLang="zh-TW"/>
              <a:t> have the same (or similar) gray level.</a:t>
            </a:r>
          </a:p>
        </p:txBody>
      </p:sp>
      <p:graphicFrame>
        <p:nvGraphicFramePr>
          <p:cNvPr id="73732" name="Object 4">
            <a:extLst>
              <a:ext uri="{FF2B5EF4-FFF2-40B4-BE49-F238E27FC236}">
                <a16:creationId xmlns:a16="http://schemas.microsoft.com/office/drawing/2014/main" id="{68D0EC49-835F-4636-A299-BC77716BC5C6}"/>
              </a:ext>
            </a:extLst>
          </p:cNvPr>
          <p:cNvGraphicFramePr>
            <a:graphicFrameLocks noGrp="1" noChangeAspect="1"/>
          </p:cNvGraphicFramePr>
          <p:nvPr>
            <p:ph sz="half" idx="4294967295"/>
          </p:nvPr>
        </p:nvGraphicFramePr>
        <p:xfrm>
          <a:off x="971550" y="2011363"/>
          <a:ext cx="1441450" cy="1047750"/>
        </p:xfrm>
        <a:graphic>
          <a:graphicData uri="http://schemas.openxmlformats.org/presentationml/2006/ole">
            <mc:AlternateContent xmlns:mc="http://schemas.openxmlformats.org/markup-compatibility/2006">
              <mc:Choice xmlns:v="urn:schemas-microsoft-com:vml" Requires="v">
                <p:oleObj spid="_x0000_s74118" name="方程式" r:id="rId3" imgW="647700" imgH="431800" progId="Equation.3">
                  <p:embed/>
                </p:oleObj>
              </mc:Choice>
              <mc:Fallback>
                <p:oleObj name="方程式" r:id="rId3" imgW="6477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011363"/>
                        <a:ext cx="144145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3" name="投影片編號版面配置區 1">
            <a:extLst>
              <a:ext uri="{FF2B5EF4-FFF2-40B4-BE49-F238E27FC236}">
                <a16:creationId xmlns:a16="http://schemas.microsoft.com/office/drawing/2014/main" id="{8D168023-B059-4653-8FA4-EB4368E2C36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B88CF1E-51D7-46D7-8554-7BF3D4778E55}" type="slidenum">
              <a:rPr kumimoji="0" lang="zh-TW" altLang="en-US" smtClean="0"/>
              <a:pPr/>
              <a:t>66</a:t>
            </a:fld>
            <a:endParaRPr kumimoji="0" lang="en-US" altLang="zh-TW"/>
          </a:p>
        </p:txBody>
      </p:sp>
      <p:pic>
        <p:nvPicPr>
          <p:cNvPr id="73734" name="圖片 5">
            <a:extLst>
              <a:ext uri="{FF2B5EF4-FFF2-40B4-BE49-F238E27FC236}">
                <a16:creationId xmlns:a16="http://schemas.microsoft.com/office/drawing/2014/main" id="{FE0D9389-E3DA-44A3-8FF5-4CB474CBF5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2560638"/>
            <a:ext cx="95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16E18C21-573E-4374-9069-B266FEAFA7A9}"/>
              </a:ext>
            </a:extLst>
          </p:cNvPr>
          <p:cNvSpPr>
            <a:spLocks noGrp="1" noChangeArrowheads="1"/>
          </p:cNvSpPr>
          <p:nvPr>
            <p:ph type="title"/>
          </p:nvPr>
        </p:nvSpPr>
        <p:spPr/>
        <p:txBody>
          <a:bodyPr/>
          <a:lstStyle/>
          <a:p>
            <a:pPr eaLnBrk="1" hangingPunct="1"/>
            <a:endParaRPr lang="zh-TW" altLang="en-US" sz="700"/>
          </a:p>
        </p:txBody>
      </p:sp>
      <p:sp>
        <p:nvSpPr>
          <p:cNvPr id="74755" name="Rectangle 3">
            <a:extLst>
              <a:ext uri="{FF2B5EF4-FFF2-40B4-BE49-F238E27FC236}">
                <a16:creationId xmlns:a16="http://schemas.microsoft.com/office/drawing/2014/main" id="{D90476BF-906C-44F6-9AFA-57C4E118D14D}"/>
              </a:ext>
            </a:extLst>
          </p:cNvPr>
          <p:cNvSpPr>
            <a:spLocks noGrp="1" noChangeArrowheads="1"/>
          </p:cNvSpPr>
          <p:nvPr>
            <p:ph type="body" idx="1"/>
          </p:nvPr>
        </p:nvSpPr>
        <p:spPr/>
        <p:txBody>
          <a:bodyPr/>
          <a:lstStyle/>
          <a:p>
            <a:pPr eaLnBrk="1" hangingPunct="1"/>
            <a:r>
              <a:rPr lang="en-US" altLang="zh-TW" i="1"/>
              <a:t>Region growing</a:t>
            </a:r>
            <a:r>
              <a:rPr lang="en-US" altLang="zh-TW"/>
              <a:t> is a procedure that groups pixels or subregions into larger regions based on predefined criteria. The basic approach is to start with a set of </a:t>
            </a:r>
            <a:r>
              <a:rPr lang="en-US" altLang="zh-TW">
                <a:latin typeface="Arial" panose="020B0604020202020204" pitchFamily="34" charset="0"/>
              </a:rPr>
              <a:t>“</a:t>
            </a:r>
            <a:r>
              <a:rPr lang="en-US" altLang="zh-TW"/>
              <a:t>seed</a:t>
            </a:r>
            <a:r>
              <a:rPr lang="en-US" altLang="zh-TW">
                <a:latin typeface="Arial" panose="020B0604020202020204" pitchFamily="34" charset="0"/>
              </a:rPr>
              <a:t>”</a:t>
            </a:r>
            <a:r>
              <a:rPr lang="en-US" altLang="zh-TW"/>
              <a:t> points and from these grow regions by appending to each seed those neighboring pixels that have properties similar to the seed.</a:t>
            </a:r>
          </a:p>
          <a:p>
            <a:pPr eaLnBrk="1" hangingPunct="1"/>
            <a:r>
              <a:rPr lang="en-US" altLang="zh-TW"/>
              <a:t>Selecting a set of one or more starting points often can be based on the nature of the problem. The selection of similarity criteria depends not only on the problem under consideration, but also on the type of image data available.</a:t>
            </a:r>
          </a:p>
          <a:p>
            <a:pPr eaLnBrk="1" hangingPunct="1"/>
            <a:r>
              <a:rPr lang="en-US" altLang="zh-TW"/>
              <a:t>When the images are monochrome, region analysis must be carried out with a set of descriptors based on gray levels and spatial properties. However, descriptors alone can yield misleading results if connectivity or adjacency information is not used in the region-growing process.</a:t>
            </a:r>
          </a:p>
        </p:txBody>
      </p:sp>
      <p:sp>
        <p:nvSpPr>
          <p:cNvPr id="74756" name="投影片編號版面配置區 1">
            <a:extLst>
              <a:ext uri="{FF2B5EF4-FFF2-40B4-BE49-F238E27FC236}">
                <a16:creationId xmlns:a16="http://schemas.microsoft.com/office/drawing/2014/main" id="{19B39286-B227-4657-B1EA-68C2F5205631}"/>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E76CA0EB-937C-4C87-94BA-49094EBCD4A6}" type="slidenum">
              <a:rPr kumimoji="0" lang="zh-TW" altLang="en-US" smtClean="0"/>
              <a:pPr/>
              <a:t>67</a:t>
            </a:fld>
            <a:endParaRPr kumimoji="0" lang="en-US" altLang="zh-TW"/>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117473DF-B488-4606-A5C6-FD859913ECFA}"/>
              </a:ext>
            </a:extLst>
          </p:cNvPr>
          <p:cNvSpPr>
            <a:spLocks noGrp="1" noChangeArrowheads="1"/>
          </p:cNvSpPr>
          <p:nvPr>
            <p:ph type="title"/>
          </p:nvPr>
        </p:nvSpPr>
        <p:spPr/>
        <p:txBody>
          <a:bodyPr/>
          <a:lstStyle/>
          <a:p>
            <a:pPr eaLnBrk="1" hangingPunct="1"/>
            <a:endParaRPr lang="zh-TW" altLang="en-US"/>
          </a:p>
        </p:txBody>
      </p:sp>
      <p:sp>
        <p:nvSpPr>
          <p:cNvPr id="75779" name="Rectangle 3">
            <a:extLst>
              <a:ext uri="{FF2B5EF4-FFF2-40B4-BE49-F238E27FC236}">
                <a16:creationId xmlns:a16="http://schemas.microsoft.com/office/drawing/2014/main" id="{9939F308-18ED-438A-9603-A088CD51DB60}"/>
              </a:ext>
            </a:extLst>
          </p:cNvPr>
          <p:cNvSpPr>
            <a:spLocks noGrp="1" noChangeArrowheads="1"/>
          </p:cNvSpPr>
          <p:nvPr>
            <p:ph type="body" idx="1"/>
          </p:nvPr>
        </p:nvSpPr>
        <p:spPr/>
        <p:txBody>
          <a:bodyPr/>
          <a:lstStyle/>
          <a:p>
            <a:pPr defTabSz="250825" eaLnBrk="1" hangingPunct="1">
              <a:lnSpc>
                <a:spcPct val="90000"/>
              </a:lnSpc>
              <a:tabLst>
                <a:tab pos="1165225" algn="l"/>
              </a:tabLst>
            </a:pPr>
            <a:r>
              <a:rPr lang="en-US" altLang="zh-TW"/>
              <a:t>Basically, growing a region should stop when no more pixels satisfy the criteria for inclusion in that region.</a:t>
            </a:r>
          </a:p>
          <a:p>
            <a:pPr defTabSz="250825" eaLnBrk="1" hangingPunct="1">
              <a:lnSpc>
                <a:spcPct val="90000"/>
              </a:lnSpc>
              <a:tabLst>
                <a:tab pos="1165225" algn="l"/>
              </a:tabLst>
            </a:pPr>
            <a:r>
              <a:rPr lang="en-US" altLang="zh-TW"/>
              <a:t>Fig. 10.40(a) shows an X-ray image of a weld containing several cracks and porosities.</a:t>
            </a:r>
          </a:p>
          <a:p>
            <a:pPr lvl="1" defTabSz="250825" eaLnBrk="1" hangingPunct="1">
              <a:lnSpc>
                <a:spcPct val="90000"/>
              </a:lnSpc>
              <a:tabLst>
                <a:tab pos="1165225" algn="l"/>
              </a:tabLst>
            </a:pPr>
            <a:r>
              <a:rPr lang="en-US" altLang="zh-TW"/>
              <a:t>Based the fact that pixels of defective welds tend to have the maximum gray value (255), the seed points are extracted and shown in Fig. 10.40(b).</a:t>
            </a:r>
          </a:p>
          <a:p>
            <a:pPr lvl="1" defTabSz="250825" eaLnBrk="1" hangingPunct="1">
              <a:lnSpc>
                <a:spcPct val="90000"/>
              </a:lnSpc>
              <a:tabLst>
                <a:tab pos="1165225" algn="l"/>
              </a:tabLst>
            </a:pPr>
            <a:r>
              <a:rPr lang="en-US" altLang="zh-TW"/>
              <a:t>Two criteria for region growing:</a:t>
            </a:r>
          </a:p>
          <a:p>
            <a:pPr lvl="1" defTabSz="250825" eaLnBrk="1" hangingPunct="1">
              <a:lnSpc>
                <a:spcPct val="90000"/>
              </a:lnSpc>
              <a:buFont typeface="Wingdings" panose="05000000000000000000" pitchFamily="2" charset="2"/>
              <a:buNone/>
              <a:tabLst>
                <a:tab pos="1165225" algn="l"/>
              </a:tabLst>
            </a:pPr>
            <a:r>
              <a:rPr lang="en-US" altLang="zh-TW"/>
              <a:t>	(1)	The absolute gray-level difference between any pixel and the 	seed is less than 65.</a:t>
            </a:r>
          </a:p>
          <a:p>
            <a:pPr lvl="1" defTabSz="250825" eaLnBrk="1" hangingPunct="1">
              <a:lnSpc>
                <a:spcPct val="90000"/>
              </a:lnSpc>
              <a:buFont typeface="Wingdings" panose="05000000000000000000" pitchFamily="2" charset="2"/>
              <a:buNone/>
              <a:tabLst>
                <a:tab pos="1165225" algn="l"/>
              </a:tabLst>
            </a:pPr>
            <a:r>
              <a:rPr lang="en-US" altLang="zh-TW"/>
              <a:t>	(2)	The pixel has to be connected at least one pixel in that region.</a:t>
            </a:r>
          </a:p>
          <a:p>
            <a:pPr lvl="1" defTabSz="250825" eaLnBrk="1" hangingPunct="1">
              <a:lnSpc>
                <a:spcPct val="90000"/>
              </a:lnSpc>
              <a:tabLst>
                <a:tab pos="1165225" algn="l"/>
              </a:tabLst>
            </a:pPr>
            <a:r>
              <a:rPr lang="en-US" altLang="zh-TW"/>
              <a:t>Fig. 10.40(c) shows the region growing result and Fig.10.40(d) shows the boundaries of segmented defective welds.</a:t>
            </a:r>
          </a:p>
          <a:p>
            <a:pPr lvl="1" defTabSz="250825" eaLnBrk="1" hangingPunct="1">
              <a:lnSpc>
                <a:spcPct val="90000"/>
              </a:lnSpc>
              <a:buFont typeface="Wingdings" panose="05000000000000000000" pitchFamily="2" charset="2"/>
              <a:buNone/>
              <a:tabLst>
                <a:tab pos="1165225" algn="l"/>
              </a:tabLst>
            </a:pPr>
            <a:endParaRPr lang="en-US" altLang="zh-TW"/>
          </a:p>
        </p:txBody>
      </p:sp>
      <p:sp>
        <p:nvSpPr>
          <p:cNvPr id="75780" name="投影片編號版面配置區 1">
            <a:extLst>
              <a:ext uri="{FF2B5EF4-FFF2-40B4-BE49-F238E27FC236}">
                <a16:creationId xmlns:a16="http://schemas.microsoft.com/office/drawing/2014/main" id="{A9FD6520-3012-479F-A0ED-521156395D5F}"/>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FA9FE5D7-8DB9-448F-82E4-9B2FF40595B5}" type="slidenum">
              <a:rPr kumimoji="0" lang="zh-TW" altLang="en-US" smtClean="0"/>
              <a:pPr/>
              <a:t>68</a:t>
            </a:fld>
            <a:endParaRPr kumimoji="0" lang="en-US" altLang="zh-TW"/>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6B02E868-532B-4539-81D6-7D127F00B24F}"/>
              </a:ext>
            </a:extLst>
          </p:cNvPr>
          <p:cNvSpPr>
            <a:spLocks noGrp="1" noChangeArrowheads="1"/>
          </p:cNvSpPr>
          <p:nvPr>
            <p:ph type="title"/>
          </p:nvPr>
        </p:nvSpPr>
        <p:spPr/>
        <p:txBody>
          <a:bodyPr/>
          <a:lstStyle/>
          <a:p>
            <a:pPr eaLnBrk="1" hangingPunct="1"/>
            <a:endParaRPr lang="zh-TW" altLang="en-US"/>
          </a:p>
        </p:txBody>
      </p:sp>
      <p:pic>
        <p:nvPicPr>
          <p:cNvPr id="76803" name="Picture 4">
            <a:extLst>
              <a:ext uri="{FF2B5EF4-FFF2-40B4-BE49-F238E27FC236}">
                <a16:creationId xmlns:a16="http://schemas.microsoft.com/office/drawing/2014/main" id="{67C29806-727E-44AB-94DB-0C8A06A5433A}"/>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54063" y="631825"/>
            <a:ext cx="7705725" cy="5303838"/>
          </a:xfrm>
          <a:noFill/>
        </p:spPr>
      </p:pic>
      <p:sp>
        <p:nvSpPr>
          <p:cNvPr id="76804" name="投影片編號版面配置區 1">
            <a:extLst>
              <a:ext uri="{FF2B5EF4-FFF2-40B4-BE49-F238E27FC236}">
                <a16:creationId xmlns:a16="http://schemas.microsoft.com/office/drawing/2014/main" id="{4F347BCF-1C85-420C-B23E-C82341677638}"/>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675550E2-D8EF-4C99-A5E9-CC948AD79DD6}" type="slidenum">
              <a:rPr kumimoji="0" lang="zh-TW" altLang="en-US" smtClean="0"/>
              <a:pPr/>
              <a:t>69</a:t>
            </a:fld>
            <a:endParaRPr kumimoji="0" lang="en-US" altLang="zh-TW"/>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BEA1AFE-DE7F-45EB-8410-50DB11AA021B}"/>
              </a:ext>
            </a:extLst>
          </p:cNvPr>
          <p:cNvSpPr>
            <a:spLocks noGrp="1" noChangeArrowheads="1"/>
          </p:cNvSpPr>
          <p:nvPr>
            <p:ph type="title"/>
          </p:nvPr>
        </p:nvSpPr>
        <p:spPr/>
        <p:txBody>
          <a:bodyPr/>
          <a:lstStyle/>
          <a:p>
            <a:pPr eaLnBrk="1" hangingPunct="1"/>
            <a:r>
              <a:rPr lang="en-US" altLang="zh-TW"/>
              <a:t>Edge detector</a:t>
            </a:r>
            <a:endParaRPr lang="zh-TW" altLang="en-US"/>
          </a:p>
        </p:txBody>
      </p:sp>
      <p:pic>
        <p:nvPicPr>
          <p:cNvPr id="13315" name="Picture 6">
            <a:extLst>
              <a:ext uri="{FF2B5EF4-FFF2-40B4-BE49-F238E27FC236}">
                <a16:creationId xmlns:a16="http://schemas.microsoft.com/office/drawing/2014/main" id="{7D92483A-822A-46E0-896C-7315ACFDB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716338"/>
            <a:ext cx="6361112" cy="305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Rectangle 3">
            <a:extLst>
              <a:ext uri="{FF2B5EF4-FFF2-40B4-BE49-F238E27FC236}">
                <a16:creationId xmlns:a16="http://schemas.microsoft.com/office/drawing/2014/main" id="{557DACF9-B371-4953-9FC6-780F51178ED6}"/>
              </a:ext>
            </a:extLst>
          </p:cNvPr>
          <p:cNvSpPr>
            <a:spLocks noGrp="1" noChangeArrowheads="1"/>
          </p:cNvSpPr>
          <p:nvPr>
            <p:ph type="body" idx="1"/>
          </p:nvPr>
        </p:nvSpPr>
        <p:spPr/>
        <p:txBody>
          <a:bodyPr/>
          <a:lstStyle/>
          <a:p>
            <a:pPr eaLnBrk="1" hangingPunct="1">
              <a:lnSpc>
                <a:spcPct val="80000"/>
              </a:lnSpc>
            </a:pPr>
            <a:r>
              <a:rPr lang="en-US" altLang="zh-TW"/>
              <a:t>As shown in Fig. 10.5(a), an ideal edge is a set of connected pixels, each of which is located at an orthogonal step transition in gray level.</a:t>
            </a:r>
          </a:p>
          <a:p>
            <a:pPr eaLnBrk="1" hangingPunct="1">
              <a:lnSpc>
                <a:spcPct val="80000"/>
              </a:lnSpc>
            </a:pPr>
            <a:r>
              <a:rPr lang="en-US" altLang="zh-TW"/>
              <a:t>Practically, edges are more closely modeled as having a </a:t>
            </a:r>
            <a:r>
              <a:rPr lang="en-US" altLang="zh-TW">
                <a:latin typeface="Arial" panose="020B0604020202020204" pitchFamily="34" charset="0"/>
              </a:rPr>
              <a:t>“</a:t>
            </a:r>
            <a:r>
              <a:rPr lang="en-US" altLang="zh-TW"/>
              <a:t>ramplike</a:t>
            </a:r>
            <a:r>
              <a:rPr lang="en-US" altLang="zh-TW">
                <a:latin typeface="Arial" panose="020B0604020202020204" pitchFamily="34" charset="0"/>
              </a:rPr>
              <a:t>”</a:t>
            </a:r>
            <a:r>
              <a:rPr lang="en-US" altLang="zh-TW"/>
              <a:t> profile, as that shown in Fig. 10.5(b). The slope of the ramp is inversely proportional to the degree of blurring in the edge.</a:t>
            </a:r>
          </a:p>
          <a:p>
            <a:pPr lvl="1" eaLnBrk="1" hangingPunct="1">
              <a:lnSpc>
                <a:spcPct val="80000"/>
              </a:lnSpc>
            </a:pPr>
            <a:r>
              <a:rPr lang="en-US" altLang="zh-TW"/>
              <a:t>Blurred edges tend to be thick and sharp edges tend to be thin.</a:t>
            </a:r>
          </a:p>
        </p:txBody>
      </p:sp>
      <p:sp>
        <p:nvSpPr>
          <p:cNvPr id="13317" name="投影片編號版面配置區 1">
            <a:extLst>
              <a:ext uri="{FF2B5EF4-FFF2-40B4-BE49-F238E27FC236}">
                <a16:creationId xmlns:a16="http://schemas.microsoft.com/office/drawing/2014/main" id="{5CFCAE91-9B62-4A57-899C-74C390054B78}"/>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A3F1C0B8-6610-453B-BB1F-B57864E87E71}" type="slidenum">
              <a:rPr kumimoji="0" lang="zh-TW" altLang="en-US" smtClean="0"/>
              <a:pPr/>
              <a:t>7</a:t>
            </a:fld>
            <a:endParaRPr kumimoji="0" lang="en-US" altLang="zh-TW"/>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1DD9AF4B-4DF7-42C4-B4BD-3C53905307C1}"/>
              </a:ext>
            </a:extLst>
          </p:cNvPr>
          <p:cNvSpPr>
            <a:spLocks noGrp="1" noChangeArrowheads="1"/>
          </p:cNvSpPr>
          <p:nvPr>
            <p:ph type="title"/>
          </p:nvPr>
        </p:nvSpPr>
        <p:spPr/>
        <p:txBody>
          <a:bodyPr/>
          <a:lstStyle/>
          <a:p>
            <a:pPr eaLnBrk="1" hangingPunct="1"/>
            <a:endParaRPr lang="zh-TW" altLang="en-US"/>
          </a:p>
        </p:txBody>
      </p:sp>
      <p:sp>
        <p:nvSpPr>
          <p:cNvPr id="77827" name="Rectangle 3">
            <a:extLst>
              <a:ext uri="{FF2B5EF4-FFF2-40B4-BE49-F238E27FC236}">
                <a16:creationId xmlns:a16="http://schemas.microsoft.com/office/drawing/2014/main" id="{E4369096-7F0C-4DC0-AA24-5B78A5504352}"/>
              </a:ext>
            </a:extLst>
          </p:cNvPr>
          <p:cNvSpPr>
            <a:spLocks noGrp="1" noChangeArrowheads="1"/>
          </p:cNvSpPr>
          <p:nvPr>
            <p:ph type="body" idx="1"/>
          </p:nvPr>
        </p:nvSpPr>
        <p:spPr/>
        <p:txBody>
          <a:bodyPr/>
          <a:lstStyle/>
          <a:p>
            <a:pPr eaLnBrk="1" hangingPunct="1"/>
            <a:r>
              <a:rPr lang="en-US" altLang="zh-TW"/>
              <a:t>The histogram shown in Fig. 10.41 is an excellent example of a </a:t>
            </a:r>
            <a:r>
              <a:rPr lang="en-US" altLang="zh-TW">
                <a:latin typeface="Arial" panose="020B0604020202020204" pitchFamily="34" charset="0"/>
              </a:rPr>
              <a:t>“</a:t>
            </a:r>
            <a:r>
              <a:rPr lang="en-US" altLang="zh-TW"/>
              <a:t>clean</a:t>
            </a:r>
            <a:r>
              <a:rPr lang="en-US" altLang="zh-TW">
                <a:latin typeface="Arial" panose="020B0604020202020204" pitchFamily="34" charset="0"/>
              </a:rPr>
              <a:t>”</a:t>
            </a:r>
            <a:r>
              <a:rPr lang="en-US" altLang="zh-TW"/>
              <a:t> multimodal histogram of Fig. 10.40(a).</a:t>
            </a:r>
          </a:p>
          <a:p>
            <a:pPr lvl="1" eaLnBrk="1" hangingPunct="1"/>
            <a:r>
              <a:rPr lang="en-US" altLang="zh-TW"/>
              <a:t>It is claimed that even with well-behaved histograms, multilevel thresholding is a difficult proposition.</a:t>
            </a:r>
          </a:p>
        </p:txBody>
      </p:sp>
      <p:pic>
        <p:nvPicPr>
          <p:cNvPr id="77828" name="Picture 4">
            <a:extLst>
              <a:ext uri="{FF2B5EF4-FFF2-40B4-BE49-F238E27FC236}">
                <a16:creationId xmlns:a16="http://schemas.microsoft.com/office/drawing/2014/main" id="{69AD62C6-7FC8-4D0A-885E-B7AA5B58A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2159000"/>
            <a:ext cx="7488238" cy="371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9" name="投影片編號版面配置區 1">
            <a:extLst>
              <a:ext uri="{FF2B5EF4-FFF2-40B4-BE49-F238E27FC236}">
                <a16:creationId xmlns:a16="http://schemas.microsoft.com/office/drawing/2014/main" id="{59302D71-83A7-4A79-8748-2B900B09A6D0}"/>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231495F9-8320-4413-8B1A-A94C90B49B40}" type="slidenum">
              <a:rPr kumimoji="0" lang="zh-TW" altLang="en-US" smtClean="0"/>
              <a:pPr/>
              <a:t>70</a:t>
            </a:fld>
            <a:endParaRPr kumimoji="0" lang="en-US" altLang="zh-TW"/>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38B0AC95-5FDD-4729-958A-AE093BEA0AC7}"/>
              </a:ext>
            </a:extLst>
          </p:cNvPr>
          <p:cNvSpPr>
            <a:spLocks noGrp="1" noChangeArrowheads="1"/>
          </p:cNvSpPr>
          <p:nvPr>
            <p:ph type="title"/>
          </p:nvPr>
        </p:nvSpPr>
        <p:spPr/>
        <p:txBody>
          <a:bodyPr/>
          <a:lstStyle/>
          <a:p>
            <a:pPr eaLnBrk="1" hangingPunct="1"/>
            <a:r>
              <a:rPr lang="en-US" altLang="zh-TW"/>
              <a:t>Region splitting and merging</a:t>
            </a:r>
          </a:p>
        </p:txBody>
      </p:sp>
      <p:sp>
        <p:nvSpPr>
          <p:cNvPr id="78851" name="Rectangle 3">
            <a:extLst>
              <a:ext uri="{FF2B5EF4-FFF2-40B4-BE49-F238E27FC236}">
                <a16:creationId xmlns:a16="http://schemas.microsoft.com/office/drawing/2014/main" id="{FBB26D38-C579-4114-A365-C26E553F3E56}"/>
              </a:ext>
            </a:extLst>
          </p:cNvPr>
          <p:cNvSpPr>
            <a:spLocks noGrp="1" noChangeArrowheads="1"/>
          </p:cNvSpPr>
          <p:nvPr>
            <p:ph type="body" idx="1"/>
          </p:nvPr>
        </p:nvSpPr>
        <p:spPr>
          <a:xfrm>
            <a:off x="107950" y="1412875"/>
            <a:ext cx="8847138" cy="4679950"/>
          </a:xfrm>
        </p:spPr>
        <p:txBody>
          <a:bodyPr/>
          <a:lstStyle/>
          <a:p>
            <a:pPr defTabSz="712788" eaLnBrk="1" hangingPunct="1">
              <a:spcBef>
                <a:spcPct val="10000"/>
              </a:spcBef>
            </a:pPr>
            <a:r>
              <a:rPr lang="en-US" altLang="zh-TW"/>
              <a:t>We can subdivide an image initially into a set of arbitrary, disjointed regions and then merge and/or split the regions in an attempt to satisfy the conditions.</a:t>
            </a:r>
          </a:p>
          <a:p>
            <a:pPr defTabSz="712788" eaLnBrk="1" hangingPunct="1">
              <a:spcBef>
                <a:spcPct val="10000"/>
              </a:spcBef>
            </a:pPr>
            <a:r>
              <a:rPr lang="en-US" altLang="zh-TW"/>
              <a:t>We start with the entire region. If </a:t>
            </a:r>
            <a:r>
              <a:rPr lang="en-US" altLang="zh-TW" i="1"/>
              <a:t>P</a:t>
            </a:r>
            <a:r>
              <a:rPr lang="en-US" altLang="zh-TW"/>
              <a:t>(</a:t>
            </a:r>
            <a:r>
              <a:rPr lang="en-US" altLang="zh-TW" i="1"/>
              <a:t>R</a:t>
            </a:r>
            <a:r>
              <a:rPr lang="en-US" altLang="zh-TW"/>
              <a:t>) = FALSE, we divide the image into quadrants. If </a:t>
            </a:r>
            <a:r>
              <a:rPr lang="en-US" altLang="zh-TW" i="1"/>
              <a:t>P</a:t>
            </a:r>
            <a:r>
              <a:rPr lang="en-US" altLang="zh-TW"/>
              <a:t> is FALSE for any quadrant, we subdivide that quadrant into subquadrants, and so on, as illustrated in Fig. 10.42.</a:t>
            </a:r>
          </a:p>
        </p:txBody>
      </p:sp>
      <p:pic>
        <p:nvPicPr>
          <p:cNvPr id="78852" name="Picture 4">
            <a:extLst>
              <a:ext uri="{FF2B5EF4-FFF2-40B4-BE49-F238E27FC236}">
                <a16:creationId xmlns:a16="http://schemas.microsoft.com/office/drawing/2014/main" id="{E27D0A64-6D08-41CB-A0EF-142259A44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4465638"/>
            <a:ext cx="7993063"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3" name="投影片編號版面配置區 1">
            <a:extLst>
              <a:ext uri="{FF2B5EF4-FFF2-40B4-BE49-F238E27FC236}">
                <a16:creationId xmlns:a16="http://schemas.microsoft.com/office/drawing/2014/main" id="{8706DB31-7F9A-4983-89D4-0E8566532DC9}"/>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0FA0E81A-DDD3-4116-B730-5A2BE4DB2528}" type="slidenum">
              <a:rPr kumimoji="0" lang="zh-TW" altLang="en-US" smtClean="0"/>
              <a:pPr/>
              <a:t>71</a:t>
            </a:fld>
            <a:endParaRPr kumimoji="0" lang="en-US" altLang="zh-TW"/>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B3E8BF6B-3A42-4052-A2B8-DA496CF708F9}"/>
              </a:ext>
            </a:extLst>
          </p:cNvPr>
          <p:cNvSpPr>
            <a:spLocks noGrp="1" noChangeArrowheads="1"/>
          </p:cNvSpPr>
          <p:nvPr>
            <p:ph type="title"/>
          </p:nvPr>
        </p:nvSpPr>
        <p:spPr/>
        <p:txBody>
          <a:bodyPr/>
          <a:lstStyle/>
          <a:p>
            <a:pPr eaLnBrk="1" hangingPunct="1"/>
            <a:endParaRPr lang="zh-TW" altLang="en-US" sz="700"/>
          </a:p>
        </p:txBody>
      </p:sp>
      <p:sp>
        <p:nvSpPr>
          <p:cNvPr id="79875" name="Rectangle 3">
            <a:extLst>
              <a:ext uri="{FF2B5EF4-FFF2-40B4-BE49-F238E27FC236}">
                <a16:creationId xmlns:a16="http://schemas.microsoft.com/office/drawing/2014/main" id="{3B2FE6D7-5671-403B-BEA1-224B1D416CC7}"/>
              </a:ext>
            </a:extLst>
          </p:cNvPr>
          <p:cNvSpPr>
            <a:spLocks noGrp="1" noChangeArrowheads="1"/>
          </p:cNvSpPr>
          <p:nvPr>
            <p:ph type="body" idx="1"/>
          </p:nvPr>
        </p:nvSpPr>
        <p:spPr/>
        <p:txBody>
          <a:bodyPr/>
          <a:lstStyle/>
          <a:p>
            <a:pPr defTabSz="712788" eaLnBrk="1" hangingPunct="1">
              <a:spcBef>
                <a:spcPct val="10000"/>
              </a:spcBef>
            </a:pPr>
            <a:r>
              <a:rPr lang="en-US" altLang="zh-TW"/>
              <a:t>The procedure</a:t>
            </a:r>
          </a:p>
          <a:p>
            <a:pPr defTabSz="712788" eaLnBrk="1" hangingPunct="1">
              <a:spcBef>
                <a:spcPct val="10000"/>
              </a:spcBef>
              <a:buFont typeface="Wingdings" panose="05000000000000000000" pitchFamily="2" charset="2"/>
              <a:buNone/>
            </a:pPr>
            <a:r>
              <a:rPr lang="en-US" altLang="zh-TW"/>
              <a:t>	1.	Split into four disjoint quadrants any region </a:t>
            </a:r>
            <a:r>
              <a:rPr lang="en-US" altLang="zh-TW" i="1"/>
              <a:t>R</a:t>
            </a:r>
            <a:r>
              <a:rPr lang="en-US" altLang="zh-TW" i="1" baseline="-25000"/>
              <a:t>i</a:t>
            </a:r>
            <a:r>
              <a:rPr lang="en-US" altLang="zh-TW"/>
              <a:t> for which 	</a:t>
            </a:r>
            <a:r>
              <a:rPr lang="en-US" altLang="zh-TW" i="1"/>
              <a:t>P</a:t>
            </a:r>
            <a:r>
              <a:rPr lang="en-US" altLang="zh-TW"/>
              <a:t>(</a:t>
            </a:r>
            <a:r>
              <a:rPr lang="en-US" altLang="zh-TW" i="1"/>
              <a:t>R</a:t>
            </a:r>
            <a:r>
              <a:rPr lang="en-US" altLang="zh-TW" i="1" baseline="-25000"/>
              <a:t>i</a:t>
            </a:r>
            <a:r>
              <a:rPr lang="en-US" altLang="zh-TW"/>
              <a:t>) = FALSE.</a:t>
            </a:r>
          </a:p>
          <a:p>
            <a:pPr defTabSz="712788" eaLnBrk="1" hangingPunct="1">
              <a:spcBef>
                <a:spcPct val="10000"/>
              </a:spcBef>
              <a:buFont typeface="Wingdings" panose="05000000000000000000" pitchFamily="2" charset="2"/>
              <a:buNone/>
            </a:pPr>
            <a:r>
              <a:rPr lang="en-US" altLang="zh-TW"/>
              <a:t>	2. 	Merge any adjacent regions </a:t>
            </a:r>
            <a:r>
              <a:rPr lang="en-US" altLang="zh-TW" i="1"/>
              <a:t>R</a:t>
            </a:r>
            <a:r>
              <a:rPr lang="en-US" altLang="zh-TW" i="1" baseline="-25000"/>
              <a:t>j</a:t>
            </a:r>
            <a:r>
              <a:rPr lang="en-US" altLang="zh-TW"/>
              <a:t> and </a:t>
            </a:r>
            <a:r>
              <a:rPr lang="en-US" altLang="zh-TW" i="1"/>
              <a:t>R</a:t>
            </a:r>
            <a:r>
              <a:rPr lang="en-US" altLang="zh-TW" i="1" baseline="-25000"/>
              <a:t>k</a:t>
            </a:r>
            <a:r>
              <a:rPr lang="en-US" altLang="zh-TW"/>
              <a:t> for which </a:t>
            </a:r>
            <a:r>
              <a:rPr lang="en-US" altLang="zh-TW" i="1"/>
              <a:t>P</a:t>
            </a:r>
            <a:r>
              <a:rPr lang="en-US" altLang="zh-TW"/>
              <a:t>(</a:t>
            </a:r>
            <a:r>
              <a:rPr lang="en-US" altLang="zh-TW" i="1"/>
              <a:t>R</a:t>
            </a:r>
            <a:r>
              <a:rPr lang="en-US" altLang="zh-TW" i="1" baseline="-25000"/>
              <a:t>j</a:t>
            </a:r>
            <a:r>
              <a:rPr lang="en-US" altLang="zh-TW">
                <a:sym typeface="Symbol" panose="05050102010706020507" pitchFamily="18" charset="2"/>
              </a:rPr>
              <a:t></a:t>
            </a:r>
            <a:r>
              <a:rPr lang="en-US" altLang="zh-TW" i="1"/>
              <a:t>R</a:t>
            </a:r>
            <a:r>
              <a:rPr lang="en-US" altLang="zh-TW" i="1" baseline="-25000"/>
              <a:t>k</a:t>
            </a:r>
            <a:r>
              <a:rPr lang="en-US" altLang="zh-TW"/>
              <a:t>) 	= TRUE.</a:t>
            </a:r>
          </a:p>
          <a:p>
            <a:pPr defTabSz="712788" eaLnBrk="1" hangingPunct="1">
              <a:spcBef>
                <a:spcPct val="10000"/>
              </a:spcBef>
              <a:buFont typeface="Wingdings" panose="05000000000000000000" pitchFamily="2" charset="2"/>
              <a:buNone/>
            </a:pPr>
            <a:r>
              <a:rPr lang="en-US" altLang="zh-TW"/>
              <a:t>	3.	Stop when no further merging or splitting is possible.</a:t>
            </a:r>
          </a:p>
          <a:p>
            <a:pPr defTabSz="712788" eaLnBrk="1" hangingPunct="1"/>
            <a:r>
              <a:rPr lang="en-US" altLang="zh-TW"/>
              <a:t>Fig. 10.43(a) shows a simple image, Fig. 10.43(b) shows the result of the splitting and merging procedure, and Fig. 10.43(c) shows the result of thresholding.</a:t>
            </a:r>
          </a:p>
        </p:txBody>
      </p:sp>
      <p:pic>
        <p:nvPicPr>
          <p:cNvPr id="79876" name="Picture 4">
            <a:extLst>
              <a:ext uri="{FF2B5EF4-FFF2-40B4-BE49-F238E27FC236}">
                <a16:creationId xmlns:a16="http://schemas.microsoft.com/office/drawing/2014/main" id="{2C0E5AE0-D15E-404C-AD64-FD14099B4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4494213"/>
            <a:ext cx="7920038"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7" name="投影片編號版面配置區 1">
            <a:extLst>
              <a:ext uri="{FF2B5EF4-FFF2-40B4-BE49-F238E27FC236}">
                <a16:creationId xmlns:a16="http://schemas.microsoft.com/office/drawing/2014/main" id="{81666D71-2DAB-4849-AF7A-47A2D358DE1D}"/>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BAB20B3A-D4B9-40AE-A52E-FDCBBF3BD39D}" type="slidenum">
              <a:rPr kumimoji="0" lang="zh-TW" altLang="en-US" smtClean="0"/>
              <a:pPr/>
              <a:t>72</a:t>
            </a:fld>
            <a:endParaRPr kumimoji="0" lang="en-US" altLang="zh-TW"/>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FC8FD15-3B32-49A2-B26D-1703B590C080}"/>
              </a:ext>
            </a:extLst>
          </p:cNvPr>
          <p:cNvSpPr>
            <a:spLocks noGrp="1" noChangeArrowheads="1"/>
          </p:cNvSpPr>
          <p:nvPr>
            <p:ph type="title"/>
          </p:nvPr>
        </p:nvSpPr>
        <p:spPr/>
        <p:txBody>
          <a:bodyPr/>
          <a:lstStyle/>
          <a:p>
            <a:pPr eaLnBrk="1" hangingPunct="1"/>
            <a:r>
              <a:rPr lang="en-US" altLang="zh-TW"/>
              <a:t>Segmentation by Morphological Watersheds</a:t>
            </a:r>
          </a:p>
        </p:txBody>
      </p:sp>
      <p:sp>
        <p:nvSpPr>
          <p:cNvPr id="80899" name="Rectangle 3">
            <a:extLst>
              <a:ext uri="{FF2B5EF4-FFF2-40B4-BE49-F238E27FC236}">
                <a16:creationId xmlns:a16="http://schemas.microsoft.com/office/drawing/2014/main" id="{5ECAFC72-9CF7-4FD0-8AA1-E0E58F451EC2}"/>
              </a:ext>
            </a:extLst>
          </p:cNvPr>
          <p:cNvSpPr>
            <a:spLocks noGrp="1" noChangeArrowheads="1"/>
          </p:cNvSpPr>
          <p:nvPr>
            <p:ph type="body" idx="1"/>
          </p:nvPr>
        </p:nvSpPr>
        <p:spPr>
          <a:xfrm>
            <a:off x="107950" y="1457325"/>
            <a:ext cx="8847138" cy="5294313"/>
          </a:xfrm>
          <a:noFill/>
        </p:spPr>
        <p:txBody>
          <a:bodyPr/>
          <a:lstStyle/>
          <a:p>
            <a:pPr eaLnBrk="1" hangingPunct="1">
              <a:lnSpc>
                <a:spcPct val="85000"/>
              </a:lnSpc>
            </a:pPr>
            <a:r>
              <a:rPr lang="en-US" altLang="zh-TW"/>
              <a:t>The concept of watersheds is based on visualizing an image in three dimensions: two spatial coordinates versus gray levels.</a:t>
            </a:r>
          </a:p>
          <a:p>
            <a:pPr eaLnBrk="1" hangingPunct="1">
              <a:lnSpc>
                <a:spcPct val="85000"/>
              </a:lnSpc>
            </a:pPr>
            <a:r>
              <a:rPr lang="en-US" altLang="zh-TW"/>
              <a:t>Three types of points:</a:t>
            </a:r>
          </a:p>
          <a:p>
            <a:pPr eaLnBrk="1" hangingPunct="1">
              <a:lnSpc>
                <a:spcPct val="85000"/>
              </a:lnSpc>
              <a:buFont typeface="Wingdings" panose="05000000000000000000" pitchFamily="2" charset="2"/>
              <a:buNone/>
            </a:pPr>
            <a:r>
              <a:rPr lang="en-US" altLang="zh-TW"/>
              <a:t>	(a)	points belonging to a regional minimum;</a:t>
            </a:r>
          </a:p>
          <a:p>
            <a:pPr eaLnBrk="1" hangingPunct="1">
              <a:lnSpc>
                <a:spcPct val="85000"/>
              </a:lnSpc>
              <a:buFont typeface="Wingdings" panose="05000000000000000000" pitchFamily="2" charset="2"/>
              <a:buNone/>
            </a:pPr>
            <a:r>
              <a:rPr lang="en-US" altLang="zh-TW"/>
              <a:t>	(b)	points at which a drop of water, if placed at the location 	of any of those points, would fall with certainty to a 	single minimum;</a:t>
            </a:r>
          </a:p>
          <a:p>
            <a:pPr eaLnBrk="1" hangingPunct="1">
              <a:lnSpc>
                <a:spcPct val="85000"/>
              </a:lnSpc>
              <a:buFont typeface="Wingdings" panose="05000000000000000000" pitchFamily="2" charset="2"/>
              <a:buNone/>
            </a:pPr>
            <a:r>
              <a:rPr lang="en-US" altLang="zh-TW"/>
              <a:t>	(c)	points at which water would be equally likely to fall to 	more than one such minimum.</a:t>
            </a:r>
          </a:p>
          <a:p>
            <a:pPr lvl="1" eaLnBrk="1" hangingPunct="1">
              <a:lnSpc>
                <a:spcPct val="85000"/>
              </a:lnSpc>
            </a:pPr>
            <a:r>
              <a:rPr lang="en-US" altLang="zh-TW"/>
              <a:t>The set of points satisfying condition (b) is called the catchment basin or watershed of that minimum.</a:t>
            </a:r>
          </a:p>
          <a:p>
            <a:pPr lvl="1" eaLnBrk="1" hangingPunct="1">
              <a:lnSpc>
                <a:spcPct val="85000"/>
              </a:lnSpc>
            </a:pPr>
            <a:r>
              <a:rPr lang="en-US" altLang="zh-TW"/>
              <a:t>The set of points satisfying condition (c) is called divide lines or watershed lines.</a:t>
            </a:r>
          </a:p>
        </p:txBody>
      </p:sp>
      <p:sp>
        <p:nvSpPr>
          <p:cNvPr id="80900" name="投影片編號版面配置區 1">
            <a:extLst>
              <a:ext uri="{FF2B5EF4-FFF2-40B4-BE49-F238E27FC236}">
                <a16:creationId xmlns:a16="http://schemas.microsoft.com/office/drawing/2014/main" id="{AC92F9B9-934E-41D7-8610-4CD3FC458B80}"/>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90D8EC7-DA01-4979-AD4C-9FAAC239DAFD}" type="slidenum">
              <a:rPr kumimoji="0" lang="zh-TW" altLang="en-US" smtClean="0"/>
              <a:pPr/>
              <a:t>73</a:t>
            </a:fld>
            <a:endParaRPr kumimoji="0" lang="en-US" altLang="zh-TW"/>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5B539385-3AA8-4974-B05A-8AB4010E36FB}"/>
              </a:ext>
            </a:extLst>
          </p:cNvPr>
          <p:cNvSpPr>
            <a:spLocks noGrp="1" noChangeArrowheads="1"/>
          </p:cNvSpPr>
          <p:nvPr>
            <p:ph type="title"/>
          </p:nvPr>
        </p:nvSpPr>
        <p:spPr/>
        <p:txBody>
          <a:bodyPr/>
          <a:lstStyle/>
          <a:p>
            <a:pPr eaLnBrk="1" hangingPunct="1"/>
            <a:endParaRPr lang="zh-TW" altLang="en-US" sz="700"/>
          </a:p>
        </p:txBody>
      </p:sp>
      <p:sp>
        <p:nvSpPr>
          <p:cNvPr id="81923" name="Rectangle 3">
            <a:extLst>
              <a:ext uri="{FF2B5EF4-FFF2-40B4-BE49-F238E27FC236}">
                <a16:creationId xmlns:a16="http://schemas.microsoft.com/office/drawing/2014/main" id="{DE9B9E40-4910-4700-8536-33D7480A2BE1}"/>
              </a:ext>
            </a:extLst>
          </p:cNvPr>
          <p:cNvSpPr>
            <a:spLocks noGrp="1" noChangeArrowheads="1"/>
          </p:cNvSpPr>
          <p:nvPr>
            <p:ph type="body" idx="1"/>
          </p:nvPr>
        </p:nvSpPr>
        <p:spPr>
          <a:xfrm>
            <a:off x="107950" y="188913"/>
            <a:ext cx="8847138" cy="6408737"/>
          </a:xfrm>
        </p:spPr>
        <p:txBody>
          <a:bodyPr/>
          <a:lstStyle/>
          <a:p>
            <a:pPr eaLnBrk="1" hangingPunct="1"/>
            <a:r>
              <a:rPr lang="en-US" altLang="zh-TW"/>
              <a:t>Suppose that a hole is punched in each regional minimum and that the entire topography is flooded from below by letting water rise through the holes at a uniform rate. When the rising water in distinct catchment basins is about to merge, a dam is built to prevent the merging.</a:t>
            </a:r>
          </a:p>
          <a:p>
            <a:pPr lvl="1" eaLnBrk="1" hangingPunct="1"/>
            <a:r>
              <a:rPr lang="en-US" altLang="zh-TW"/>
              <a:t>The dam boundaries correspond to the divide lines of the watersheds.</a:t>
            </a:r>
          </a:p>
          <a:p>
            <a:pPr eaLnBrk="1" hangingPunct="1"/>
            <a:r>
              <a:rPr lang="en-US" altLang="zh-TW"/>
              <a:t>Fig. 10.44(a) shows a simple gray-scale image and Fig. 10.44(b) is a topographic view, in which the height of the mountains is proportional to its gray-level values.</a:t>
            </a:r>
          </a:p>
          <a:p>
            <a:pPr lvl="1" eaLnBrk="1" hangingPunct="1"/>
            <a:r>
              <a:rPr lang="en-US" altLang="zh-TW"/>
              <a:t>Suppose that a hole is punched in each regional minimum and the entire topography is flooded from below by letting water rise through the holes at a uniform rate.</a:t>
            </a:r>
          </a:p>
          <a:p>
            <a:pPr lvl="1" eaLnBrk="1" hangingPunct="1"/>
            <a:r>
              <a:rPr lang="en-US" altLang="zh-TW"/>
              <a:t>Fig. 10.44(c)~(g) shows the flooding results, and Fig. 10.44(h) shows the final watershed (segmentation) lines.</a:t>
            </a:r>
          </a:p>
        </p:txBody>
      </p:sp>
      <p:sp>
        <p:nvSpPr>
          <p:cNvPr id="81924" name="投影片編號版面配置區 1">
            <a:extLst>
              <a:ext uri="{FF2B5EF4-FFF2-40B4-BE49-F238E27FC236}">
                <a16:creationId xmlns:a16="http://schemas.microsoft.com/office/drawing/2014/main" id="{560E5465-7B9A-49F2-AB16-2DF95BA8232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C01CCEB4-072A-4523-B53B-4ECCB6BCF101}" type="slidenum">
              <a:rPr kumimoji="0" lang="zh-TW" altLang="en-US" smtClean="0"/>
              <a:pPr/>
              <a:t>74</a:t>
            </a:fld>
            <a:endParaRPr kumimoji="0" lang="en-US" altLang="zh-TW"/>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432C6BE-35F2-440D-9956-C57614D76AFF}"/>
              </a:ext>
            </a:extLst>
          </p:cNvPr>
          <p:cNvSpPr>
            <a:spLocks noGrp="1" noChangeArrowheads="1"/>
          </p:cNvSpPr>
          <p:nvPr>
            <p:ph type="title"/>
          </p:nvPr>
        </p:nvSpPr>
        <p:spPr/>
        <p:txBody>
          <a:bodyPr/>
          <a:lstStyle/>
          <a:p>
            <a:pPr eaLnBrk="1" hangingPunct="1"/>
            <a:endParaRPr lang="zh-TW" altLang="en-US"/>
          </a:p>
        </p:txBody>
      </p:sp>
      <p:sp>
        <p:nvSpPr>
          <p:cNvPr id="82947" name="Rectangle 3">
            <a:extLst>
              <a:ext uri="{FF2B5EF4-FFF2-40B4-BE49-F238E27FC236}">
                <a16:creationId xmlns:a16="http://schemas.microsoft.com/office/drawing/2014/main" id="{A041FD5B-1821-451A-90A9-FC65F96D50D2}"/>
              </a:ext>
            </a:extLst>
          </p:cNvPr>
          <p:cNvSpPr>
            <a:spLocks noGrp="1" noChangeArrowheads="1"/>
          </p:cNvSpPr>
          <p:nvPr>
            <p:ph type="body" idx="1"/>
          </p:nvPr>
        </p:nvSpPr>
        <p:spPr>
          <a:xfrm>
            <a:off x="107950" y="71438"/>
            <a:ext cx="8847138" cy="6238875"/>
          </a:xfrm>
          <a:noFill/>
        </p:spPr>
        <p:txBody>
          <a:bodyPr/>
          <a:lstStyle/>
          <a:p>
            <a:pPr eaLnBrk="1" hangingPunct="1">
              <a:lnSpc>
                <a:spcPct val="80000"/>
              </a:lnSpc>
            </a:pPr>
            <a:r>
              <a:rPr lang="en-US" altLang="zh-TW"/>
              <a:t>One of the principal applications of watershed segmentation is in the extraction of nearly uniform (bloblike) objects from the background.</a:t>
            </a:r>
          </a:p>
          <a:p>
            <a:pPr lvl="1" eaLnBrk="1" hangingPunct="1">
              <a:lnSpc>
                <a:spcPct val="80000"/>
              </a:lnSpc>
            </a:pPr>
            <a:r>
              <a:rPr lang="en-US" altLang="zh-TW"/>
              <a:t>Usually, watershed segmentation applied to the gradient of an image, rather than to the image itself.</a:t>
            </a:r>
          </a:p>
        </p:txBody>
      </p:sp>
      <p:pic>
        <p:nvPicPr>
          <p:cNvPr id="82948" name="Picture 4">
            <a:extLst>
              <a:ext uri="{FF2B5EF4-FFF2-40B4-BE49-F238E27FC236}">
                <a16:creationId xmlns:a16="http://schemas.microsoft.com/office/drawing/2014/main" id="{40A35346-16C7-4C26-A3A9-5556938B8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49425"/>
            <a:ext cx="6408737"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9" name="投影片編號版面配置區 1">
            <a:extLst>
              <a:ext uri="{FF2B5EF4-FFF2-40B4-BE49-F238E27FC236}">
                <a16:creationId xmlns:a16="http://schemas.microsoft.com/office/drawing/2014/main" id="{94DFC941-9183-40A4-BF6E-B02232A736CB}"/>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B11E7093-4A0A-415B-8A23-68649578100E}" type="slidenum">
              <a:rPr kumimoji="0" lang="zh-TW" altLang="en-US" smtClean="0"/>
              <a:pPr/>
              <a:t>75</a:t>
            </a:fld>
            <a:endParaRPr kumimoji="0" lang="en-US" altLang="zh-TW"/>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6956CC4D-9B7E-43FB-BFB2-2A48C59E5884}"/>
              </a:ext>
            </a:extLst>
          </p:cNvPr>
          <p:cNvSpPr>
            <a:spLocks noGrp="1" noChangeArrowheads="1"/>
          </p:cNvSpPr>
          <p:nvPr>
            <p:ph type="title"/>
          </p:nvPr>
        </p:nvSpPr>
        <p:spPr/>
        <p:txBody>
          <a:bodyPr/>
          <a:lstStyle/>
          <a:p>
            <a:pPr eaLnBrk="1" hangingPunct="1"/>
            <a:endParaRPr lang="zh-TW" altLang="en-US"/>
          </a:p>
        </p:txBody>
      </p:sp>
      <p:pic>
        <p:nvPicPr>
          <p:cNvPr id="83971" name="Picture 4">
            <a:extLst>
              <a:ext uri="{FF2B5EF4-FFF2-40B4-BE49-F238E27FC236}">
                <a16:creationId xmlns:a16="http://schemas.microsoft.com/office/drawing/2014/main" id="{76EF416B-CD30-4E1D-9D95-95946AF09483}"/>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71550" y="458788"/>
            <a:ext cx="7345363" cy="5857875"/>
          </a:xfrm>
          <a:noFill/>
        </p:spPr>
      </p:pic>
      <p:sp>
        <p:nvSpPr>
          <p:cNvPr id="83972" name="投影片編號版面配置區 1">
            <a:extLst>
              <a:ext uri="{FF2B5EF4-FFF2-40B4-BE49-F238E27FC236}">
                <a16:creationId xmlns:a16="http://schemas.microsoft.com/office/drawing/2014/main" id="{6493E0F1-C95B-4A12-BB84-1C85A0A170CC}"/>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EEE6796A-4449-4C73-987A-1E72655E9E4F}" type="slidenum">
              <a:rPr kumimoji="0" lang="zh-TW" altLang="en-US" smtClean="0"/>
              <a:pPr/>
              <a:t>76</a:t>
            </a:fld>
            <a:endParaRPr kumimoji="0" lang="en-US" altLang="zh-TW"/>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2D6BB87-3EF5-4515-9ABA-1CF0E3201B1B}"/>
              </a:ext>
            </a:extLst>
          </p:cNvPr>
          <p:cNvSpPr>
            <a:spLocks noGrp="1" noChangeArrowheads="1"/>
          </p:cNvSpPr>
          <p:nvPr>
            <p:ph type="title"/>
          </p:nvPr>
        </p:nvSpPr>
        <p:spPr/>
        <p:txBody>
          <a:bodyPr/>
          <a:lstStyle/>
          <a:p>
            <a:pPr eaLnBrk="1" hangingPunct="1"/>
            <a:r>
              <a:rPr lang="en-US" altLang="zh-TW"/>
              <a:t>Dam construction</a:t>
            </a:r>
          </a:p>
        </p:txBody>
      </p:sp>
      <p:sp>
        <p:nvSpPr>
          <p:cNvPr id="84995" name="Rectangle 3">
            <a:extLst>
              <a:ext uri="{FF2B5EF4-FFF2-40B4-BE49-F238E27FC236}">
                <a16:creationId xmlns:a16="http://schemas.microsoft.com/office/drawing/2014/main" id="{B7DF9C92-6C11-4BD0-A529-6FB866CDC208}"/>
              </a:ext>
            </a:extLst>
          </p:cNvPr>
          <p:cNvSpPr>
            <a:spLocks noGrp="1" noChangeArrowheads="1"/>
          </p:cNvSpPr>
          <p:nvPr>
            <p:ph type="body" idx="1"/>
          </p:nvPr>
        </p:nvSpPr>
        <p:spPr>
          <a:xfrm>
            <a:off x="107950" y="966788"/>
            <a:ext cx="8847138" cy="5834062"/>
          </a:xfrm>
          <a:noFill/>
        </p:spPr>
        <p:txBody>
          <a:bodyPr/>
          <a:lstStyle/>
          <a:p>
            <a:pPr eaLnBrk="1" hangingPunct="1">
              <a:lnSpc>
                <a:spcPct val="78000"/>
              </a:lnSpc>
              <a:spcBef>
                <a:spcPct val="5000"/>
              </a:spcBef>
            </a:pPr>
            <a:r>
              <a:rPr lang="en-US" altLang="zh-TW"/>
              <a:t>Dam construction is based on binary images, which are members of 2-D integer space Z</a:t>
            </a:r>
            <a:r>
              <a:rPr lang="en-US" altLang="zh-TW" baseline="36000"/>
              <a:t>2</a:t>
            </a:r>
            <a:r>
              <a:rPr lang="en-US" altLang="zh-TW"/>
              <a:t>. The simplest way to construct dams separating sets of binary points is to use morphological dilation.</a:t>
            </a:r>
          </a:p>
          <a:p>
            <a:pPr eaLnBrk="1" hangingPunct="1">
              <a:lnSpc>
                <a:spcPct val="78000"/>
              </a:lnSpc>
              <a:spcBef>
                <a:spcPct val="5000"/>
              </a:spcBef>
            </a:pPr>
            <a:r>
              <a:rPr lang="en-US" altLang="zh-TW"/>
              <a:t>Fig. 10.45(a) shows portions of two catchment basins at flooding step </a:t>
            </a:r>
            <a:r>
              <a:rPr lang="en-US" altLang="zh-TW" i="1"/>
              <a:t>n</a:t>
            </a:r>
            <a:r>
              <a:rPr lang="en-US" altLang="zh-TW"/>
              <a:t> - 1 and Fig. 10.45(b) shows the result at the next flooding step </a:t>
            </a:r>
            <a:r>
              <a:rPr lang="en-US" altLang="zh-TW" i="1"/>
              <a:t>n</a:t>
            </a:r>
            <a:r>
              <a:rPr lang="en-US" altLang="zh-TW"/>
              <a:t>, i.e., </a:t>
            </a:r>
            <a:r>
              <a:rPr lang="en-US" altLang="zh-TW" i="1"/>
              <a:t>q</a:t>
            </a:r>
            <a:r>
              <a:rPr lang="en-US" altLang="zh-TW"/>
              <a:t>.</a:t>
            </a:r>
          </a:p>
          <a:p>
            <a:pPr lvl="1" eaLnBrk="1" hangingPunct="1">
              <a:lnSpc>
                <a:spcPct val="78000"/>
              </a:lnSpc>
              <a:spcBef>
                <a:spcPct val="5000"/>
              </a:spcBef>
            </a:pPr>
            <a:r>
              <a:rPr lang="en-US" altLang="zh-TW"/>
              <a:t>Because water has spilled from one basin to the other at step </a:t>
            </a:r>
            <a:r>
              <a:rPr lang="en-US" altLang="zh-TW" i="1"/>
              <a:t>n</a:t>
            </a:r>
            <a:r>
              <a:rPr lang="en-US" altLang="zh-TW"/>
              <a:t>, a dam must be built.</a:t>
            </a:r>
          </a:p>
          <a:p>
            <a:pPr eaLnBrk="1" hangingPunct="1">
              <a:lnSpc>
                <a:spcPct val="78000"/>
              </a:lnSpc>
              <a:spcBef>
                <a:spcPct val="5000"/>
              </a:spcBef>
            </a:pPr>
            <a:r>
              <a:rPr lang="en-US" altLang="zh-TW"/>
              <a:t>Let </a:t>
            </a:r>
            <a:r>
              <a:rPr lang="en-US" altLang="zh-TW" i="1"/>
              <a:t>M</a:t>
            </a:r>
            <a:r>
              <a:rPr lang="en-US" altLang="zh-TW" baseline="-25000"/>
              <a:t>1</a:t>
            </a:r>
            <a:r>
              <a:rPr lang="en-US" altLang="zh-TW"/>
              <a:t> and </a:t>
            </a:r>
            <a:r>
              <a:rPr lang="en-US" altLang="zh-TW" i="1"/>
              <a:t>M</a:t>
            </a:r>
            <a:r>
              <a:rPr lang="en-US" altLang="zh-TW" baseline="-25000"/>
              <a:t>2</a:t>
            </a:r>
            <a:r>
              <a:rPr lang="en-US" altLang="zh-TW"/>
              <a:t> denote the sets of coordinates of points in two regional minima, and the set of coordinates of points in the </a:t>
            </a:r>
            <a:r>
              <a:rPr lang="en-US" altLang="zh-TW" i="1"/>
              <a:t>catchment basin</a:t>
            </a:r>
            <a:r>
              <a:rPr lang="en-US" altLang="zh-TW"/>
              <a:t> associated with these two minima at stage </a:t>
            </a:r>
            <a:r>
              <a:rPr lang="en-US" altLang="zh-TW" i="1"/>
              <a:t>n</a:t>
            </a:r>
            <a:r>
              <a:rPr lang="en-US" altLang="zh-TW"/>
              <a:t> - 1 of flooding be denoted by </a:t>
            </a:r>
            <a:r>
              <a:rPr lang="en-US" altLang="zh-TW" i="1"/>
              <a:t>C</a:t>
            </a:r>
            <a:r>
              <a:rPr lang="en-US" altLang="zh-TW" i="1" baseline="-25000"/>
              <a:t>n</a:t>
            </a:r>
            <a:r>
              <a:rPr lang="en-US" altLang="zh-TW" baseline="-25000"/>
              <a:t>-1</a:t>
            </a:r>
            <a:r>
              <a:rPr lang="en-US" altLang="zh-TW"/>
              <a:t>(</a:t>
            </a:r>
            <a:r>
              <a:rPr lang="en-US" altLang="zh-TW" i="1"/>
              <a:t>M</a:t>
            </a:r>
            <a:r>
              <a:rPr lang="en-US" altLang="zh-TW" baseline="-25000"/>
              <a:t>1</a:t>
            </a:r>
            <a:r>
              <a:rPr lang="en-US" altLang="zh-TW"/>
              <a:t>) and </a:t>
            </a:r>
            <a:r>
              <a:rPr lang="en-US" altLang="zh-TW" i="1"/>
              <a:t>C</a:t>
            </a:r>
            <a:r>
              <a:rPr lang="en-US" altLang="zh-TW" i="1" baseline="-25000"/>
              <a:t>n</a:t>
            </a:r>
            <a:r>
              <a:rPr lang="en-US" altLang="zh-TW" baseline="-25000"/>
              <a:t>-1</a:t>
            </a:r>
            <a:r>
              <a:rPr lang="en-US" altLang="zh-TW"/>
              <a:t>(</a:t>
            </a:r>
            <a:r>
              <a:rPr lang="en-US" altLang="zh-TW" i="1"/>
              <a:t>M</a:t>
            </a:r>
            <a:r>
              <a:rPr lang="en-US" altLang="zh-TW" baseline="-25000"/>
              <a:t>2</a:t>
            </a:r>
            <a:r>
              <a:rPr lang="en-US" altLang="zh-TW"/>
              <a:t>), respectively, as shown in Fig. 10.45(a).</a:t>
            </a:r>
          </a:p>
          <a:p>
            <a:pPr lvl="1" eaLnBrk="1" hangingPunct="1">
              <a:lnSpc>
                <a:spcPct val="78000"/>
              </a:lnSpc>
              <a:spcBef>
                <a:spcPct val="5000"/>
              </a:spcBef>
            </a:pPr>
            <a:r>
              <a:rPr lang="en-US" altLang="zh-TW"/>
              <a:t>Let </a:t>
            </a:r>
            <a:r>
              <a:rPr lang="en-US" altLang="zh-TW" i="1"/>
              <a:t>C</a:t>
            </a:r>
            <a:r>
              <a:rPr lang="en-US" altLang="zh-TW"/>
              <a:t>[</a:t>
            </a:r>
            <a:r>
              <a:rPr lang="en-US" altLang="zh-TW" i="1"/>
              <a:t>n</a:t>
            </a:r>
            <a:r>
              <a:rPr lang="en-US" altLang="zh-TW"/>
              <a:t>-1]: be the union of </a:t>
            </a:r>
            <a:r>
              <a:rPr lang="en-US" altLang="zh-TW" i="1"/>
              <a:t>C</a:t>
            </a:r>
            <a:r>
              <a:rPr lang="en-US" altLang="zh-TW" i="1" baseline="-25000"/>
              <a:t>n</a:t>
            </a:r>
            <a:r>
              <a:rPr lang="en-US" altLang="zh-TW" baseline="-25000"/>
              <a:t>-1</a:t>
            </a:r>
            <a:r>
              <a:rPr lang="en-US" altLang="zh-TW"/>
              <a:t>(</a:t>
            </a:r>
            <a:r>
              <a:rPr lang="en-US" altLang="zh-TW" i="1"/>
              <a:t>M</a:t>
            </a:r>
            <a:r>
              <a:rPr lang="en-US" altLang="zh-TW" baseline="-25000"/>
              <a:t>1</a:t>
            </a:r>
            <a:r>
              <a:rPr lang="en-US" altLang="zh-TW"/>
              <a:t>) and </a:t>
            </a:r>
            <a:r>
              <a:rPr lang="en-US" altLang="zh-TW" i="1"/>
              <a:t>C</a:t>
            </a:r>
            <a:r>
              <a:rPr lang="en-US" altLang="zh-TW" i="1" baseline="-25000"/>
              <a:t>n</a:t>
            </a:r>
            <a:r>
              <a:rPr lang="en-US" altLang="zh-TW" baseline="-25000"/>
              <a:t>-1</a:t>
            </a:r>
            <a:r>
              <a:rPr lang="en-US" altLang="zh-TW"/>
              <a:t>(</a:t>
            </a:r>
            <a:r>
              <a:rPr lang="en-US" altLang="zh-TW" i="1"/>
              <a:t>M</a:t>
            </a:r>
            <a:r>
              <a:rPr lang="en-US" altLang="zh-TW" baseline="-25000"/>
              <a:t>2</a:t>
            </a:r>
            <a:r>
              <a:rPr lang="en-US" altLang="zh-TW"/>
              <a:t>).</a:t>
            </a:r>
          </a:p>
          <a:p>
            <a:pPr lvl="1" eaLnBrk="1" hangingPunct="1">
              <a:lnSpc>
                <a:spcPct val="78000"/>
              </a:lnSpc>
              <a:spcBef>
                <a:spcPct val="5000"/>
              </a:spcBef>
            </a:pPr>
            <a:r>
              <a:rPr lang="en-US" altLang="zh-TW"/>
              <a:t>The two components from step </a:t>
            </a:r>
            <a:r>
              <a:rPr lang="en-US" altLang="zh-TW" i="1"/>
              <a:t>n</a:t>
            </a:r>
            <a:r>
              <a:rPr lang="en-US" altLang="zh-TW"/>
              <a:t>-1 can be extracted from the connected component </a:t>
            </a:r>
            <a:r>
              <a:rPr lang="en-US" altLang="zh-TW" i="1"/>
              <a:t>q</a:t>
            </a:r>
            <a:r>
              <a:rPr lang="en-US" altLang="zh-TW"/>
              <a:t> (step </a:t>
            </a:r>
            <a:r>
              <a:rPr lang="en-US" altLang="zh-TW" i="1"/>
              <a:t>n</a:t>
            </a:r>
            <a:r>
              <a:rPr lang="en-US" altLang="zh-TW"/>
              <a:t>) by performing the AND operation </a:t>
            </a:r>
            <a:r>
              <a:rPr lang="en-US" altLang="zh-TW" i="1"/>
              <a:t>q</a:t>
            </a:r>
            <a:r>
              <a:rPr lang="en-US" altLang="zh-TW"/>
              <a:t> </a:t>
            </a:r>
            <a:r>
              <a:rPr lang="en-US" altLang="zh-TW">
                <a:sym typeface="Symbol" panose="05050102010706020507" pitchFamily="18" charset="2"/>
              </a:rPr>
              <a:t></a:t>
            </a:r>
            <a:r>
              <a:rPr lang="en-US" altLang="zh-TW"/>
              <a:t> </a:t>
            </a:r>
            <a:r>
              <a:rPr lang="en-US" altLang="zh-TW" i="1"/>
              <a:t>C</a:t>
            </a:r>
            <a:r>
              <a:rPr lang="en-US" altLang="zh-TW"/>
              <a:t>[</a:t>
            </a:r>
            <a:r>
              <a:rPr lang="en-US" altLang="zh-TW" i="1"/>
              <a:t>n</a:t>
            </a:r>
            <a:r>
              <a:rPr lang="en-US" altLang="zh-TW"/>
              <a:t>-1], where </a:t>
            </a:r>
            <a:r>
              <a:rPr lang="en-US" altLang="zh-TW" i="1"/>
              <a:t>q</a:t>
            </a:r>
            <a:r>
              <a:rPr lang="en-US" altLang="zh-TW"/>
              <a:t> is the enclosing region in Fig. 10.45(b).</a:t>
            </a:r>
          </a:p>
        </p:txBody>
      </p:sp>
      <p:sp>
        <p:nvSpPr>
          <p:cNvPr id="84996" name="投影片編號版面配置區 1">
            <a:extLst>
              <a:ext uri="{FF2B5EF4-FFF2-40B4-BE49-F238E27FC236}">
                <a16:creationId xmlns:a16="http://schemas.microsoft.com/office/drawing/2014/main" id="{A72AF98E-0424-48C7-B77F-8A9C29FA66E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F4417FAF-88DB-4F12-AE9F-1DB332344BA9}" type="slidenum">
              <a:rPr kumimoji="0" lang="zh-TW" altLang="en-US" smtClean="0"/>
              <a:pPr/>
              <a:t>77</a:t>
            </a:fld>
            <a:endParaRPr kumimoji="0" lang="en-US" altLang="zh-TW"/>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8E7D22EF-8525-4EAF-8056-DA22D370042A}"/>
              </a:ext>
            </a:extLst>
          </p:cNvPr>
          <p:cNvSpPr>
            <a:spLocks noGrp="1" noChangeArrowheads="1"/>
          </p:cNvSpPr>
          <p:nvPr>
            <p:ph type="title"/>
          </p:nvPr>
        </p:nvSpPr>
        <p:spPr/>
        <p:txBody>
          <a:bodyPr/>
          <a:lstStyle/>
          <a:p>
            <a:pPr eaLnBrk="1" hangingPunct="1"/>
            <a:endParaRPr lang="zh-TW" altLang="en-US"/>
          </a:p>
        </p:txBody>
      </p:sp>
      <p:sp>
        <p:nvSpPr>
          <p:cNvPr id="86019" name="Rectangle 3">
            <a:extLst>
              <a:ext uri="{FF2B5EF4-FFF2-40B4-BE49-F238E27FC236}">
                <a16:creationId xmlns:a16="http://schemas.microsoft.com/office/drawing/2014/main" id="{4528D8C5-E78B-462D-83E2-67E7D54542AA}"/>
              </a:ext>
            </a:extLst>
          </p:cNvPr>
          <p:cNvSpPr>
            <a:spLocks noGrp="1" noChangeArrowheads="1"/>
          </p:cNvSpPr>
          <p:nvPr>
            <p:ph type="body" idx="1"/>
          </p:nvPr>
        </p:nvSpPr>
        <p:spPr>
          <a:xfrm>
            <a:off x="107950" y="0"/>
            <a:ext cx="8847138" cy="6858000"/>
          </a:xfrm>
        </p:spPr>
        <p:txBody>
          <a:bodyPr/>
          <a:lstStyle/>
          <a:p>
            <a:pPr eaLnBrk="1" hangingPunct="1">
              <a:lnSpc>
                <a:spcPct val="95000"/>
              </a:lnSpc>
              <a:spcBef>
                <a:spcPct val="10000"/>
              </a:spcBef>
            </a:pPr>
            <a:r>
              <a:rPr lang="en-US" altLang="zh-TW"/>
              <a:t>Suppose that each of the connected components in Fig. 10.45(a) is dilated by the structuring element shown in Fig. 10.45(c), subject to two conditions: </a:t>
            </a:r>
          </a:p>
          <a:p>
            <a:pPr eaLnBrk="1" hangingPunct="1">
              <a:lnSpc>
                <a:spcPct val="95000"/>
              </a:lnSpc>
              <a:spcBef>
                <a:spcPct val="10000"/>
              </a:spcBef>
              <a:buFont typeface="Wingdings" panose="05000000000000000000" pitchFamily="2" charset="2"/>
              <a:buNone/>
            </a:pPr>
            <a:r>
              <a:rPr lang="en-US" altLang="zh-TW"/>
              <a:t>	(1)	the dilation has to be constrained to </a:t>
            </a:r>
            <a:r>
              <a:rPr lang="en-US" altLang="zh-TW" i="1"/>
              <a:t>q</a:t>
            </a:r>
            <a:r>
              <a:rPr lang="en-US" altLang="zh-TW"/>
              <a:t> (this means that 	the center of the structuring element can be located 	only at points in </a:t>
            </a:r>
            <a:r>
              <a:rPr lang="en-US" altLang="zh-TW" i="1"/>
              <a:t>q</a:t>
            </a:r>
            <a:r>
              <a:rPr lang="en-US" altLang="zh-TW"/>
              <a:t> during dilation), and</a:t>
            </a:r>
          </a:p>
          <a:p>
            <a:pPr eaLnBrk="1" hangingPunct="1">
              <a:lnSpc>
                <a:spcPct val="95000"/>
              </a:lnSpc>
              <a:spcBef>
                <a:spcPct val="10000"/>
              </a:spcBef>
              <a:buFont typeface="Wingdings" panose="05000000000000000000" pitchFamily="2" charset="2"/>
              <a:buNone/>
            </a:pPr>
            <a:r>
              <a:rPr lang="en-US" altLang="zh-TW"/>
              <a:t>	(2)	the dilation cannot be performed on points that would 	cause the sets being dilated to merge.</a:t>
            </a:r>
          </a:p>
          <a:p>
            <a:pPr lvl="1" eaLnBrk="1" hangingPunct="1">
              <a:lnSpc>
                <a:spcPct val="95000"/>
              </a:lnSpc>
              <a:spcBef>
                <a:spcPct val="10000"/>
              </a:spcBef>
            </a:pPr>
            <a:r>
              <a:rPr lang="en-US" altLang="zh-TW"/>
              <a:t>Fig. 10.45(d) shows that a first dilation pass (in light gray) expanded the boundary of each original connected component.</a:t>
            </a:r>
          </a:p>
          <a:p>
            <a:pPr eaLnBrk="1" hangingPunct="1">
              <a:lnSpc>
                <a:spcPct val="95000"/>
              </a:lnSpc>
              <a:spcBef>
                <a:spcPct val="10000"/>
              </a:spcBef>
            </a:pPr>
            <a:r>
              <a:rPr lang="en-US" altLang="zh-TW"/>
              <a:t>The only points in </a:t>
            </a:r>
            <a:r>
              <a:rPr lang="en-US" altLang="zh-TW" i="1"/>
              <a:t>q</a:t>
            </a:r>
            <a:r>
              <a:rPr lang="en-US" altLang="zh-TW"/>
              <a:t> that satisfy the two conditions under consideration describe the one-pixel-thick connected path shown crossed-hatched in Fig. 10.45(d). This path constitutes the desired separating dam at stage </a:t>
            </a:r>
            <a:r>
              <a:rPr lang="en-US" altLang="zh-TW" i="1"/>
              <a:t>n</a:t>
            </a:r>
            <a:r>
              <a:rPr lang="en-US" altLang="zh-TW"/>
              <a:t> of flooding.</a:t>
            </a:r>
          </a:p>
          <a:p>
            <a:pPr lvl="1" eaLnBrk="1" hangingPunct="1">
              <a:lnSpc>
                <a:spcPct val="95000"/>
              </a:lnSpc>
              <a:spcBef>
                <a:spcPct val="10000"/>
              </a:spcBef>
            </a:pPr>
            <a:r>
              <a:rPr lang="en-US" altLang="zh-TW"/>
              <a:t>Construction of the dam at this level of flooding is completed by setting all the points in the path just determined to a value greater than the maximum gray-level value of the image.</a:t>
            </a:r>
          </a:p>
        </p:txBody>
      </p:sp>
      <p:sp>
        <p:nvSpPr>
          <p:cNvPr id="86020" name="投影片編號版面配置區 1">
            <a:extLst>
              <a:ext uri="{FF2B5EF4-FFF2-40B4-BE49-F238E27FC236}">
                <a16:creationId xmlns:a16="http://schemas.microsoft.com/office/drawing/2014/main" id="{3F1F7569-DE08-4A47-9747-53E911BFC1E8}"/>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4CA6EBA1-A775-4A31-BF9B-B534B5DD770A}" type="slidenum">
              <a:rPr kumimoji="0" lang="zh-TW" altLang="en-US" smtClean="0"/>
              <a:pPr/>
              <a:t>78</a:t>
            </a:fld>
            <a:endParaRPr kumimoji="0" lang="en-US" altLang="zh-TW"/>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54A20DEE-E002-4090-A4C4-96E19FC7F9BD}"/>
              </a:ext>
            </a:extLst>
          </p:cNvPr>
          <p:cNvSpPr>
            <a:spLocks noGrp="1" noChangeArrowheads="1"/>
          </p:cNvSpPr>
          <p:nvPr>
            <p:ph type="title"/>
          </p:nvPr>
        </p:nvSpPr>
        <p:spPr/>
        <p:txBody>
          <a:bodyPr/>
          <a:lstStyle/>
          <a:p>
            <a:pPr eaLnBrk="1" hangingPunct="1"/>
            <a:endParaRPr lang="zh-TW" altLang="en-US"/>
          </a:p>
        </p:txBody>
      </p:sp>
      <p:grpSp>
        <p:nvGrpSpPr>
          <p:cNvPr id="87043" name="Group 4">
            <a:extLst>
              <a:ext uri="{FF2B5EF4-FFF2-40B4-BE49-F238E27FC236}">
                <a16:creationId xmlns:a16="http://schemas.microsoft.com/office/drawing/2014/main" id="{8AF79115-3C2E-4F7A-9DC7-C4CA4FC6314D}"/>
              </a:ext>
            </a:extLst>
          </p:cNvPr>
          <p:cNvGrpSpPr>
            <a:grpSpLocks/>
          </p:cNvGrpSpPr>
          <p:nvPr/>
        </p:nvGrpSpPr>
        <p:grpSpPr bwMode="auto">
          <a:xfrm>
            <a:off x="1331913" y="87313"/>
            <a:ext cx="6048375" cy="6742112"/>
            <a:chOff x="1339" y="440"/>
            <a:chExt cx="2467" cy="3669"/>
          </a:xfrm>
        </p:grpSpPr>
        <p:pic>
          <p:nvPicPr>
            <p:cNvPr id="87045" name="Picture 5">
              <a:extLst>
                <a:ext uri="{FF2B5EF4-FFF2-40B4-BE49-F238E27FC236}">
                  <a16:creationId xmlns:a16="http://schemas.microsoft.com/office/drawing/2014/main" id="{DF60467E-3607-4010-8E2A-B62B5463E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 y="3523"/>
              <a:ext cx="2467" cy="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6" name="Picture 6">
              <a:extLst>
                <a:ext uri="{FF2B5EF4-FFF2-40B4-BE49-F238E27FC236}">
                  <a16:creationId xmlns:a16="http://schemas.microsoft.com/office/drawing/2014/main" id="{D0D80C19-7B34-497D-860F-4A547A904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 y="440"/>
              <a:ext cx="2053" cy="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7044" name="投影片編號版面配置區 1">
            <a:extLst>
              <a:ext uri="{FF2B5EF4-FFF2-40B4-BE49-F238E27FC236}">
                <a16:creationId xmlns:a16="http://schemas.microsoft.com/office/drawing/2014/main" id="{B77E18A6-3153-4F81-AD12-7BCBDD4BB22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76B486A0-6631-4E9C-A12E-0D7ABDCB2052}" type="slidenum">
              <a:rPr kumimoji="0" lang="zh-TW" altLang="en-US" smtClean="0"/>
              <a:pPr/>
              <a:t>79</a:t>
            </a:fld>
            <a:endParaRPr kumimoji="0" lang="en-US" altLang="zh-TW"/>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60EDA1D1-5E7D-4D79-90B0-395999242D98}"/>
              </a:ext>
            </a:extLst>
          </p:cNvPr>
          <p:cNvSpPr>
            <a:spLocks noGrp="1" noChangeArrowheads="1"/>
          </p:cNvSpPr>
          <p:nvPr>
            <p:ph type="title"/>
          </p:nvPr>
        </p:nvSpPr>
        <p:spPr/>
        <p:txBody>
          <a:bodyPr/>
          <a:lstStyle/>
          <a:p>
            <a:pPr eaLnBrk="1" hangingPunct="1"/>
            <a:endParaRPr lang="zh-TW" altLang="en-US"/>
          </a:p>
        </p:txBody>
      </p:sp>
      <p:sp>
        <p:nvSpPr>
          <p:cNvPr id="14339" name="Rectangle 3">
            <a:extLst>
              <a:ext uri="{FF2B5EF4-FFF2-40B4-BE49-F238E27FC236}">
                <a16:creationId xmlns:a16="http://schemas.microsoft.com/office/drawing/2014/main" id="{5512C608-7899-40A4-A642-AF5DC5CBCC3F}"/>
              </a:ext>
            </a:extLst>
          </p:cNvPr>
          <p:cNvSpPr>
            <a:spLocks noGrp="1" noChangeArrowheads="1"/>
          </p:cNvSpPr>
          <p:nvPr>
            <p:ph type="body" idx="1"/>
          </p:nvPr>
        </p:nvSpPr>
        <p:spPr>
          <a:xfrm>
            <a:off x="107950" y="23813"/>
            <a:ext cx="8847138" cy="6834187"/>
          </a:xfrm>
          <a:noFill/>
        </p:spPr>
        <p:txBody>
          <a:bodyPr/>
          <a:lstStyle/>
          <a:p>
            <a:pPr eaLnBrk="1" hangingPunct="1">
              <a:lnSpc>
                <a:spcPct val="85000"/>
              </a:lnSpc>
            </a:pPr>
            <a:r>
              <a:rPr lang="en-US" altLang="zh-TW"/>
              <a:t>Fig. 10.6(a) shows the image from which the close-up in Fig. 10.5(b) was extracted and Fig. 10.6(b) shows a horizontal gray-level profile of the edge between the two regions, where the first and second derivatives of the gray-level profile are included.</a:t>
            </a:r>
          </a:p>
          <a:p>
            <a:pPr lvl="1" eaLnBrk="1" hangingPunct="1">
              <a:lnSpc>
                <a:spcPct val="85000"/>
              </a:lnSpc>
            </a:pPr>
            <a:r>
              <a:rPr lang="en-US" altLang="zh-TW"/>
              <a:t>The first derivative is a positive pulse and the second derivative includes a positive impulse and a negative impulse.</a:t>
            </a:r>
          </a:p>
          <a:p>
            <a:pPr lvl="1" eaLnBrk="1" hangingPunct="1">
              <a:lnSpc>
                <a:spcPct val="85000"/>
              </a:lnSpc>
            </a:pPr>
            <a:r>
              <a:rPr lang="en-US" altLang="zh-TW"/>
              <a:t>The magnitude of the first derivative</a:t>
            </a:r>
            <a:r>
              <a:rPr lang="zh-TW" altLang="en-US"/>
              <a:t> </a:t>
            </a:r>
            <a:r>
              <a:rPr lang="en-US" altLang="zh-TW"/>
              <a:t>can be used to detect the presence of an edge at a point in an image. The sign of the second derivative can be used to determine whether an edge pixel lies on the dark or light side of an edge.</a:t>
            </a:r>
          </a:p>
          <a:p>
            <a:pPr eaLnBrk="1" hangingPunct="1">
              <a:lnSpc>
                <a:spcPct val="85000"/>
              </a:lnSpc>
            </a:pPr>
            <a:r>
              <a:rPr lang="en-US" altLang="zh-TW"/>
              <a:t>Two properties of the second derivative:</a:t>
            </a:r>
          </a:p>
          <a:p>
            <a:pPr lvl="1" eaLnBrk="1" hangingPunct="1">
              <a:lnSpc>
                <a:spcPct val="85000"/>
              </a:lnSpc>
              <a:buFont typeface="Wingdings" panose="05000000000000000000" pitchFamily="2" charset="2"/>
              <a:buNone/>
            </a:pPr>
            <a:r>
              <a:rPr lang="en-US" altLang="zh-TW"/>
              <a:t>(1)	it produces two values for every edge in an image (an 	undesirable feature); </a:t>
            </a:r>
          </a:p>
          <a:p>
            <a:pPr lvl="1" eaLnBrk="1" hangingPunct="1">
              <a:lnSpc>
                <a:spcPct val="85000"/>
              </a:lnSpc>
              <a:buFont typeface="Wingdings" panose="05000000000000000000" pitchFamily="2" charset="2"/>
              <a:buNone/>
            </a:pPr>
            <a:r>
              <a:rPr lang="en-US" altLang="zh-TW"/>
              <a:t>(2)	an imaginary straight line joining the extreme positive and 	negative values of the second derivative would cross zero near 	the midpoint of the edge.</a:t>
            </a:r>
          </a:p>
          <a:p>
            <a:pPr eaLnBrk="1" hangingPunct="1">
              <a:lnSpc>
                <a:spcPct val="85000"/>
              </a:lnSpc>
            </a:pPr>
            <a:r>
              <a:rPr lang="en-US" altLang="zh-TW"/>
              <a:t>This </a:t>
            </a:r>
            <a:r>
              <a:rPr lang="en-US" altLang="zh-TW" i="1"/>
              <a:t>zero-crossing</a:t>
            </a:r>
            <a:r>
              <a:rPr lang="en-US" altLang="zh-TW"/>
              <a:t> property of the second derivative is quite useful for locating the centers of thick edges.</a:t>
            </a:r>
          </a:p>
        </p:txBody>
      </p:sp>
      <p:sp>
        <p:nvSpPr>
          <p:cNvPr id="14340" name="投影片編號版面配置區 1">
            <a:extLst>
              <a:ext uri="{FF2B5EF4-FFF2-40B4-BE49-F238E27FC236}">
                <a16:creationId xmlns:a16="http://schemas.microsoft.com/office/drawing/2014/main" id="{7704E193-84E1-4EA4-BE29-FB91CDA5CA7F}"/>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C30BB962-05D4-4B13-A033-80705E680DB7}" type="slidenum">
              <a:rPr kumimoji="0" lang="zh-TW" altLang="en-US" smtClean="0"/>
              <a:pPr/>
              <a:t>8</a:t>
            </a:fld>
            <a:endParaRPr kumimoji="0" lang="en-US" altLang="zh-TW"/>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C17C102-D610-49C1-9A19-EC7D915FCFF2}"/>
              </a:ext>
            </a:extLst>
          </p:cNvPr>
          <p:cNvSpPr>
            <a:spLocks noGrp="1" noChangeArrowheads="1"/>
          </p:cNvSpPr>
          <p:nvPr>
            <p:ph type="title"/>
          </p:nvPr>
        </p:nvSpPr>
        <p:spPr/>
        <p:txBody>
          <a:bodyPr/>
          <a:lstStyle/>
          <a:p>
            <a:pPr eaLnBrk="1" hangingPunct="1"/>
            <a:r>
              <a:rPr lang="en-US" altLang="zh-TW"/>
              <a:t>Watershed segmentation algorithm</a:t>
            </a:r>
          </a:p>
        </p:txBody>
      </p:sp>
      <p:sp>
        <p:nvSpPr>
          <p:cNvPr id="88067" name="Rectangle 3">
            <a:extLst>
              <a:ext uri="{FF2B5EF4-FFF2-40B4-BE49-F238E27FC236}">
                <a16:creationId xmlns:a16="http://schemas.microsoft.com/office/drawing/2014/main" id="{2AD1C103-41DC-4362-ACF4-F7FEEE755A5E}"/>
              </a:ext>
            </a:extLst>
          </p:cNvPr>
          <p:cNvSpPr>
            <a:spLocks noGrp="1" noChangeArrowheads="1"/>
          </p:cNvSpPr>
          <p:nvPr>
            <p:ph type="body" idx="1"/>
          </p:nvPr>
        </p:nvSpPr>
        <p:spPr>
          <a:xfrm>
            <a:off x="107950" y="908050"/>
            <a:ext cx="8847138" cy="5949950"/>
          </a:xfrm>
        </p:spPr>
        <p:txBody>
          <a:bodyPr/>
          <a:lstStyle/>
          <a:p>
            <a:pPr eaLnBrk="1" hangingPunct="1">
              <a:lnSpc>
                <a:spcPct val="95000"/>
              </a:lnSpc>
              <a:spcBef>
                <a:spcPct val="10000"/>
              </a:spcBef>
            </a:pPr>
            <a:r>
              <a:rPr lang="en-US" altLang="zh-TW"/>
              <a:t>Let </a:t>
            </a:r>
            <a:r>
              <a:rPr lang="en-US" altLang="zh-TW" i="1"/>
              <a:t>M</a:t>
            </a:r>
            <a:r>
              <a:rPr lang="en-US" altLang="zh-TW" baseline="-25000"/>
              <a:t>1</a:t>
            </a:r>
            <a:r>
              <a:rPr lang="en-US" altLang="zh-TW"/>
              <a:t>, </a:t>
            </a:r>
            <a:r>
              <a:rPr lang="en-US" altLang="zh-TW" i="1"/>
              <a:t>M</a:t>
            </a:r>
            <a:r>
              <a:rPr lang="en-US" altLang="zh-TW" baseline="-25000"/>
              <a:t>2</a:t>
            </a:r>
            <a:r>
              <a:rPr lang="en-US" altLang="zh-TW"/>
              <a:t>, </a:t>
            </a:r>
            <a:r>
              <a:rPr lang="en-US" altLang="zh-TW">
                <a:latin typeface="Arial" panose="020B0604020202020204" pitchFamily="34" charset="0"/>
              </a:rPr>
              <a:t>…</a:t>
            </a:r>
            <a:r>
              <a:rPr lang="en-US" altLang="zh-TW"/>
              <a:t>, </a:t>
            </a:r>
            <a:r>
              <a:rPr lang="en-US" altLang="zh-TW" i="1"/>
              <a:t>M</a:t>
            </a:r>
            <a:r>
              <a:rPr lang="en-US" altLang="zh-TW" i="1" baseline="-25000"/>
              <a:t>R</a:t>
            </a:r>
            <a:r>
              <a:rPr lang="en-US" altLang="zh-TW"/>
              <a:t> be sets denoting the </a:t>
            </a:r>
            <a:r>
              <a:rPr lang="en-US" altLang="zh-TW" i="1"/>
              <a:t>coordinates</a:t>
            </a:r>
            <a:r>
              <a:rPr lang="en-US" altLang="zh-TW"/>
              <a:t> of the points in the regional minima of an image </a:t>
            </a:r>
            <a:r>
              <a:rPr lang="en-US" altLang="zh-TW" i="1"/>
              <a:t>g</a:t>
            </a:r>
            <a:r>
              <a:rPr lang="en-US" altLang="zh-TW"/>
              <a:t>(</a:t>
            </a:r>
            <a:r>
              <a:rPr lang="en-US" altLang="zh-TW" i="1"/>
              <a:t>x</a:t>
            </a:r>
            <a:r>
              <a:rPr lang="en-US" altLang="zh-TW"/>
              <a:t>, </a:t>
            </a:r>
            <a:r>
              <a:rPr lang="en-US" altLang="zh-TW" i="1"/>
              <a:t>y</a:t>
            </a:r>
            <a:r>
              <a:rPr lang="en-US" altLang="zh-TW"/>
              <a:t>). Let </a:t>
            </a:r>
            <a:r>
              <a:rPr lang="en-US" altLang="zh-TW" i="1"/>
              <a:t>C</a:t>
            </a:r>
            <a:r>
              <a:rPr lang="en-US" altLang="zh-TW"/>
              <a:t>(</a:t>
            </a:r>
            <a:r>
              <a:rPr lang="en-US" altLang="zh-TW" i="1"/>
              <a:t>M</a:t>
            </a:r>
            <a:r>
              <a:rPr lang="en-US" altLang="zh-TW" i="1" baseline="-25000"/>
              <a:t>i</a:t>
            </a:r>
            <a:r>
              <a:rPr lang="en-US" altLang="zh-TW"/>
              <a:t>) and </a:t>
            </a:r>
            <a:r>
              <a:rPr lang="en-US" altLang="zh-TW" i="1"/>
              <a:t>C</a:t>
            </a:r>
            <a:r>
              <a:rPr lang="en-US" altLang="zh-TW" i="1" baseline="-25000"/>
              <a:t>n</a:t>
            </a:r>
            <a:r>
              <a:rPr lang="en-US" altLang="zh-TW"/>
              <a:t>(</a:t>
            </a:r>
            <a:r>
              <a:rPr lang="en-US" altLang="zh-TW" i="1"/>
              <a:t>M</a:t>
            </a:r>
            <a:r>
              <a:rPr lang="en-US" altLang="zh-TW" i="1" baseline="-25000"/>
              <a:t>i</a:t>
            </a:r>
            <a:r>
              <a:rPr lang="en-US" altLang="zh-TW"/>
              <a:t>) be a set denoting the coordinates of the points in the catchment basin associated with regional minimum </a:t>
            </a:r>
            <a:r>
              <a:rPr lang="en-US" altLang="zh-TW" i="1"/>
              <a:t>M</a:t>
            </a:r>
            <a:r>
              <a:rPr lang="en-US" altLang="zh-TW" i="1" baseline="-25000"/>
              <a:t>i</a:t>
            </a:r>
            <a:r>
              <a:rPr lang="en-US" altLang="zh-TW"/>
              <a:t> (with dam) and that are flooded at stage </a:t>
            </a:r>
            <a:r>
              <a:rPr lang="en-US" altLang="zh-TW" i="1"/>
              <a:t>n</a:t>
            </a:r>
            <a:r>
              <a:rPr lang="en-US" altLang="zh-TW"/>
              <a:t>, respectively.</a:t>
            </a:r>
          </a:p>
          <a:p>
            <a:pPr algn="dist" eaLnBrk="1" hangingPunct="1">
              <a:lnSpc>
                <a:spcPct val="95000"/>
              </a:lnSpc>
              <a:spcBef>
                <a:spcPct val="10000"/>
              </a:spcBef>
            </a:pPr>
            <a:r>
              <a:rPr lang="en-US" altLang="zh-TW"/>
              <a:t>Let </a:t>
            </a:r>
            <a:r>
              <a:rPr lang="en-US" altLang="zh-TW" i="1"/>
              <a:t>T</a:t>
            </a:r>
            <a:r>
              <a:rPr lang="en-US" altLang="zh-TW"/>
              <a:t>[</a:t>
            </a:r>
            <a:r>
              <a:rPr lang="en-US" altLang="zh-TW" i="1"/>
              <a:t>n</a:t>
            </a:r>
            <a:r>
              <a:rPr lang="en-US" altLang="zh-TW"/>
              <a:t>] represent the set of coordinates (</a:t>
            </a:r>
            <a:r>
              <a:rPr lang="en-US" altLang="zh-TW" i="1"/>
              <a:t>s</a:t>
            </a:r>
            <a:r>
              <a:rPr lang="en-US" altLang="zh-TW"/>
              <a:t>, </a:t>
            </a:r>
            <a:r>
              <a:rPr lang="en-US" altLang="zh-TW" i="1"/>
              <a:t>t</a:t>
            </a:r>
            <a:r>
              <a:rPr lang="en-US" altLang="zh-TW"/>
              <a:t>) for which </a:t>
            </a:r>
          </a:p>
          <a:p>
            <a:pPr eaLnBrk="1" hangingPunct="1">
              <a:lnSpc>
                <a:spcPct val="95000"/>
              </a:lnSpc>
              <a:spcBef>
                <a:spcPct val="10000"/>
              </a:spcBef>
              <a:buFont typeface="Wingdings" panose="05000000000000000000" pitchFamily="2" charset="2"/>
              <a:buNone/>
            </a:pPr>
            <a:r>
              <a:rPr lang="en-US" altLang="zh-TW" i="1"/>
              <a:t>	g</a:t>
            </a:r>
            <a:r>
              <a:rPr lang="en-US" altLang="zh-TW"/>
              <a:t>(</a:t>
            </a:r>
            <a:r>
              <a:rPr lang="en-US" altLang="zh-TW" i="1"/>
              <a:t>s</a:t>
            </a:r>
            <a:r>
              <a:rPr lang="en-US" altLang="zh-TW"/>
              <a:t>, </a:t>
            </a:r>
            <a:r>
              <a:rPr lang="en-US" altLang="zh-TW" i="1"/>
              <a:t>t</a:t>
            </a:r>
            <a:r>
              <a:rPr lang="en-US" altLang="zh-TW"/>
              <a:t>) &lt; </a:t>
            </a:r>
            <a:r>
              <a:rPr lang="en-US" altLang="zh-TW" i="1"/>
              <a:t>n</a:t>
            </a:r>
            <a:r>
              <a:rPr lang="en-US" altLang="zh-TW"/>
              <a:t>,</a:t>
            </a:r>
          </a:p>
          <a:p>
            <a:pPr algn="r" eaLnBrk="1" hangingPunct="1">
              <a:lnSpc>
                <a:spcPct val="95000"/>
              </a:lnSpc>
              <a:spcBef>
                <a:spcPct val="10000"/>
              </a:spcBef>
              <a:buFont typeface="Wingdings" panose="05000000000000000000" pitchFamily="2" charset="2"/>
              <a:buNone/>
            </a:pPr>
            <a:r>
              <a:rPr lang="en-US" altLang="zh-TW"/>
              <a:t>						(10.5-1) </a:t>
            </a:r>
          </a:p>
          <a:p>
            <a:pPr eaLnBrk="1" hangingPunct="1">
              <a:lnSpc>
                <a:spcPct val="95000"/>
              </a:lnSpc>
              <a:spcBef>
                <a:spcPct val="10000"/>
              </a:spcBef>
              <a:buFont typeface="Wingdings" panose="05000000000000000000" pitchFamily="2" charset="2"/>
              <a:buNone/>
            </a:pPr>
            <a:r>
              <a:rPr lang="en-US" altLang="zh-TW"/>
              <a:t>	Geometrically, </a:t>
            </a:r>
            <a:r>
              <a:rPr lang="en-US" altLang="zh-TW" i="1"/>
              <a:t>T</a:t>
            </a:r>
            <a:r>
              <a:rPr lang="en-US" altLang="zh-TW"/>
              <a:t>[</a:t>
            </a:r>
            <a:r>
              <a:rPr lang="en-US" altLang="zh-TW" i="1"/>
              <a:t>n</a:t>
            </a:r>
            <a:r>
              <a:rPr lang="en-US" altLang="zh-TW"/>
              <a:t>] is the set of coordinates of points in </a:t>
            </a:r>
            <a:r>
              <a:rPr lang="en-US" altLang="zh-TW" i="1"/>
              <a:t>g</a:t>
            </a:r>
            <a:r>
              <a:rPr lang="en-US" altLang="zh-TW"/>
              <a:t>(</a:t>
            </a:r>
            <a:r>
              <a:rPr lang="en-US" altLang="zh-TW" i="1"/>
              <a:t>x</a:t>
            </a:r>
            <a:r>
              <a:rPr lang="en-US" altLang="zh-TW"/>
              <a:t>, </a:t>
            </a:r>
            <a:r>
              <a:rPr lang="en-US" altLang="zh-TW" i="1"/>
              <a:t>y</a:t>
            </a:r>
            <a:r>
              <a:rPr lang="en-US" altLang="zh-TW"/>
              <a:t>) lying below the plane </a:t>
            </a:r>
            <a:r>
              <a:rPr lang="en-US" altLang="zh-TW" i="1"/>
              <a:t>g</a:t>
            </a:r>
            <a:r>
              <a:rPr lang="en-US" altLang="zh-TW"/>
              <a:t>(</a:t>
            </a:r>
            <a:r>
              <a:rPr lang="en-US" altLang="zh-TW" i="1"/>
              <a:t>x</a:t>
            </a:r>
            <a:r>
              <a:rPr lang="en-US" altLang="zh-TW"/>
              <a:t>, </a:t>
            </a:r>
            <a:r>
              <a:rPr lang="en-US" altLang="zh-TW" i="1"/>
              <a:t>y</a:t>
            </a:r>
            <a:r>
              <a:rPr lang="en-US" altLang="zh-TW"/>
              <a:t>) = </a:t>
            </a:r>
            <a:r>
              <a:rPr lang="en-US" altLang="zh-TW" i="1"/>
              <a:t>n</a:t>
            </a:r>
            <a:r>
              <a:rPr lang="en-US" altLang="zh-TW"/>
              <a:t>.</a:t>
            </a:r>
          </a:p>
          <a:p>
            <a:pPr eaLnBrk="1" hangingPunct="1">
              <a:lnSpc>
                <a:spcPct val="95000"/>
              </a:lnSpc>
              <a:spcBef>
                <a:spcPct val="10000"/>
              </a:spcBef>
            </a:pPr>
            <a:r>
              <a:rPr lang="en-US" altLang="zh-TW"/>
              <a:t>The topography will be flooded in </a:t>
            </a:r>
            <a:r>
              <a:rPr lang="en-US" altLang="zh-TW" i="1"/>
              <a:t>integer</a:t>
            </a:r>
            <a:r>
              <a:rPr lang="en-US" altLang="zh-TW"/>
              <a:t> flood increments, from </a:t>
            </a:r>
            <a:r>
              <a:rPr lang="en-US" altLang="zh-TW" i="1"/>
              <a:t>n</a:t>
            </a:r>
            <a:r>
              <a:rPr lang="en-US" altLang="zh-TW"/>
              <a:t> = min + 1 to </a:t>
            </a:r>
            <a:r>
              <a:rPr lang="en-US" altLang="zh-TW" i="1"/>
              <a:t>n</a:t>
            </a:r>
            <a:r>
              <a:rPr lang="en-US" altLang="zh-TW"/>
              <a:t> = max + 1.</a:t>
            </a:r>
          </a:p>
          <a:p>
            <a:pPr lvl="1" eaLnBrk="1" hangingPunct="1">
              <a:lnSpc>
                <a:spcPct val="95000"/>
              </a:lnSpc>
              <a:spcBef>
                <a:spcPct val="10000"/>
              </a:spcBef>
            </a:pPr>
            <a:r>
              <a:rPr lang="en-US" altLang="zh-TW"/>
              <a:t>Suppose that the coordinates in </a:t>
            </a:r>
            <a:r>
              <a:rPr lang="en-US" altLang="zh-TW" i="1"/>
              <a:t>T</a:t>
            </a:r>
            <a:r>
              <a:rPr lang="en-US" altLang="zh-TW"/>
              <a:t>[</a:t>
            </a:r>
            <a:r>
              <a:rPr lang="en-US" altLang="zh-TW" i="1"/>
              <a:t>n</a:t>
            </a:r>
            <a:r>
              <a:rPr lang="en-US" altLang="zh-TW"/>
              <a:t>] that are below the plane </a:t>
            </a:r>
            <a:r>
              <a:rPr lang="en-US" altLang="zh-TW" i="1"/>
              <a:t>g</a:t>
            </a:r>
            <a:r>
              <a:rPr lang="en-US" altLang="zh-TW"/>
              <a:t>(</a:t>
            </a:r>
            <a:r>
              <a:rPr lang="en-US" altLang="zh-TW" i="1"/>
              <a:t>x</a:t>
            </a:r>
            <a:r>
              <a:rPr lang="en-US" altLang="zh-TW"/>
              <a:t>, </a:t>
            </a:r>
            <a:r>
              <a:rPr lang="en-US" altLang="zh-TW" i="1"/>
              <a:t>y</a:t>
            </a:r>
            <a:r>
              <a:rPr lang="en-US" altLang="zh-TW"/>
              <a:t>) = </a:t>
            </a:r>
            <a:r>
              <a:rPr lang="en-US" altLang="zh-TW" i="1"/>
              <a:t>n</a:t>
            </a:r>
            <a:r>
              <a:rPr lang="en-US" altLang="zh-TW"/>
              <a:t> are </a:t>
            </a:r>
            <a:r>
              <a:rPr lang="en-US" altLang="zh-TW">
                <a:latin typeface="Arial" panose="020B0604020202020204" pitchFamily="34" charset="0"/>
              </a:rPr>
              <a:t>“</a:t>
            </a:r>
            <a:r>
              <a:rPr lang="en-US" altLang="zh-TW"/>
              <a:t>marked</a:t>
            </a:r>
            <a:r>
              <a:rPr lang="en-US" altLang="zh-TW">
                <a:latin typeface="Arial" panose="020B0604020202020204" pitchFamily="34" charset="0"/>
              </a:rPr>
              <a:t>”</a:t>
            </a:r>
            <a:r>
              <a:rPr lang="en-US" altLang="zh-TW"/>
              <a:t> black, and all other coordinates are marked white.</a:t>
            </a:r>
          </a:p>
        </p:txBody>
      </p:sp>
      <p:sp>
        <p:nvSpPr>
          <p:cNvPr id="88068" name="Rectangle 5">
            <a:extLst>
              <a:ext uri="{FF2B5EF4-FFF2-40B4-BE49-F238E27FC236}">
                <a16:creationId xmlns:a16="http://schemas.microsoft.com/office/drawing/2014/main" id="{2268FBC5-FBE3-4D3A-BBBF-B852AA89776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88069" name="Object 4">
            <a:extLst>
              <a:ext uri="{FF2B5EF4-FFF2-40B4-BE49-F238E27FC236}">
                <a16:creationId xmlns:a16="http://schemas.microsoft.com/office/drawing/2014/main" id="{6215DCBA-C6E4-4DCD-BF3B-128CBA78D8BE}"/>
              </a:ext>
            </a:extLst>
          </p:cNvPr>
          <p:cNvGraphicFramePr>
            <a:graphicFrameLocks noChangeAspect="1"/>
          </p:cNvGraphicFramePr>
          <p:nvPr/>
        </p:nvGraphicFramePr>
        <p:xfrm>
          <a:off x="1331913" y="3860800"/>
          <a:ext cx="3744912" cy="536575"/>
        </p:xfrm>
        <a:graphic>
          <a:graphicData uri="http://schemas.openxmlformats.org/presentationml/2006/ole">
            <mc:AlternateContent xmlns:mc="http://schemas.openxmlformats.org/markup-compatibility/2006">
              <mc:Choice xmlns:v="urn:schemas-microsoft-com:vml" Requires="v">
                <p:oleObj spid="_x0000_s88454" name="方程式" r:id="rId3" imgW="1536033" imgH="215806" progId="Equation.3">
                  <p:embed/>
                </p:oleObj>
              </mc:Choice>
              <mc:Fallback>
                <p:oleObj name="方程式" r:id="rId3" imgW="1536033" imgH="21580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860800"/>
                        <a:ext cx="374491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070" name="投影片編號版面配置區 1">
            <a:extLst>
              <a:ext uri="{FF2B5EF4-FFF2-40B4-BE49-F238E27FC236}">
                <a16:creationId xmlns:a16="http://schemas.microsoft.com/office/drawing/2014/main" id="{25595E6B-E52E-49BB-8C8A-23440D9CD5BA}"/>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AABCA92B-9B5A-4E29-A791-4BA0B2E8FB3D}" type="slidenum">
              <a:rPr kumimoji="0" lang="zh-TW" altLang="en-US" smtClean="0"/>
              <a:pPr/>
              <a:t>80</a:t>
            </a:fld>
            <a:endParaRPr kumimoji="0" lang="en-US" altLang="zh-TW"/>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5670EADE-D0CB-4DDB-8B7D-555B122D66BB}"/>
              </a:ext>
            </a:extLst>
          </p:cNvPr>
          <p:cNvSpPr>
            <a:spLocks noGrp="1" noChangeArrowheads="1"/>
          </p:cNvSpPr>
          <p:nvPr>
            <p:ph type="title"/>
          </p:nvPr>
        </p:nvSpPr>
        <p:spPr/>
        <p:txBody>
          <a:bodyPr/>
          <a:lstStyle/>
          <a:p>
            <a:pPr eaLnBrk="1" hangingPunct="1"/>
            <a:endParaRPr lang="zh-TW" altLang="en-US" sz="700"/>
          </a:p>
        </p:txBody>
      </p:sp>
      <p:sp>
        <p:nvSpPr>
          <p:cNvPr id="89091" name="Rectangle 3">
            <a:extLst>
              <a:ext uri="{FF2B5EF4-FFF2-40B4-BE49-F238E27FC236}">
                <a16:creationId xmlns:a16="http://schemas.microsoft.com/office/drawing/2014/main" id="{15388D71-2C3C-4E98-BFCB-DCD47284B5FE}"/>
              </a:ext>
            </a:extLst>
          </p:cNvPr>
          <p:cNvSpPr>
            <a:spLocks noGrp="1" noChangeArrowheads="1"/>
          </p:cNvSpPr>
          <p:nvPr>
            <p:ph type="body" idx="1"/>
          </p:nvPr>
        </p:nvSpPr>
        <p:spPr>
          <a:xfrm>
            <a:off x="107950" y="115888"/>
            <a:ext cx="8847138" cy="6742112"/>
          </a:xfrm>
        </p:spPr>
        <p:txBody>
          <a:bodyPr/>
          <a:lstStyle/>
          <a:p>
            <a:pPr eaLnBrk="1" hangingPunct="1"/>
            <a:r>
              <a:rPr lang="en-US" altLang="zh-TW" i="1"/>
              <a:t>C</a:t>
            </a:r>
            <a:r>
              <a:rPr lang="en-US" altLang="zh-TW" i="1" baseline="-25000"/>
              <a:t>n</a:t>
            </a:r>
            <a:r>
              <a:rPr lang="en-US" altLang="zh-TW"/>
              <a:t>(</a:t>
            </a:r>
            <a:r>
              <a:rPr lang="en-US" altLang="zh-TW" i="1"/>
              <a:t>M</a:t>
            </a:r>
            <a:r>
              <a:rPr lang="en-US" altLang="zh-TW" i="1" baseline="-25000"/>
              <a:t>i</a:t>
            </a:r>
            <a:r>
              <a:rPr lang="en-US" altLang="zh-TW"/>
              <a:t>) is a binary image:</a:t>
            </a:r>
          </a:p>
          <a:p>
            <a:pPr algn="r" eaLnBrk="1" hangingPunct="1">
              <a:lnSpc>
                <a:spcPct val="70000"/>
              </a:lnSpc>
              <a:buFont typeface="Wingdings" panose="05000000000000000000" pitchFamily="2" charset="2"/>
              <a:buNone/>
            </a:pPr>
            <a:r>
              <a:rPr lang="en-US" altLang="zh-TW"/>
              <a:t>						(10.5-2) </a:t>
            </a:r>
          </a:p>
          <a:p>
            <a:pPr algn="dist" eaLnBrk="1" hangingPunct="1">
              <a:buFont typeface="Wingdings" panose="05000000000000000000" pitchFamily="2" charset="2"/>
              <a:buNone/>
            </a:pPr>
            <a:r>
              <a:rPr lang="en-US" altLang="zh-TW"/>
              <a:t>	i.e., </a:t>
            </a:r>
            <a:r>
              <a:rPr lang="en-US" altLang="zh-TW" i="1"/>
              <a:t>C</a:t>
            </a:r>
            <a:r>
              <a:rPr lang="en-US" altLang="zh-TW" i="1" baseline="-25000"/>
              <a:t>n</a:t>
            </a:r>
            <a:r>
              <a:rPr lang="en-US" altLang="zh-TW"/>
              <a:t>(</a:t>
            </a:r>
            <a:r>
              <a:rPr lang="en-US" altLang="zh-TW" i="1"/>
              <a:t>M</a:t>
            </a:r>
            <a:r>
              <a:rPr lang="en-US" altLang="zh-TW" i="1" baseline="-25000"/>
              <a:t>i</a:t>
            </a:r>
            <a:r>
              <a:rPr lang="en-US" altLang="zh-TW"/>
              <a:t>) = 1 at location (</a:t>
            </a:r>
            <a:r>
              <a:rPr lang="en-US" altLang="zh-TW" i="1"/>
              <a:t>x</a:t>
            </a:r>
            <a:r>
              <a:rPr lang="en-US" altLang="zh-TW"/>
              <a:t>, </a:t>
            </a:r>
            <a:r>
              <a:rPr lang="en-US" altLang="zh-TW" i="1"/>
              <a:t>y</a:t>
            </a:r>
            <a:r>
              <a:rPr lang="en-US" altLang="zh-TW"/>
              <a:t>) if (</a:t>
            </a:r>
            <a:r>
              <a:rPr lang="en-US" altLang="zh-TW" i="1"/>
              <a:t>x</a:t>
            </a:r>
            <a:r>
              <a:rPr lang="en-US" altLang="zh-TW"/>
              <a:t>, </a:t>
            </a:r>
            <a:r>
              <a:rPr lang="en-US" altLang="zh-TW" i="1"/>
              <a:t>y</a:t>
            </a:r>
            <a:r>
              <a:rPr lang="en-US" altLang="zh-TW"/>
              <a:t>) </a:t>
            </a:r>
            <a:r>
              <a:rPr lang="en-US" altLang="zh-TW">
                <a:sym typeface="Symbol" panose="05050102010706020507" pitchFamily="18" charset="2"/>
              </a:rPr>
              <a:t> </a:t>
            </a:r>
            <a:r>
              <a:rPr lang="en-US" altLang="zh-TW" i="1"/>
              <a:t>C</a:t>
            </a:r>
            <a:r>
              <a:rPr lang="en-US" altLang="zh-TW"/>
              <a:t>(</a:t>
            </a:r>
            <a:r>
              <a:rPr lang="en-US" altLang="zh-TW" i="1"/>
              <a:t>M</a:t>
            </a:r>
            <a:r>
              <a:rPr lang="en-US" altLang="zh-TW" i="1" baseline="-25000"/>
              <a:t>i</a:t>
            </a:r>
            <a:r>
              <a:rPr lang="en-US" altLang="zh-TW"/>
              <a:t>) AND </a:t>
            </a:r>
          </a:p>
          <a:p>
            <a:pPr eaLnBrk="1" hangingPunct="1">
              <a:spcBef>
                <a:spcPct val="0"/>
              </a:spcBef>
              <a:buFont typeface="Wingdings" panose="05000000000000000000" pitchFamily="2" charset="2"/>
              <a:buNone/>
            </a:pPr>
            <a:r>
              <a:rPr lang="en-US" altLang="zh-TW"/>
              <a:t>	(</a:t>
            </a:r>
            <a:r>
              <a:rPr lang="en-US" altLang="zh-TW" i="1"/>
              <a:t>x</a:t>
            </a:r>
            <a:r>
              <a:rPr lang="en-US" altLang="zh-TW"/>
              <a:t>, </a:t>
            </a:r>
            <a:r>
              <a:rPr lang="en-US" altLang="zh-TW" i="1"/>
              <a:t>y</a:t>
            </a:r>
            <a:r>
              <a:rPr lang="en-US" altLang="zh-TW"/>
              <a:t>) </a:t>
            </a:r>
            <a:r>
              <a:rPr lang="en-US" altLang="zh-TW">
                <a:sym typeface="Symbol" panose="05050102010706020507" pitchFamily="18" charset="2"/>
              </a:rPr>
              <a:t> </a:t>
            </a:r>
            <a:r>
              <a:rPr lang="en-US" altLang="zh-TW" i="1"/>
              <a:t>T</a:t>
            </a:r>
            <a:r>
              <a:rPr lang="en-US" altLang="zh-TW"/>
              <a:t>[</a:t>
            </a:r>
            <a:r>
              <a:rPr lang="en-US" altLang="zh-TW" i="1"/>
              <a:t>n</a:t>
            </a:r>
            <a:r>
              <a:rPr lang="en-US" altLang="zh-TW"/>
              <a:t>]; otherwise </a:t>
            </a:r>
            <a:r>
              <a:rPr lang="en-US" altLang="zh-TW" i="1"/>
              <a:t>C</a:t>
            </a:r>
            <a:r>
              <a:rPr lang="en-US" altLang="zh-TW" i="1" baseline="-25000"/>
              <a:t>n</a:t>
            </a:r>
            <a:r>
              <a:rPr lang="en-US" altLang="zh-TW"/>
              <a:t>(</a:t>
            </a:r>
            <a:r>
              <a:rPr lang="en-US" altLang="zh-TW" i="1"/>
              <a:t>M</a:t>
            </a:r>
            <a:r>
              <a:rPr lang="en-US" altLang="zh-TW" i="1" baseline="-25000"/>
              <a:t>i</a:t>
            </a:r>
            <a:r>
              <a:rPr lang="en-US" altLang="zh-TW"/>
              <a:t>) = 0.</a:t>
            </a:r>
          </a:p>
          <a:p>
            <a:pPr eaLnBrk="1" hangingPunct="1"/>
            <a:r>
              <a:rPr lang="en-US" altLang="zh-TW"/>
              <a:t>Let </a:t>
            </a:r>
            <a:r>
              <a:rPr lang="en-US" altLang="zh-TW" i="1"/>
              <a:t>C</a:t>
            </a:r>
            <a:r>
              <a:rPr lang="en-US" altLang="zh-TW"/>
              <a:t>[</a:t>
            </a:r>
            <a:r>
              <a:rPr lang="en-US" altLang="zh-TW" i="1"/>
              <a:t>n</a:t>
            </a:r>
            <a:r>
              <a:rPr lang="en-US" altLang="zh-TW"/>
              <a:t>] denote the union of the flooded catchment basins portions at stage </a:t>
            </a:r>
            <a:r>
              <a:rPr lang="en-US" altLang="zh-TW" i="1"/>
              <a:t>n</a:t>
            </a:r>
            <a:r>
              <a:rPr lang="en-US" altLang="zh-TW"/>
              <a:t>:</a:t>
            </a:r>
          </a:p>
          <a:p>
            <a:pPr algn="r" eaLnBrk="1" hangingPunct="1">
              <a:buFont typeface="Wingdings" panose="05000000000000000000" pitchFamily="2" charset="2"/>
              <a:buNone/>
            </a:pPr>
            <a:r>
              <a:rPr lang="en-US" altLang="zh-TW"/>
              <a:t>							(10.5-3)</a:t>
            </a:r>
          </a:p>
          <a:p>
            <a:pPr eaLnBrk="1" hangingPunct="1">
              <a:spcBef>
                <a:spcPct val="40000"/>
              </a:spcBef>
              <a:buFont typeface="Wingdings" panose="05000000000000000000" pitchFamily="2" charset="2"/>
              <a:buNone/>
            </a:pPr>
            <a:r>
              <a:rPr lang="en-US" altLang="zh-TW"/>
              <a:t>	then </a:t>
            </a:r>
            <a:r>
              <a:rPr lang="en-US" altLang="zh-TW" i="1"/>
              <a:t>C</a:t>
            </a:r>
            <a:r>
              <a:rPr lang="en-US" altLang="zh-TW"/>
              <a:t>[max + 1] is the union of all catchment basins:</a:t>
            </a:r>
          </a:p>
          <a:p>
            <a:pPr algn="r" eaLnBrk="1" hangingPunct="1">
              <a:lnSpc>
                <a:spcPct val="140000"/>
              </a:lnSpc>
              <a:buFont typeface="Wingdings" panose="05000000000000000000" pitchFamily="2" charset="2"/>
              <a:buNone/>
            </a:pPr>
            <a:r>
              <a:rPr lang="en-US" altLang="zh-TW"/>
              <a:t>							(10.5-4)</a:t>
            </a:r>
          </a:p>
          <a:p>
            <a:pPr lvl="1" eaLnBrk="1" hangingPunct="1">
              <a:spcBef>
                <a:spcPct val="75000"/>
              </a:spcBef>
            </a:pPr>
            <a:r>
              <a:rPr lang="en-US" altLang="zh-TW"/>
              <a:t>The numbers of elements in both </a:t>
            </a:r>
            <a:r>
              <a:rPr lang="en-US" altLang="zh-TW" i="1"/>
              <a:t>C</a:t>
            </a:r>
            <a:r>
              <a:rPr lang="en-US" altLang="zh-TW" i="1" baseline="-25000"/>
              <a:t>n</a:t>
            </a:r>
            <a:r>
              <a:rPr lang="en-US" altLang="zh-TW"/>
              <a:t>(</a:t>
            </a:r>
            <a:r>
              <a:rPr lang="en-US" altLang="zh-TW" i="1"/>
              <a:t>M</a:t>
            </a:r>
            <a:r>
              <a:rPr lang="en-US" altLang="zh-TW" i="1" baseline="-25000"/>
              <a:t>i</a:t>
            </a:r>
            <a:r>
              <a:rPr lang="en-US" altLang="zh-TW"/>
              <a:t>) and </a:t>
            </a:r>
            <a:r>
              <a:rPr lang="en-US" altLang="zh-TW" i="1"/>
              <a:t>T</a:t>
            </a:r>
            <a:r>
              <a:rPr lang="en-US" altLang="zh-TW"/>
              <a:t>[</a:t>
            </a:r>
            <a:r>
              <a:rPr lang="en-US" altLang="zh-TW" i="1"/>
              <a:t>n</a:t>
            </a:r>
            <a:r>
              <a:rPr lang="en-US" altLang="zh-TW"/>
              <a:t>] are monotonously increased as </a:t>
            </a:r>
            <a:r>
              <a:rPr lang="en-US" altLang="zh-TW" i="1"/>
              <a:t>n</a:t>
            </a:r>
            <a:r>
              <a:rPr lang="en-US" altLang="zh-TW"/>
              <a:t> increases.</a:t>
            </a:r>
          </a:p>
          <a:p>
            <a:pPr lvl="1" eaLnBrk="1" hangingPunct="1"/>
            <a:r>
              <a:rPr lang="en-US" altLang="zh-TW" i="1"/>
              <a:t>C</a:t>
            </a:r>
            <a:r>
              <a:rPr lang="en-US" altLang="zh-TW"/>
              <a:t>[</a:t>
            </a:r>
            <a:r>
              <a:rPr lang="en-US" altLang="zh-TW" i="1"/>
              <a:t>n</a:t>
            </a:r>
            <a:r>
              <a:rPr lang="en-US" altLang="zh-TW"/>
              <a:t>-1] is a subset of </a:t>
            </a:r>
            <a:r>
              <a:rPr lang="en-US" altLang="zh-TW" i="1"/>
              <a:t>C</a:t>
            </a:r>
            <a:r>
              <a:rPr lang="en-US" altLang="zh-TW"/>
              <a:t>[</a:t>
            </a:r>
            <a:r>
              <a:rPr lang="en-US" altLang="zh-TW" i="1"/>
              <a:t>n</a:t>
            </a:r>
            <a:r>
              <a:rPr lang="en-US" altLang="zh-TW"/>
              <a:t>] and </a:t>
            </a:r>
            <a:r>
              <a:rPr lang="en-US" altLang="zh-TW" i="1"/>
              <a:t>C</a:t>
            </a:r>
            <a:r>
              <a:rPr lang="en-US" altLang="zh-TW"/>
              <a:t>[</a:t>
            </a:r>
            <a:r>
              <a:rPr lang="en-US" altLang="zh-TW" i="1"/>
              <a:t>n</a:t>
            </a:r>
            <a:r>
              <a:rPr lang="en-US" altLang="zh-TW"/>
              <a:t>] is a subset of </a:t>
            </a:r>
            <a:r>
              <a:rPr lang="en-US" altLang="zh-TW" i="1"/>
              <a:t>T</a:t>
            </a:r>
            <a:r>
              <a:rPr lang="en-US" altLang="zh-TW"/>
              <a:t>[</a:t>
            </a:r>
            <a:r>
              <a:rPr lang="en-US" altLang="zh-TW" i="1"/>
              <a:t>n</a:t>
            </a:r>
            <a:r>
              <a:rPr lang="en-US" altLang="zh-TW"/>
              <a:t>]. Each connected component of </a:t>
            </a:r>
            <a:r>
              <a:rPr lang="en-US" altLang="zh-TW" i="1"/>
              <a:t>C</a:t>
            </a:r>
            <a:r>
              <a:rPr lang="en-US" altLang="zh-TW"/>
              <a:t>[</a:t>
            </a:r>
            <a:r>
              <a:rPr lang="en-US" altLang="zh-TW" i="1"/>
              <a:t>n</a:t>
            </a:r>
            <a:r>
              <a:rPr lang="en-US" altLang="zh-TW"/>
              <a:t>-1] is contained in exactly one connected component of </a:t>
            </a:r>
            <a:r>
              <a:rPr lang="en-US" altLang="zh-TW" i="1"/>
              <a:t>T</a:t>
            </a:r>
            <a:r>
              <a:rPr lang="en-US" altLang="zh-TW"/>
              <a:t>[</a:t>
            </a:r>
            <a:r>
              <a:rPr lang="en-US" altLang="zh-TW" i="1"/>
              <a:t>n</a:t>
            </a:r>
            <a:r>
              <a:rPr lang="en-US" altLang="zh-TW"/>
              <a:t>].</a:t>
            </a:r>
          </a:p>
        </p:txBody>
      </p:sp>
      <p:sp>
        <p:nvSpPr>
          <p:cNvPr id="89092" name="Rectangle 5">
            <a:extLst>
              <a:ext uri="{FF2B5EF4-FFF2-40B4-BE49-F238E27FC236}">
                <a16:creationId xmlns:a16="http://schemas.microsoft.com/office/drawing/2014/main" id="{501A4FA1-D700-4749-BDDE-B0C08090B19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89093" name="Object 4">
            <a:extLst>
              <a:ext uri="{FF2B5EF4-FFF2-40B4-BE49-F238E27FC236}">
                <a16:creationId xmlns:a16="http://schemas.microsoft.com/office/drawing/2014/main" id="{42558AEE-EB2D-46B0-95BF-1BFBAD6BA6BA}"/>
              </a:ext>
            </a:extLst>
          </p:cNvPr>
          <p:cNvGraphicFramePr>
            <a:graphicFrameLocks noChangeAspect="1"/>
          </p:cNvGraphicFramePr>
          <p:nvPr/>
        </p:nvGraphicFramePr>
        <p:xfrm>
          <a:off x="2247900" y="546100"/>
          <a:ext cx="3548063" cy="536575"/>
        </p:xfrm>
        <a:graphic>
          <a:graphicData uri="http://schemas.openxmlformats.org/presentationml/2006/ole">
            <mc:AlternateContent xmlns:mc="http://schemas.openxmlformats.org/markup-compatibility/2006">
              <mc:Choice xmlns:v="urn:schemas-microsoft-com:vml" Requires="v">
                <p:oleObj spid="_x0000_s106632" name="方程式" r:id="rId3" imgW="1511300" imgH="228600" progId="Equation.3">
                  <p:embed/>
                </p:oleObj>
              </mc:Choice>
              <mc:Fallback>
                <p:oleObj name="方程式" r:id="rId3" imgW="15113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546100"/>
                        <a:ext cx="35480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094" name="Rectangle 7">
            <a:extLst>
              <a:ext uri="{FF2B5EF4-FFF2-40B4-BE49-F238E27FC236}">
                <a16:creationId xmlns:a16="http://schemas.microsoft.com/office/drawing/2014/main" id="{FCFB8D3D-145E-4D3A-8949-45F42024C40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89095" name="Object 6">
            <a:extLst>
              <a:ext uri="{FF2B5EF4-FFF2-40B4-BE49-F238E27FC236}">
                <a16:creationId xmlns:a16="http://schemas.microsoft.com/office/drawing/2014/main" id="{9AB9CE69-95DE-40BB-84D2-79E023E46307}"/>
              </a:ext>
            </a:extLst>
          </p:cNvPr>
          <p:cNvGraphicFramePr>
            <a:graphicFrameLocks noChangeAspect="1"/>
          </p:cNvGraphicFramePr>
          <p:nvPr/>
        </p:nvGraphicFramePr>
        <p:xfrm>
          <a:off x="2376488" y="3884613"/>
          <a:ext cx="3109912" cy="987425"/>
        </p:xfrm>
        <a:graphic>
          <a:graphicData uri="http://schemas.openxmlformats.org/presentationml/2006/ole">
            <mc:AlternateContent xmlns:mc="http://schemas.openxmlformats.org/markup-compatibility/2006">
              <mc:Choice xmlns:v="urn:schemas-microsoft-com:vml" Requires="v">
                <p:oleObj spid="_x0000_s106633" name="方程式" r:id="rId5" imgW="1231366" imgH="393529" progId="Equation.3">
                  <p:embed/>
                </p:oleObj>
              </mc:Choice>
              <mc:Fallback>
                <p:oleObj name="方程式" r:id="rId5" imgW="1231366" imgH="393529"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6488" y="3884613"/>
                        <a:ext cx="310991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096" name="Rectangle 9">
            <a:extLst>
              <a:ext uri="{FF2B5EF4-FFF2-40B4-BE49-F238E27FC236}">
                <a16:creationId xmlns:a16="http://schemas.microsoft.com/office/drawing/2014/main" id="{199E5445-5DE9-4CF5-81D5-EF8D51E99DC8}"/>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89097" name="Object 8">
            <a:extLst>
              <a:ext uri="{FF2B5EF4-FFF2-40B4-BE49-F238E27FC236}">
                <a16:creationId xmlns:a16="http://schemas.microsoft.com/office/drawing/2014/main" id="{2D4EDCF2-67FD-469C-A472-46258282EE3B}"/>
              </a:ext>
            </a:extLst>
          </p:cNvPr>
          <p:cNvGraphicFramePr>
            <a:graphicFrameLocks noChangeAspect="1"/>
          </p:cNvGraphicFramePr>
          <p:nvPr/>
        </p:nvGraphicFramePr>
        <p:xfrm>
          <a:off x="2435225" y="2657475"/>
          <a:ext cx="2260600" cy="925513"/>
        </p:xfrm>
        <a:graphic>
          <a:graphicData uri="http://schemas.openxmlformats.org/presentationml/2006/ole">
            <mc:AlternateContent xmlns:mc="http://schemas.openxmlformats.org/markup-compatibility/2006">
              <mc:Choice xmlns:v="urn:schemas-microsoft-com:vml" Requires="v">
                <p:oleObj spid="_x0000_s106634" name="方程式" r:id="rId7" imgW="952087" imgH="393529" progId="Equation.3">
                  <p:embed/>
                </p:oleObj>
              </mc:Choice>
              <mc:Fallback>
                <p:oleObj name="方程式" r:id="rId7" imgW="952087" imgH="393529"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5225" y="2657475"/>
                        <a:ext cx="226060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098" name="投影片編號版面配置區 1">
            <a:extLst>
              <a:ext uri="{FF2B5EF4-FFF2-40B4-BE49-F238E27FC236}">
                <a16:creationId xmlns:a16="http://schemas.microsoft.com/office/drawing/2014/main" id="{6B6A84C1-3715-46C8-B348-20CFFDC393C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3EEACC8-2768-4B79-9633-142FFD85A2AC}" type="slidenum">
              <a:rPr kumimoji="0" lang="zh-TW" altLang="en-US" smtClean="0"/>
              <a:pPr/>
              <a:t>81</a:t>
            </a:fld>
            <a:endParaRPr kumimoji="0" lang="en-US" altLang="zh-TW"/>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7C92ED57-40AF-4573-98D3-963F48243CC0}"/>
              </a:ext>
            </a:extLst>
          </p:cNvPr>
          <p:cNvSpPr>
            <a:spLocks noGrp="1" noChangeArrowheads="1"/>
          </p:cNvSpPr>
          <p:nvPr>
            <p:ph type="title"/>
          </p:nvPr>
        </p:nvSpPr>
        <p:spPr/>
        <p:txBody>
          <a:bodyPr/>
          <a:lstStyle/>
          <a:p>
            <a:pPr eaLnBrk="1" hangingPunct="1"/>
            <a:endParaRPr lang="zh-TW" altLang="en-US"/>
          </a:p>
        </p:txBody>
      </p:sp>
      <p:sp>
        <p:nvSpPr>
          <p:cNvPr id="90115" name="Rectangle 3">
            <a:extLst>
              <a:ext uri="{FF2B5EF4-FFF2-40B4-BE49-F238E27FC236}">
                <a16:creationId xmlns:a16="http://schemas.microsoft.com/office/drawing/2014/main" id="{AE843E19-9F5F-44BE-9BD1-FA2E688F0069}"/>
              </a:ext>
            </a:extLst>
          </p:cNvPr>
          <p:cNvSpPr>
            <a:spLocks noGrp="1" noChangeArrowheads="1"/>
          </p:cNvSpPr>
          <p:nvPr>
            <p:ph type="body" idx="1"/>
          </p:nvPr>
        </p:nvSpPr>
        <p:spPr>
          <a:xfrm>
            <a:off x="107950" y="34925"/>
            <a:ext cx="8847138" cy="6823075"/>
          </a:xfrm>
          <a:noFill/>
        </p:spPr>
        <p:txBody>
          <a:bodyPr/>
          <a:lstStyle/>
          <a:p>
            <a:pPr eaLnBrk="1" hangingPunct="1">
              <a:lnSpc>
                <a:spcPct val="85000"/>
              </a:lnSpc>
            </a:pPr>
            <a:r>
              <a:rPr lang="en-US" altLang="zh-TW"/>
              <a:t>Let </a:t>
            </a:r>
            <a:r>
              <a:rPr lang="en-US" altLang="zh-TW" i="1"/>
              <a:t>Q</a:t>
            </a:r>
            <a:r>
              <a:rPr lang="en-US" altLang="zh-TW"/>
              <a:t> denote the set of connected components in </a:t>
            </a:r>
            <a:r>
              <a:rPr lang="en-US" altLang="zh-TW" i="1"/>
              <a:t>T</a:t>
            </a:r>
            <a:r>
              <a:rPr lang="en-US" altLang="zh-TW"/>
              <a:t>[</a:t>
            </a:r>
            <a:r>
              <a:rPr lang="en-US" altLang="zh-TW" i="1"/>
              <a:t>n</a:t>
            </a:r>
            <a:r>
              <a:rPr lang="en-US" altLang="zh-TW"/>
              <a:t>]. Then, for each connected component </a:t>
            </a:r>
            <a:r>
              <a:rPr lang="en-US" altLang="zh-TW" i="1"/>
              <a:t>q</a:t>
            </a:r>
            <a:r>
              <a:rPr lang="en-US" altLang="zh-TW"/>
              <a:t> </a:t>
            </a:r>
            <a:r>
              <a:rPr lang="en-US" altLang="zh-TW">
                <a:sym typeface="Symbol" panose="05050102010706020507" pitchFamily="18" charset="2"/>
              </a:rPr>
              <a:t> </a:t>
            </a:r>
            <a:r>
              <a:rPr lang="en-US" altLang="zh-TW" i="1"/>
              <a:t>Q</a:t>
            </a:r>
            <a:r>
              <a:rPr lang="en-US" altLang="zh-TW"/>
              <a:t>[</a:t>
            </a:r>
            <a:r>
              <a:rPr lang="en-US" altLang="zh-TW" i="1"/>
              <a:t>n</a:t>
            </a:r>
            <a:r>
              <a:rPr lang="en-US" altLang="zh-TW"/>
              <a:t>], there are three possibilities:</a:t>
            </a:r>
          </a:p>
          <a:p>
            <a:pPr eaLnBrk="1" hangingPunct="1">
              <a:lnSpc>
                <a:spcPct val="85000"/>
              </a:lnSpc>
              <a:buFont typeface="Wingdings" panose="05000000000000000000" pitchFamily="2" charset="2"/>
              <a:buNone/>
            </a:pPr>
            <a:r>
              <a:rPr lang="en-US" altLang="zh-TW"/>
              <a:t>	(a)	</a:t>
            </a:r>
            <a:r>
              <a:rPr lang="en-US" altLang="zh-TW" i="1"/>
              <a:t>q </a:t>
            </a:r>
            <a:r>
              <a:rPr lang="en-US" altLang="zh-TW">
                <a:sym typeface="Symbol" panose="05050102010706020507" pitchFamily="18" charset="2"/>
              </a:rPr>
              <a:t></a:t>
            </a:r>
            <a:r>
              <a:rPr lang="en-US" altLang="zh-TW"/>
              <a:t> </a:t>
            </a:r>
            <a:r>
              <a:rPr lang="en-US" altLang="zh-TW" i="1"/>
              <a:t>C</a:t>
            </a:r>
            <a:r>
              <a:rPr lang="en-US" altLang="zh-TW"/>
              <a:t>[</a:t>
            </a:r>
            <a:r>
              <a:rPr lang="en-US" altLang="zh-TW" i="1"/>
              <a:t>n</a:t>
            </a:r>
            <a:r>
              <a:rPr lang="en-US" altLang="zh-TW"/>
              <a:t>-1] is empty,</a:t>
            </a:r>
          </a:p>
          <a:p>
            <a:pPr algn="dist" eaLnBrk="1" hangingPunct="1">
              <a:lnSpc>
                <a:spcPct val="85000"/>
              </a:lnSpc>
              <a:buFont typeface="Wingdings" panose="05000000000000000000" pitchFamily="2" charset="2"/>
              <a:buNone/>
            </a:pPr>
            <a:r>
              <a:rPr lang="en-US" altLang="zh-TW"/>
              <a:t>	(b)	</a:t>
            </a:r>
            <a:r>
              <a:rPr lang="en-US" altLang="zh-TW" i="1"/>
              <a:t>q</a:t>
            </a:r>
            <a:r>
              <a:rPr lang="en-US" altLang="zh-TW" sz="1000" i="1"/>
              <a:t> </a:t>
            </a:r>
            <a:r>
              <a:rPr lang="en-US" altLang="zh-TW">
                <a:sym typeface="Symbol" panose="05050102010706020507" pitchFamily="18" charset="2"/>
              </a:rPr>
              <a:t></a:t>
            </a:r>
            <a:r>
              <a:rPr lang="en-US" altLang="zh-TW" sz="1000"/>
              <a:t> </a:t>
            </a:r>
            <a:r>
              <a:rPr lang="en-US" altLang="zh-TW" i="1"/>
              <a:t>C</a:t>
            </a:r>
            <a:r>
              <a:rPr lang="en-US" altLang="zh-TW"/>
              <a:t>[</a:t>
            </a:r>
            <a:r>
              <a:rPr lang="en-US" altLang="zh-TW" i="1"/>
              <a:t>n</a:t>
            </a:r>
            <a:r>
              <a:rPr lang="en-US" altLang="zh-TW"/>
              <a:t>-1] contains one connected component of </a:t>
            </a:r>
          </a:p>
          <a:p>
            <a:pPr eaLnBrk="1" hangingPunct="1">
              <a:lnSpc>
                <a:spcPct val="85000"/>
              </a:lnSpc>
              <a:buFont typeface="Wingdings" panose="05000000000000000000" pitchFamily="2" charset="2"/>
              <a:buNone/>
            </a:pPr>
            <a:r>
              <a:rPr lang="en-US" altLang="zh-TW"/>
              <a:t>		</a:t>
            </a:r>
            <a:r>
              <a:rPr lang="en-US" altLang="zh-TW" i="1"/>
              <a:t>C</a:t>
            </a:r>
            <a:r>
              <a:rPr lang="en-US" altLang="zh-TW"/>
              <a:t>[</a:t>
            </a:r>
            <a:r>
              <a:rPr lang="en-US" altLang="zh-TW" i="1"/>
              <a:t>n</a:t>
            </a:r>
            <a:r>
              <a:rPr lang="en-US" altLang="zh-TW"/>
              <a:t>-1],</a:t>
            </a:r>
          </a:p>
          <a:p>
            <a:pPr eaLnBrk="1" hangingPunct="1">
              <a:lnSpc>
                <a:spcPct val="85000"/>
              </a:lnSpc>
              <a:buFont typeface="Wingdings" panose="05000000000000000000" pitchFamily="2" charset="2"/>
              <a:buNone/>
            </a:pPr>
            <a:r>
              <a:rPr lang="en-US" altLang="zh-TW"/>
              <a:t>	(c)	</a:t>
            </a:r>
            <a:r>
              <a:rPr lang="en-US" altLang="zh-TW" i="1"/>
              <a:t>q</a:t>
            </a:r>
            <a:r>
              <a:rPr lang="en-US" altLang="zh-TW" sz="100" i="1"/>
              <a:t> </a:t>
            </a:r>
            <a:r>
              <a:rPr lang="en-US" altLang="zh-TW">
                <a:sym typeface="Symbol" panose="05050102010706020507" pitchFamily="18" charset="2"/>
              </a:rPr>
              <a:t></a:t>
            </a:r>
            <a:r>
              <a:rPr lang="en-US" altLang="zh-TW" sz="100">
                <a:sym typeface="Symbol" panose="05050102010706020507" pitchFamily="18" charset="2"/>
              </a:rPr>
              <a:t> </a:t>
            </a:r>
            <a:r>
              <a:rPr lang="en-US" altLang="zh-TW" i="1"/>
              <a:t>C</a:t>
            </a:r>
            <a:r>
              <a:rPr lang="en-US" altLang="zh-TW"/>
              <a:t>[</a:t>
            </a:r>
            <a:r>
              <a:rPr lang="en-US" altLang="zh-TW" i="1"/>
              <a:t>n</a:t>
            </a:r>
            <a:r>
              <a:rPr lang="en-US" altLang="zh-TW"/>
              <a:t>-1] </a:t>
            </a:r>
            <a:r>
              <a:rPr lang="en-US" altLang="zh-TW" sz="800"/>
              <a:t> </a:t>
            </a:r>
            <a:r>
              <a:rPr lang="en-US" altLang="zh-TW"/>
              <a:t>contains </a:t>
            </a:r>
            <a:r>
              <a:rPr lang="en-US" altLang="zh-TW" sz="800"/>
              <a:t> </a:t>
            </a:r>
            <a:r>
              <a:rPr lang="en-US" altLang="zh-TW"/>
              <a:t>more </a:t>
            </a:r>
            <a:r>
              <a:rPr lang="en-US" altLang="zh-TW" sz="800"/>
              <a:t> </a:t>
            </a:r>
            <a:r>
              <a:rPr lang="en-US" altLang="zh-TW"/>
              <a:t>than </a:t>
            </a:r>
            <a:r>
              <a:rPr lang="en-US" altLang="zh-TW" sz="800"/>
              <a:t> </a:t>
            </a:r>
            <a:r>
              <a:rPr lang="en-US" altLang="zh-TW"/>
              <a:t>one</a:t>
            </a:r>
            <a:r>
              <a:rPr lang="en-US" altLang="zh-TW" sz="800"/>
              <a:t> </a:t>
            </a:r>
            <a:r>
              <a:rPr lang="en-US" altLang="zh-TW"/>
              <a:t> connected 	component of </a:t>
            </a:r>
            <a:r>
              <a:rPr lang="en-US" altLang="zh-TW" i="1"/>
              <a:t>C</a:t>
            </a:r>
            <a:r>
              <a:rPr lang="en-US" altLang="zh-TW"/>
              <a:t>[</a:t>
            </a:r>
            <a:r>
              <a:rPr lang="en-US" altLang="zh-TW" i="1"/>
              <a:t>n</a:t>
            </a:r>
            <a:r>
              <a:rPr lang="en-US" altLang="zh-TW"/>
              <a:t>-1].</a:t>
            </a:r>
          </a:p>
          <a:p>
            <a:pPr eaLnBrk="1" hangingPunct="1">
              <a:lnSpc>
                <a:spcPct val="85000"/>
              </a:lnSpc>
              <a:buFont typeface="Wingdings" panose="05000000000000000000" pitchFamily="2" charset="2"/>
              <a:buNone/>
            </a:pPr>
            <a:r>
              <a:rPr lang="zh-TW" altLang="en-US"/>
              <a:t>	</a:t>
            </a:r>
            <a:r>
              <a:rPr lang="en-US" altLang="zh-TW"/>
              <a:t>(1)	Condition (a) occurs when a new minimum is 	encountered, in which case connected component </a:t>
            </a:r>
            <a:r>
              <a:rPr lang="en-US" altLang="zh-TW" i="1"/>
              <a:t>q</a:t>
            </a:r>
            <a:r>
              <a:rPr lang="en-US" altLang="zh-TW"/>
              <a:t> is 	incorporated into </a:t>
            </a:r>
            <a:r>
              <a:rPr lang="en-US" altLang="zh-TW" i="1"/>
              <a:t>C</a:t>
            </a:r>
            <a:r>
              <a:rPr lang="en-US" altLang="zh-TW"/>
              <a:t>[</a:t>
            </a:r>
            <a:r>
              <a:rPr lang="en-US" altLang="zh-TW" i="1"/>
              <a:t>n</a:t>
            </a:r>
            <a:r>
              <a:rPr lang="en-US" altLang="zh-TW"/>
              <a:t>-1] to form </a:t>
            </a:r>
            <a:r>
              <a:rPr lang="en-US" altLang="zh-TW" i="1"/>
              <a:t>C</a:t>
            </a:r>
            <a:r>
              <a:rPr lang="en-US" altLang="zh-TW"/>
              <a:t>[</a:t>
            </a:r>
            <a:r>
              <a:rPr lang="en-US" altLang="zh-TW" i="1"/>
              <a:t>n</a:t>
            </a:r>
            <a:r>
              <a:rPr lang="en-US" altLang="zh-TW"/>
              <a:t>]. </a:t>
            </a:r>
          </a:p>
          <a:p>
            <a:pPr eaLnBrk="1" hangingPunct="1">
              <a:lnSpc>
                <a:spcPct val="85000"/>
              </a:lnSpc>
              <a:buFont typeface="Wingdings" panose="05000000000000000000" pitchFamily="2" charset="2"/>
              <a:buNone/>
            </a:pPr>
            <a:r>
              <a:rPr lang="en-US" altLang="zh-TW"/>
              <a:t>	(2)	Condition (b) occurs when </a:t>
            </a:r>
            <a:r>
              <a:rPr lang="en-US" altLang="zh-TW" i="1"/>
              <a:t>q</a:t>
            </a:r>
            <a:r>
              <a:rPr lang="en-US" altLang="zh-TW"/>
              <a:t> lies within the catchment 	basin of some regional minimum, in which case </a:t>
            </a:r>
            <a:r>
              <a:rPr lang="en-US" altLang="zh-TW" i="1"/>
              <a:t>q</a:t>
            </a:r>
            <a:r>
              <a:rPr lang="en-US" altLang="zh-TW"/>
              <a:t> is 	incorporated into </a:t>
            </a:r>
            <a:r>
              <a:rPr lang="en-US" altLang="zh-TW" i="1"/>
              <a:t>C</a:t>
            </a:r>
            <a:r>
              <a:rPr lang="en-US" altLang="zh-TW"/>
              <a:t>[</a:t>
            </a:r>
            <a:r>
              <a:rPr lang="en-US" altLang="zh-TW" i="1"/>
              <a:t>n</a:t>
            </a:r>
            <a:r>
              <a:rPr lang="en-US" altLang="zh-TW"/>
              <a:t>-1] to form </a:t>
            </a:r>
            <a:r>
              <a:rPr lang="en-US" altLang="zh-TW" i="1"/>
              <a:t>C</a:t>
            </a:r>
            <a:r>
              <a:rPr lang="en-US" altLang="zh-TW"/>
              <a:t>[</a:t>
            </a:r>
            <a:r>
              <a:rPr lang="en-US" altLang="zh-TW" i="1"/>
              <a:t>n</a:t>
            </a:r>
            <a:r>
              <a:rPr lang="en-US" altLang="zh-TW"/>
              <a:t>].</a:t>
            </a:r>
          </a:p>
          <a:p>
            <a:pPr eaLnBrk="1" hangingPunct="1">
              <a:lnSpc>
                <a:spcPct val="85000"/>
              </a:lnSpc>
              <a:buFont typeface="Wingdings" panose="05000000000000000000" pitchFamily="2" charset="2"/>
              <a:buNone/>
            </a:pPr>
            <a:r>
              <a:rPr lang="en-US" altLang="zh-TW"/>
              <a:t>	(3)	Condition (c) occurs when all, or part, of a ridge 	separating two or more catchment basins is 	encountered. A dam must be built within </a:t>
            </a:r>
            <a:r>
              <a:rPr lang="en-US" altLang="zh-TW" i="1"/>
              <a:t>q</a:t>
            </a:r>
            <a:r>
              <a:rPr lang="en-US" altLang="zh-TW"/>
              <a:t>.</a:t>
            </a:r>
          </a:p>
        </p:txBody>
      </p:sp>
      <p:sp>
        <p:nvSpPr>
          <p:cNvPr id="90116" name="投影片編號版面配置區 1">
            <a:extLst>
              <a:ext uri="{FF2B5EF4-FFF2-40B4-BE49-F238E27FC236}">
                <a16:creationId xmlns:a16="http://schemas.microsoft.com/office/drawing/2014/main" id="{A66EBFB7-3DB0-4096-BBA2-8195F8011CD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6333FFD9-59B5-4D7D-89E7-6A4064AFA2D4}" type="slidenum">
              <a:rPr kumimoji="0" lang="zh-TW" altLang="en-US" smtClean="0"/>
              <a:pPr/>
              <a:t>82</a:t>
            </a:fld>
            <a:endParaRPr kumimoji="0" lang="en-US" altLang="zh-TW"/>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4335D9F1-6A3F-4EFE-884C-A0B8351E3949}"/>
              </a:ext>
            </a:extLst>
          </p:cNvPr>
          <p:cNvSpPr>
            <a:spLocks noGrp="1" noChangeArrowheads="1"/>
          </p:cNvSpPr>
          <p:nvPr>
            <p:ph type="title"/>
          </p:nvPr>
        </p:nvSpPr>
        <p:spPr/>
        <p:txBody>
          <a:bodyPr/>
          <a:lstStyle/>
          <a:p>
            <a:pPr eaLnBrk="1" hangingPunct="1"/>
            <a:r>
              <a:rPr lang="en-US" altLang="zh-TW"/>
              <a:t>c</a:t>
            </a:r>
          </a:p>
        </p:txBody>
      </p:sp>
      <p:sp>
        <p:nvSpPr>
          <p:cNvPr id="91139" name="Rectangle 3">
            <a:extLst>
              <a:ext uri="{FF2B5EF4-FFF2-40B4-BE49-F238E27FC236}">
                <a16:creationId xmlns:a16="http://schemas.microsoft.com/office/drawing/2014/main" id="{C3FCED30-F182-463E-B729-2ECB8FC0D9A7}"/>
              </a:ext>
            </a:extLst>
          </p:cNvPr>
          <p:cNvSpPr>
            <a:spLocks noGrp="1" noChangeArrowheads="1"/>
          </p:cNvSpPr>
          <p:nvPr>
            <p:ph type="body" idx="1"/>
          </p:nvPr>
        </p:nvSpPr>
        <p:spPr>
          <a:xfrm>
            <a:off x="107950" y="0"/>
            <a:ext cx="8847138" cy="6597650"/>
          </a:xfrm>
        </p:spPr>
        <p:txBody>
          <a:bodyPr/>
          <a:lstStyle/>
          <a:p>
            <a:pPr eaLnBrk="1" hangingPunct="1">
              <a:lnSpc>
                <a:spcPct val="80000"/>
              </a:lnSpc>
            </a:pPr>
            <a:r>
              <a:rPr lang="en-US" altLang="zh-TW"/>
              <a:t>Fig. 10.46(a) and (b) shows an image and its gradient. Fig. 10.46(c) shows the watershed lines of the gradient image and Fig. 10.46(d) shows the segmentation boundaries superimposed on the original image.</a:t>
            </a:r>
          </a:p>
        </p:txBody>
      </p:sp>
      <p:pic>
        <p:nvPicPr>
          <p:cNvPr id="91140" name="Picture 4">
            <a:extLst>
              <a:ext uri="{FF2B5EF4-FFF2-40B4-BE49-F238E27FC236}">
                <a16:creationId xmlns:a16="http://schemas.microsoft.com/office/drawing/2014/main" id="{C2C2AE40-788F-475E-BF3C-938DFB925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88" y="1401763"/>
            <a:ext cx="7343775" cy="538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41" name="投影片編號版面配置區 1">
            <a:extLst>
              <a:ext uri="{FF2B5EF4-FFF2-40B4-BE49-F238E27FC236}">
                <a16:creationId xmlns:a16="http://schemas.microsoft.com/office/drawing/2014/main" id="{66594468-734A-46A8-81B1-C0A7899DC30A}"/>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A38D3B0-98D8-4CAC-8216-689500954491}" type="slidenum">
              <a:rPr kumimoji="0" lang="zh-TW" altLang="en-US" smtClean="0"/>
              <a:pPr/>
              <a:t>83</a:t>
            </a:fld>
            <a:endParaRPr kumimoji="0" lang="en-US" altLang="zh-TW"/>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9F7B527-E7AF-4596-96CE-B9F795751D1A}"/>
              </a:ext>
            </a:extLst>
          </p:cNvPr>
          <p:cNvSpPr>
            <a:spLocks noGrp="1" noChangeArrowheads="1"/>
          </p:cNvSpPr>
          <p:nvPr>
            <p:ph type="title"/>
          </p:nvPr>
        </p:nvSpPr>
        <p:spPr/>
        <p:txBody>
          <a:bodyPr/>
          <a:lstStyle/>
          <a:p>
            <a:pPr eaLnBrk="1" hangingPunct="1"/>
            <a:r>
              <a:rPr lang="en-US" altLang="zh-TW"/>
              <a:t>Use of Markers</a:t>
            </a:r>
          </a:p>
        </p:txBody>
      </p:sp>
      <p:sp>
        <p:nvSpPr>
          <p:cNvPr id="92163" name="Rectangle 3">
            <a:extLst>
              <a:ext uri="{FF2B5EF4-FFF2-40B4-BE49-F238E27FC236}">
                <a16:creationId xmlns:a16="http://schemas.microsoft.com/office/drawing/2014/main" id="{9D0BD743-B11D-4FE1-BF60-9879F477A7BF}"/>
              </a:ext>
            </a:extLst>
          </p:cNvPr>
          <p:cNvSpPr>
            <a:spLocks noGrp="1" noChangeArrowheads="1"/>
          </p:cNvSpPr>
          <p:nvPr>
            <p:ph type="body" idx="1"/>
          </p:nvPr>
        </p:nvSpPr>
        <p:spPr>
          <a:xfrm>
            <a:off x="107950" y="908050"/>
            <a:ext cx="8847138" cy="5949950"/>
          </a:xfrm>
        </p:spPr>
        <p:txBody>
          <a:bodyPr/>
          <a:lstStyle/>
          <a:p>
            <a:pPr eaLnBrk="1" hangingPunct="1">
              <a:lnSpc>
                <a:spcPct val="80000"/>
              </a:lnSpc>
            </a:pPr>
            <a:r>
              <a:rPr lang="en-US" altLang="zh-TW"/>
              <a:t>Direct application of the watershed segmentation algorithm generally leads to oversegmentation due to noise and other local irregularities of the gradient, as illustrated example shown in Fig. 10.47.</a:t>
            </a:r>
          </a:p>
          <a:p>
            <a:pPr eaLnBrk="1" hangingPunct="1">
              <a:lnSpc>
                <a:spcPct val="80000"/>
              </a:lnSpc>
            </a:pPr>
            <a:endParaRPr lang="en-US" altLang="zh-TW"/>
          </a:p>
          <a:p>
            <a:pPr eaLnBrk="1" hangingPunct="1">
              <a:lnSpc>
                <a:spcPct val="80000"/>
              </a:lnSpc>
            </a:pPr>
            <a:endParaRPr lang="en-US" altLang="zh-TW"/>
          </a:p>
          <a:p>
            <a:pPr eaLnBrk="1" hangingPunct="1">
              <a:lnSpc>
                <a:spcPct val="20000"/>
              </a:lnSpc>
            </a:pPr>
            <a:endParaRPr lang="en-US" altLang="zh-TW"/>
          </a:p>
          <a:p>
            <a:pPr eaLnBrk="1" hangingPunct="1">
              <a:lnSpc>
                <a:spcPct val="80000"/>
              </a:lnSpc>
            </a:pPr>
            <a:endParaRPr lang="en-US" altLang="zh-TW"/>
          </a:p>
          <a:p>
            <a:pPr eaLnBrk="1" hangingPunct="1">
              <a:lnSpc>
                <a:spcPct val="80000"/>
              </a:lnSpc>
            </a:pPr>
            <a:endParaRPr lang="en-US" altLang="zh-TW"/>
          </a:p>
          <a:p>
            <a:pPr eaLnBrk="1" hangingPunct="1">
              <a:lnSpc>
                <a:spcPct val="80000"/>
              </a:lnSpc>
            </a:pPr>
            <a:endParaRPr lang="en-US" altLang="zh-TW"/>
          </a:p>
          <a:p>
            <a:pPr eaLnBrk="1" hangingPunct="1">
              <a:lnSpc>
                <a:spcPct val="80000"/>
              </a:lnSpc>
            </a:pPr>
            <a:endParaRPr lang="en-US" altLang="zh-TW"/>
          </a:p>
          <a:p>
            <a:pPr eaLnBrk="1" hangingPunct="1">
              <a:lnSpc>
                <a:spcPct val="80000"/>
              </a:lnSpc>
            </a:pPr>
            <a:r>
              <a:rPr lang="en-US" altLang="zh-TW"/>
              <a:t>An approach used to control oversegmentation is based on the concept of markers.</a:t>
            </a:r>
          </a:p>
          <a:p>
            <a:pPr lvl="1" eaLnBrk="1" hangingPunct="1">
              <a:lnSpc>
                <a:spcPct val="80000"/>
              </a:lnSpc>
            </a:pPr>
            <a:r>
              <a:rPr lang="en-US" altLang="zh-TW"/>
              <a:t>A </a:t>
            </a:r>
            <a:r>
              <a:rPr lang="en-US" altLang="zh-TW" i="1"/>
              <a:t>marker</a:t>
            </a:r>
            <a:r>
              <a:rPr lang="en-US" altLang="zh-TW"/>
              <a:t> is a connected component belonging to an image.</a:t>
            </a:r>
          </a:p>
          <a:p>
            <a:pPr lvl="1" eaLnBrk="1" hangingPunct="1">
              <a:lnSpc>
                <a:spcPct val="80000"/>
              </a:lnSpc>
            </a:pPr>
            <a:r>
              <a:rPr lang="en-US" altLang="zh-TW"/>
              <a:t>We have </a:t>
            </a:r>
            <a:r>
              <a:rPr lang="en-US" altLang="zh-TW" i="1"/>
              <a:t>internal</a:t>
            </a:r>
            <a:r>
              <a:rPr lang="en-US" altLang="zh-TW"/>
              <a:t> markers associated with objects of interest, and </a:t>
            </a:r>
            <a:r>
              <a:rPr lang="en-US" altLang="zh-TW" i="1"/>
              <a:t>external</a:t>
            </a:r>
            <a:r>
              <a:rPr lang="en-US" altLang="zh-TW"/>
              <a:t> markers associated with the background.</a:t>
            </a:r>
          </a:p>
        </p:txBody>
      </p:sp>
      <p:pic>
        <p:nvPicPr>
          <p:cNvPr id="92164" name="Picture 4">
            <a:extLst>
              <a:ext uri="{FF2B5EF4-FFF2-40B4-BE49-F238E27FC236}">
                <a16:creationId xmlns:a16="http://schemas.microsoft.com/office/drawing/2014/main" id="{1464BBDF-6121-46E3-9E4B-E4084899B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88" y="2284413"/>
            <a:ext cx="70612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65" name="投影片編號版面配置區 1">
            <a:extLst>
              <a:ext uri="{FF2B5EF4-FFF2-40B4-BE49-F238E27FC236}">
                <a16:creationId xmlns:a16="http://schemas.microsoft.com/office/drawing/2014/main" id="{7A560196-5362-4F1A-9E8A-353D91A90D69}"/>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7D89301A-C3D1-45FA-B8C6-4C0B2C8DB900}" type="slidenum">
              <a:rPr kumimoji="0" lang="zh-TW" altLang="en-US" smtClean="0"/>
              <a:pPr/>
              <a:t>84</a:t>
            </a:fld>
            <a:endParaRPr kumimoji="0" lang="en-US" altLang="zh-TW"/>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0446D26C-E03E-46AB-8E4C-3E69AF33EBF9}"/>
              </a:ext>
            </a:extLst>
          </p:cNvPr>
          <p:cNvSpPr>
            <a:spLocks noGrp="1" noChangeArrowheads="1"/>
          </p:cNvSpPr>
          <p:nvPr>
            <p:ph type="title"/>
          </p:nvPr>
        </p:nvSpPr>
        <p:spPr/>
        <p:txBody>
          <a:bodyPr/>
          <a:lstStyle/>
          <a:p>
            <a:pPr eaLnBrk="1" hangingPunct="1"/>
            <a:endParaRPr lang="zh-TW" altLang="en-US" sz="700"/>
          </a:p>
        </p:txBody>
      </p:sp>
      <p:sp>
        <p:nvSpPr>
          <p:cNvPr id="93187" name="Rectangle 3">
            <a:extLst>
              <a:ext uri="{FF2B5EF4-FFF2-40B4-BE49-F238E27FC236}">
                <a16:creationId xmlns:a16="http://schemas.microsoft.com/office/drawing/2014/main" id="{20ACE0EC-F9D6-4967-978F-FF276ABBCC29}"/>
              </a:ext>
            </a:extLst>
          </p:cNvPr>
          <p:cNvSpPr>
            <a:spLocks noGrp="1" noChangeArrowheads="1"/>
          </p:cNvSpPr>
          <p:nvPr>
            <p:ph type="body" idx="1"/>
          </p:nvPr>
        </p:nvSpPr>
        <p:spPr>
          <a:xfrm>
            <a:off x="107950" y="77788"/>
            <a:ext cx="8847138" cy="6742112"/>
          </a:xfrm>
          <a:noFill/>
        </p:spPr>
        <p:txBody>
          <a:bodyPr/>
          <a:lstStyle/>
          <a:p>
            <a:pPr defTabSz="893763" eaLnBrk="1" hangingPunct="1">
              <a:lnSpc>
                <a:spcPct val="90000"/>
              </a:lnSpc>
            </a:pPr>
            <a:r>
              <a:rPr lang="en-US" altLang="zh-TW"/>
              <a:t>Two principal steps for marker selection:</a:t>
            </a:r>
          </a:p>
          <a:p>
            <a:pPr defTabSz="893763" eaLnBrk="1" hangingPunct="1">
              <a:lnSpc>
                <a:spcPct val="90000"/>
              </a:lnSpc>
              <a:buFont typeface="Wingdings" panose="05000000000000000000" pitchFamily="2" charset="2"/>
              <a:buNone/>
            </a:pPr>
            <a:r>
              <a:rPr lang="en-US" altLang="zh-TW"/>
              <a:t>	(1)	preprocessing;</a:t>
            </a:r>
          </a:p>
          <a:p>
            <a:pPr defTabSz="893763" eaLnBrk="1" hangingPunct="1">
              <a:lnSpc>
                <a:spcPct val="90000"/>
              </a:lnSpc>
              <a:buFont typeface="Wingdings" panose="05000000000000000000" pitchFamily="2" charset="2"/>
              <a:buNone/>
            </a:pPr>
            <a:r>
              <a:rPr lang="en-US" altLang="zh-TW"/>
              <a:t>	(2)	definition of a set of criteria that markers must satisfy.</a:t>
            </a:r>
          </a:p>
          <a:p>
            <a:pPr defTabSz="893763" eaLnBrk="1" hangingPunct="1">
              <a:lnSpc>
                <a:spcPct val="90000"/>
              </a:lnSpc>
            </a:pPr>
            <a:r>
              <a:rPr lang="en-US" altLang="zh-TW"/>
              <a:t>An appropriate preprocessing scheme is applying a smoothing filter.</a:t>
            </a:r>
          </a:p>
          <a:p>
            <a:pPr defTabSz="893763" eaLnBrk="1" hangingPunct="1">
              <a:lnSpc>
                <a:spcPct val="90000"/>
              </a:lnSpc>
            </a:pPr>
            <a:r>
              <a:rPr lang="en-US" altLang="zh-TW"/>
              <a:t>An internal marker is defined if </a:t>
            </a:r>
          </a:p>
          <a:p>
            <a:pPr defTabSz="893763" eaLnBrk="1" hangingPunct="1">
              <a:lnSpc>
                <a:spcPct val="90000"/>
              </a:lnSpc>
              <a:buFont typeface="Wingdings" panose="05000000000000000000" pitchFamily="2" charset="2"/>
              <a:buNone/>
            </a:pPr>
            <a:r>
              <a:rPr lang="en-US" altLang="zh-TW"/>
              <a:t>	(1)	a region that is surrounded by points of higher 	</a:t>
            </a:r>
            <a:r>
              <a:rPr lang="en-US" altLang="zh-TW">
                <a:latin typeface="Arial" panose="020B0604020202020204" pitchFamily="34" charset="0"/>
              </a:rPr>
              <a:t>“</a:t>
            </a:r>
            <a:r>
              <a:rPr lang="en-US" altLang="zh-TW"/>
              <a:t>altitude;</a:t>
            </a:r>
            <a:r>
              <a:rPr lang="en-US" altLang="zh-TW">
                <a:latin typeface="Arial" panose="020B0604020202020204" pitchFamily="34" charset="0"/>
              </a:rPr>
              <a:t>”</a:t>
            </a:r>
            <a:endParaRPr lang="en-US" altLang="zh-TW"/>
          </a:p>
          <a:p>
            <a:pPr defTabSz="893763" eaLnBrk="1" hangingPunct="1">
              <a:lnSpc>
                <a:spcPct val="90000"/>
              </a:lnSpc>
              <a:buFont typeface="Wingdings" panose="05000000000000000000" pitchFamily="2" charset="2"/>
              <a:buNone/>
            </a:pPr>
            <a:r>
              <a:rPr lang="en-US" altLang="zh-TW"/>
              <a:t>	(2)	such that the points in the region form a connected 	component;</a:t>
            </a:r>
          </a:p>
          <a:p>
            <a:pPr defTabSz="893763" eaLnBrk="1" hangingPunct="1">
              <a:lnSpc>
                <a:spcPct val="90000"/>
              </a:lnSpc>
              <a:buFont typeface="Wingdings" panose="05000000000000000000" pitchFamily="2" charset="2"/>
              <a:buNone/>
            </a:pPr>
            <a:r>
              <a:rPr lang="en-US" altLang="zh-TW"/>
              <a:t>	(3)	in which all the points in the connected component 	have the same gray-level value.</a:t>
            </a:r>
          </a:p>
          <a:p>
            <a:pPr lvl="1" defTabSz="893763" eaLnBrk="1" hangingPunct="1">
              <a:lnSpc>
                <a:spcPct val="90000"/>
              </a:lnSpc>
            </a:pPr>
            <a:r>
              <a:rPr lang="en-US" altLang="zh-TW"/>
              <a:t>After smoothing, the internal markers are shown as light gray (bloblike regions) in Fig. 10.48(a).</a:t>
            </a:r>
          </a:p>
          <a:p>
            <a:pPr lvl="1" defTabSz="893763" eaLnBrk="1" hangingPunct="1">
              <a:lnSpc>
                <a:spcPct val="90000"/>
              </a:lnSpc>
            </a:pPr>
            <a:r>
              <a:rPr lang="en-US" altLang="zh-TW"/>
              <a:t>The watershed lines are defined as the external markers in Fig. 10.48(a), which partition the image into regions.</a:t>
            </a:r>
          </a:p>
        </p:txBody>
      </p:sp>
      <p:sp>
        <p:nvSpPr>
          <p:cNvPr id="93188" name="投影片編號版面配置區 1">
            <a:extLst>
              <a:ext uri="{FF2B5EF4-FFF2-40B4-BE49-F238E27FC236}">
                <a16:creationId xmlns:a16="http://schemas.microsoft.com/office/drawing/2014/main" id="{C4FEA4B5-2132-4BA9-AAC4-98E202CEE393}"/>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4A75D6B1-2B2C-44B6-8AB1-521C4E5FD25D}" type="slidenum">
              <a:rPr kumimoji="0" lang="zh-TW" altLang="en-US" smtClean="0"/>
              <a:pPr/>
              <a:t>85</a:t>
            </a:fld>
            <a:endParaRPr kumimoji="0" lang="en-US" altLang="zh-TW"/>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1B68D3EB-B193-413C-BC3B-C90C4C83D4CB}"/>
              </a:ext>
            </a:extLst>
          </p:cNvPr>
          <p:cNvSpPr>
            <a:spLocks noGrp="1" noChangeArrowheads="1"/>
          </p:cNvSpPr>
          <p:nvPr>
            <p:ph type="title"/>
          </p:nvPr>
        </p:nvSpPr>
        <p:spPr/>
        <p:txBody>
          <a:bodyPr/>
          <a:lstStyle/>
          <a:p>
            <a:pPr eaLnBrk="1" hangingPunct="1"/>
            <a:endParaRPr lang="zh-TW" altLang="en-US"/>
          </a:p>
        </p:txBody>
      </p:sp>
      <p:sp>
        <p:nvSpPr>
          <p:cNvPr id="94211" name="Rectangle 3">
            <a:extLst>
              <a:ext uri="{FF2B5EF4-FFF2-40B4-BE49-F238E27FC236}">
                <a16:creationId xmlns:a16="http://schemas.microsoft.com/office/drawing/2014/main" id="{8BE856A8-266B-4CA7-836C-3C23717143C8}"/>
              </a:ext>
            </a:extLst>
          </p:cNvPr>
          <p:cNvSpPr>
            <a:spLocks noGrp="1" noChangeArrowheads="1"/>
          </p:cNvSpPr>
          <p:nvPr>
            <p:ph type="body" idx="1"/>
          </p:nvPr>
        </p:nvSpPr>
        <p:spPr/>
        <p:txBody>
          <a:bodyPr/>
          <a:lstStyle/>
          <a:p>
            <a:pPr eaLnBrk="1" hangingPunct="1"/>
            <a:r>
              <a:rPr lang="en-US" altLang="zh-TW"/>
              <a:t>We can apply the watershed segmentation algorithm to each individual region containing a single object and its background. The result is shown in Fig. 10.48(b).</a:t>
            </a:r>
          </a:p>
        </p:txBody>
      </p:sp>
      <p:pic>
        <p:nvPicPr>
          <p:cNvPr id="94212" name="Picture 4">
            <a:extLst>
              <a:ext uri="{FF2B5EF4-FFF2-40B4-BE49-F238E27FC236}">
                <a16:creationId xmlns:a16="http://schemas.microsoft.com/office/drawing/2014/main" id="{0CBF83C0-3507-43E3-9DC6-6E73CB166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16113"/>
            <a:ext cx="7199312" cy="288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3" name="投影片編號版面配置區 1">
            <a:extLst>
              <a:ext uri="{FF2B5EF4-FFF2-40B4-BE49-F238E27FC236}">
                <a16:creationId xmlns:a16="http://schemas.microsoft.com/office/drawing/2014/main" id="{2B392771-B90F-4553-8235-2BD0D00284D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485224FC-005D-4777-9E6E-B007125A6E17}" type="slidenum">
              <a:rPr kumimoji="0" lang="zh-TW" altLang="en-US" smtClean="0"/>
              <a:pPr/>
              <a:t>86</a:t>
            </a:fld>
            <a:endParaRPr kumimoji="0" lang="en-US" altLang="zh-TW"/>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4CF90BB3-1FC5-49F6-9D6A-4490B82E03A8}"/>
              </a:ext>
            </a:extLst>
          </p:cNvPr>
          <p:cNvSpPr>
            <a:spLocks noGrp="1" noChangeArrowheads="1"/>
          </p:cNvSpPr>
          <p:nvPr>
            <p:ph type="title"/>
          </p:nvPr>
        </p:nvSpPr>
        <p:spPr/>
        <p:txBody>
          <a:bodyPr/>
          <a:lstStyle/>
          <a:p>
            <a:pPr eaLnBrk="1" hangingPunct="1"/>
            <a:r>
              <a:rPr lang="en-US" altLang="zh-TW"/>
              <a:t>Spatial Motion Segmentation Techniques</a:t>
            </a:r>
          </a:p>
        </p:txBody>
      </p:sp>
      <p:sp>
        <p:nvSpPr>
          <p:cNvPr id="95235" name="Rectangle 3">
            <a:extLst>
              <a:ext uri="{FF2B5EF4-FFF2-40B4-BE49-F238E27FC236}">
                <a16:creationId xmlns:a16="http://schemas.microsoft.com/office/drawing/2014/main" id="{D020DDAE-8FB9-4E81-97D7-38FB23970D7C}"/>
              </a:ext>
            </a:extLst>
          </p:cNvPr>
          <p:cNvSpPr>
            <a:spLocks noGrp="1" noChangeArrowheads="1"/>
          </p:cNvSpPr>
          <p:nvPr>
            <p:ph type="body" idx="1"/>
          </p:nvPr>
        </p:nvSpPr>
        <p:spPr/>
        <p:txBody>
          <a:bodyPr/>
          <a:lstStyle/>
          <a:p>
            <a:pPr eaLnBrk="1" hangingPunct="1"/>
            <a:r>
              <a:rPr lang="en-US" altLang="zh-TW"/>
              <a:t>Motion is a powerful cue used by humans and many animals to extract objects of interest from a background of irrelevant detail.</a:t>
            </a:r>
          </a:p>
          <a:p>
            <a:pPr eaLnBrk="1" hangingPunct="1"/>
            <a:r>
              <a:rPr lang="en-US" altLang="zh-TW"/>
              <a:t>Detecting changes between two image frames </a:t>
            </a:r>
            <a:r>
              <a:rPr lang="en-US" altLang="zh-TW" i="1"/>
              <a:t>f</a:t>
            </a:r>
            <a:r>
              <a:rPr lang="en-US" altLang="zh-TW"/>
              <a:t>(</a:t>
            </a:r>
            <a:r>
              <a:rPr lang="en-US" altLang="zh-TW" i="1"/>
              <a:t>x</a:t>
            </a:r>
            <a:r>
              <a:rPr lang="en-US" altLang="zh-TW"/>
              <a:t>, </a:t>
            </a:r>
            <a:r>
              <a:rPr lang="en-US" altLang="zh-TW" i="1"/>
              <a:t>y</a:t>
            </a:r>
            <a:r>
              <a:rPr lang="en-US" altLang="zh-TW"/>
              <a:t>, </a:t>
            </a:r>
            <a:r>
              <a:rPr lang="en-US" altLang="zh-TW" i="1"/>
              <a:t>t</a:t>
            </a:r>
            <a:r>
              <a:rPr lang="en-US" altLang="zh-TW" i="1" baseline="-25000"/>
              <a:t>i</a:t>
            </a:r>
            <a:r>
              <a:rPr lang="en-US" altLang="zh-TW"/>
              <a:t>) and </a:t>
            </a:r>
            <a:r>
              <a:rPr lang="en-US" altLang="zh-TW" i="1"/>
              <a:t>f</a:t>
            </a:r>
            <a:r>
              <a:rPr lang="en-US" altLang="zh-TW"/>
              <a:t>(</a:t>
            </a:r>
            <a:r>
              <a:rPr lang="en-US" altLang="zh-TW" i="1"/>
              <a:t>x</a:t>
            </a:r>
            <a:r>
              <a:rPr lang="en-US" altLang="zh-TW"/>
              <a:t>, </a:t>
            </a:r>
            <a:r>
              <a:rPr lang="en-US" altLang="zh-TW" i="1"/>
              <a:t>y</a:t>
            </a:r>
            <a:r>
              <a:rPr lang="en-US" altLang="zh-TW"/>
              <a:t>, </a:t>
            </a:r>
            <a:r>
              <a:rPr lang="en-US" altLang="zh-TW" i="1"/>
              <a:t>t</a:t>
            </a:r>
            <a:r>
              <a:rPr lang="en-US" altLang="zh-TW" i="1" baseline="-25000"/>
              <a:t>j</a:t>
            </a:r>
            <a:r>
              <a:rPr lang="en-US" altLang="zh-TW"/>
              <a:t>) taken at times </a:t>
            </a:r>
            <a:r>
              <a:rPr lang="en-US" altLang="zh-TW" i="1"/>
              <a:t>t</a:t>
            </a:r>
            <a:r>
              <a:rPr lang="en-US" altLang="zh-TW" i="1" baseline="-25000"/>
              <a:t>i</a:t>
            </a:r>
            <a:r>
              <a:rPr lang="en-US" altLang="zh-TW"/>
              <a:t> and </a:t>
            </a:r>
            <a:r>
              <a:rPr lang="en-US" altLang="zh-TW" i="1"/>
              <a:t>t</a:t>
            </a:r>
            <a:r>
              <a:rPr lang="en-US" altLang="zh-TW" i="1" baseline="-25000"/>
              <a:t>j</a:t>
            </a:r>
            <a:r>
              <a:rPr lang="en-US" altLang="zh-TW"/>
              <a:t>, respectively, can form a difference image by comparing two images pixel by pixel. </a:t>
            </a:r>
          </a:p>
          <a:p>
            <a:pPr eaLnBrk="1" hangingPunct="1"/>
            <a:r>
              <a:rPr lang="en-US" altLang="zh-TW"/>
              <a:t>If we have a reference image containing only stationary components, we can trace a moving object by comparing the reference image with a sequence of images containing the object.</a:t>
            </a:r>
          </a:p>
        </p:txBody>
      </p:sp>
      <p:sp>
        <p:nvSpPr>
          <p:cNvPr id="95236" name="投影片編號版面配置區 1">
            <a:extLst>
              <a:ext uri="{FF2B5EF4-FFF2-40B4-BE49-F238E27FC236}">
                <a16:creationId xmlns:a16="http://schemas.microsoft.com/office/drawing/2014/main" id="{E0806A92-9383-4B0B-A2DE-580331827D0B}"/>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3F4CC1FA-9DF5-4E05-83EE-CF4100FF60C9}" type="slidenum">
              <a:rPr kumimoji="0" lang="zh-TW" altLang="en-US" smtClean="0"/>
              <a:pPr/>
              <a:t>87</a:t>
            </a:fld>
            <a:endParaRPr kumimoji="0" lang="en-US" altLang="zh-TW"/>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ED35A2D8-5798-4AEB-938F-DEA74F54BE69}"/>
              </a:ext>
            </a:extLst>
          </p:cNvPr>
          <p:cNvSpPr>
            <a:spLocks noGrp="1" noChangeArrowheads="1"/>
          </p:cNvSpPr>
          <p:nvPr>
            <p:ph type="title"/>
          </p:nvPr>
        </p:nvSpPr>
        <p:spPr/>
        <p:txBody>
          <a:bodyPr/>
          <a:lstStyle/>
          <a:p>
            <a:pPr eaLnBrk="1" hangingPunct="1"/>
            <a:endParaRPr lang="zh-TW" altLang="en-US" sz="700"/>
          </a:p>
        </p:txBody>
      </p:sp>
      <p:sp>
        <p:nvSpPr>
          <p:cNvPr id="96259" name="Rectangle 3">
            <a:extLst>
              <a:ext uri="{FF2B5EF4-FFF2-40B4-BE49-F238E27FC236}">
                <a16:creationId xmlns:a16="http://schemas.microsoft.com/office/drawing/2014/main" id="{3BF08131-53C0-4B39-B9B1-46F17CB5A791}"/>
              </a:ext>
            </a:extLst>
          </p:cNvPr>
          <p:cNvSpPr>
            <a:spLocks noGrp="1" noChangeArrowheads="1"/>
          </p:cNvSpPr>
          <p:nvPr>
            <p:ph type="body" idx="1"/>
          </p:nvPr>
        </p:nvSpPr>
        <p:spPr>
          <a:xfrm>
            <a:off x="107950" y="71438"/>
            <a:ext cx="8847138" cy="6786562"/>
          </a:xfrm>
          <a:noFill/>
        </p:spPr>
        <p:txBody>
          <a:bodyPr/>
          <a:lstStyle/>
          <a:p>
            <a:pPr eaLnBrk="1" hangingPunct="1">
              <a:lnSpc>
                <a:spcPct val="90000"/>
              </a:lnSpc>
              <a:spcBef>
                <a:spcPct val="15000"/>
              </a:spcBef>
            </a:pPr>
            <a:r>
              <a:rPr lang="en-US" altLang="zh-TW"/>
              <a:t>A difference image between two images taken at times </a:t>
            </a:r>
            <a:r>
              <a:rPr lang="en-US" altLang="zh-TW" i="1"/>
              <a:t>t</a:t>
            </a:r>
            <a:r>
              <a:rPr lang="en-US" altLang="zh-TW" i="1" baseline="-25000"/>
              <a:t>i</a:t>
            </a:r>
            <a:r>
              <a:rPr lang="en-US" altLang="zh-TW" i="1"/>
              <a:t> </a:t>
            </a:r>
            <a:r>
              <a:rPr lang="en-US" altLang="zh-TW"/>
              <a:t>and </a:t>
            </a:r>
            <a:r>
              <a:rPr lang="en-US" altLang="zh-TW" i="1"/>
              <a:t>t</a:t>
            </a:r>
            <a:r>
              <a:rPr lang="en-US" altLang="zh-TW" i="1" baseline="-25000"/>
              <a:t>j</a:t>
            </a:r>
            <a:r>
              <a:rPr lang="en-US" altLang="zh-TW"/>
              <a:t> may be defined as:</a:t>
            </a:r>
          </a:p>
          <a:p>
            <a:pPr eaLnBrk="1" hangingPunct="1">
              <a:lnSpc>
                <a:spcPct val="90000"/>
              </a:lnSpc>
              <a:spcBef>
                <a:spcPct val="15000"/>
              </a:spcBef>
              <a:buFont typeface="Wingdings" panose="05000000000000000000" pitchFamily="2" charset="2"/>
              <a:buNone/>
            </a:pPr>
            <a:endParaRPr lang="en-US" altLang="zh-TW"/>
          </a:p>
          <a:p>
            <a:pPr algn="r" eaLnBrk="1" hangingPunct="1">
              <a:lnSpc>
                <a:spcPct val="90000"/>
              </a:lnSpc>
              <a:spcBef>
                <a:spcPct val="15000"/>
              </a:spcBef>
              <a:buFont typeface="Wingdings" panose="05000000000000000000" pitchFamily="2" charset="2"/>
              <a:buNone/>
            </a:pPr>
            <a:r>
              <a:rPr lang="en-US" altLang="zh-TW"/>
              <a:t>							(10.6-1)</a:t>
            </a:r>
          </a:p>
          <a:p>
            <a:pPr eaLnBrk="1" hangingPunct="1">
              <a:lnSpc>
                <a:spcPct val="90000"/>
              </a:lnSpc>
              <a:spcBef>
                <a:spcPct val="15000"/>
              </a:spcBef>
              <a:buFont typeface="Wingdings" panose="05000000000000000000" pitchFamily="2" charset="2"/>
              <a:buNone/>
            </a:pPr>
            <a:r>
              <a:rPr lang="en-US" altLang="zh-TW"/>
              <a:t>	where </a:t>
            </a:r>
            <a:r>
              <a:rPr lang="en-US" altLang="zh-TW" i="1"/>
              <a:t>T</a:t>
            </a:r>
            <a:r>
              <a:rPr lang="en-US" altLang="zh-TW"/>
              <a:t> is a specified threshold.</a:t>
            </a:r>
          </a:p>
          <a:p>
            <a:pPr lvl="1" eaLnBrk="1" hangingPunct="1">
              <a:lnSpc>
                <a:spcPct val="90000"/>
              </a:lnSpc>
              <a:spcBef>
                <a:spcPct val="15000"/>
              </a:spcBef>
            </a:pPr>
            <a:r>
              <a:rPr lang="en-US" altLang="zh-TW"/>
              <a:t>All pixels in </a:t>
            </a:r>
            <a:r>
              <a:rPr lang="en-US" altLang="zh-TW" i="1"/>
              <a:t>d</a:t>
            </a:r>
            <a:r>
              <a:rPr lang="en-US" altLang="zh-TW" i="1" baseline="-25000"/>
              <a:t>ij</a:t>
            </a:r>
            <a:r>
              <a:rPr lang="en-US" altLang="zh-TW"/>
              <a:t>(</a:t>
            </a:r>
            <a:r>
              <a:rPr lang="en-US" altLang="zh-TW" i="1"/>
              <a:t>x</a:t>
            </a:r>
            <a:r>
              <a:rPr lang="en-US" altLang="zh-TW"/>
              <a:t>, </a:t>
            </a:r>
            <a:r>
              <a:rPr lang="en-US" altLang="zh-TW" i="1"/>
              <a:t>y</a:t>
            </a:r>
            <a:r>
              <a:rPr lang="en-US" altLang="zh-TW"/>
              <a:t>) with value 1 are considered the result of object motion.</a:t>
            </a:r>
          </a:p>
          <a:p>
            <a:pPr lvl="1" eaLnBrk="1" hangingPunct="1">
              <a:lnSpc>
                <a:spcPct val="90000"/>
              </a:lnSpc>
              <a:spcBef>
                <a:spcPct val="15000"/>
              </a:spcBef>
            </a:pPr>
            <a:r>
              <a:rPr lang="en-US" altLang="zh-TW"/>
              <a:t>A thresholded connectivity analysis can remove small or slow-moving objects.</a:t>
            </a:r>
          </a:p>
          <a:p>
            <a:pPr eaLnBrk="1" hangingPunct="1">
              <a:lnSpc>
                <a:spcPct val="90000"/>
              </a:lnSpc>
              <a:spcBef>
                <a:spcPct val="15000"/>
              </a:spcBef>
            </a:pPr>
            <a:r>
              <a:rPr lang="en-US" altLang="zh-TW"/>
              <a:t>Consider a sequence of image frames </a:t>
            </a:r>
            <a:r>
              <a:rPr lang="en-US" altLang="zh-TW" i="1"/>
              <a:t>f</a:t>
            </a:r>
            <a:r>
              <a:rPr lang="en-US" altLang="zh-TW"/>
              <a:t>(</a:t>
            </a:r>
            <a:r>
              <a:rPr lang="en-US" altLang="zh-TW" i="1"/>
              <a:t>x</a:t>
            </a:r>
            <a:r>
              <a:rPr lang="en-US" altLang="zh-TW"/>
              <a:t>, </a:t>
            </a:r>
            <a:r>
              <a:rPr lang="en-US" altLang="zh-TW" i="1"/>
              <a:t>y</a:t>
            </a:r>
            <a:r>
              <a:rPr lang="en-US" altLang="zh-TW"/>
              <a:t>, </a:t>
            </a:r>
            <a:r>
              <a:rPr lang="en-US" altLang="zh-TW" i="1"/>
              <a:t>t</a:t>
            </a:r>
            <a:r>
              <a:rPr lang="en-US" altLang="zh-TW" baseline="-25000"/>
              <a:t>1</a:t>
            </a:r>
            <a:r>
              <a:rPr lang="en-US" altLang="zh-TW"/>
              <a:t>), </a:t>
            </a:r>
            <a:r>
              <a:rPr lang="en-US" altLang="zh-TW" i="1"/>
              <a:t>f</a:t>
            </a:r>
            <a:r>
              <a:rPr lang="en-US" altLang="zh-TW"/>
              <a:t>(</a:t>
            </a:r>
            <a:r>
              <a:rPr lang="en-US" altLang="zh-TW" i="1"/>
              <a:t>x</a:t>
            </a:r>
            <a:r>
              <a:rPr lang="en-US" altLang="zh-TW"/>
              <a:t>, </a:t>
            </a:r>
            <a:r>
              <a:rPr lang="en-US" altLang="zh-TW" i="1"/>
              <a:t>y</a:t>
            </a:r>
            <a:r>
              <a:rPr lang="en-US" altLang="zh-TW"/>
              <a:t>, </a:t>
            </a:r>
            <a:r>
              <a:rPr lang="en-US" altLang="zh-TW" i="1"/>
              <a:t>t</a:t>
            </a:r>
            <a:r>
              <a:rPr lang="en-US" altLang="zh-TW" baseline="-25000"/>
              <a:t>2</a:t>
            </a:r>
            <a:r>
              <a:rPr lang="en-US" altLang="zh-TW"/>
              <a:t>), </a:t>
            </a:r>
            <a:r>
              <a:rPr lang="en-US" altLang="zh-TW">
                <a:latin typeface="Arial" panose="020B0604020202020204" pitchFamily="34" charset="0"/>
              </a:rPr>
              <a:t>…</a:t>
            </a:r>
            <a:r>
              <a:rPr lang="en-US" altLang="zh-TW"/>
              <a:t>,  </a:t>
            </a:r>
            <a:r>
              <a:rPr lang="en-US" altLang="zh-TW" i="1"/>
              <a:t>f</a:t>
            </a:r>
            <a:r>
              <a:rPr lang="en-US" altLang="zh-TW"/>
              <a:t>(</a:t>
            </a:r>
            <a:r>
              <a:rPr lang="en-US" altLang="zh-TW" i="1"/>
              <a:t>x</a:t>
            </a:r>
            <a:r>
              <a:rPr lang="en-US" altLang="zh-TW"/>
              <a:t>, </a:t>
            </a:r>
            <a:r>
              <a:rPr lang="en-US" altLang="zh-TW" i="1"/>
              <a:t>y</a:t>
            </a:r>
            <a:r>
              <a:rPr lang="en-US" altLang="zh-TW"/>
              <a:t>, </a:t>
            </a:r>
            <a:r>
              <a:rPr lang="en-US" altLang="zh-TW" i="1"/>
              <a:t>t</a:t>
            </a:r>
            <a:r>
              <a:rPr lang="en-US" altLang="zh-TW" i="1" baseline="-25000"/>
              <a:t>n</a:t>
            </a:r>
            <a:r>
              <a:rPr lang="en-US" altLang="zh-TW"/>
              <a:t>) and let </a:t>
            </a:r>
            <a:r>
              <a:rPr lang="en-US" altLang="zh-TW" i="1"/>
              <a:t>f</a:t>
            </a:r>
            <a:r>
              <a:rPr lang="en-US" altLang="zh-TW"/>
              <a:t>(</a:t>
            </a:r>
            <a:r>
              <a:rPr lang="en-US" altLang="zh-TW" i="1"/>
              <a:t>x</a:t>
            </a:r>
            <a:r>
              <a:rPr lang="en-US" altLang="zh-TW"/>
              <a:t>, </a:t>
            </a:r>
            <a:r>
              <a:rPr lang="en-US" altLang="zh-TW" i="1"/>
              <a:t>y</a:t>
            </a:r>
            <a:r>
              <a:rPr lang="en-US" altLang="zh-TW"/>
              <a:t>, </a:t>
            </a:r>
            <a:r>
              <a:rPr lang="en-US" altLang="zh-TW" i="1"/>
              <a:t>t</a:t>
            </a:r>
            <a:r>
              <a:rPr lang="en-US" altLang="zh-TW" baseline="-25000"/>
              <a:t>1</a:t>
            </a:r>
            <a:r>
              <a:rPr lang="en-US" altLang="zh-TW"/>
              <a:t>) be the reference image. An </a:t>
            </a:r>
            <a:r>
              <a:rPr lang="en-US" altLang="zh-TW" i="1"/>
              <a:t>accumulative difference image</a:t>
            </a:r>
            <a:r>
              <a:rPr lang="en-US" altLang="zh-TW"/>
              <a:t> (ADI) is formed by comparing this reference image with every subsequent image in the sequence. A counter for each pixel location in the accumulative image is incremented every time a difference occurs at that pixel location between the reference and an image in the sequence.</a:t>
            </a:r>
          </a:p>
        </p:txBody>
      </p:sp>
      <p:sp>
        <p:nvSpPr>
          <p:cNvPr id="96260" name="Rectangle 5">
            <a:extLst>
              <a:ext uri="{FF2B5EF4-FFF2-40B4-BE49-F238E27FC236}">
                <a16:creationId xmlns:a16="http://schemas.microsoft.com/office/drawing/2014/main" id="{E4FAC326-C3E4-40B6-AC61-C68D031D135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96261" name="Object 4">
            <a:extLst>
              <a:ext uri="{FF2B5EF4-FFF2-40B4-BE49-F238E27FC236}">
                <a16:creationId xmlns:a16="http://schemas.microsoft.com/office/drawing/2014/main" id="{4AA90010-4C1E-422B-9F13-5C68E9010E7D}"/>
              </a:ext>
            </a:extLst>
          </p:cNvPr>
          <p:cNvGraphicFramePr>
            <a:graphicFrameLocks noChangeAspect="1"/>
          </p:cNvGraphicFramePr>
          <p:nvPr/>
        </p:nvGraphicFramePr>
        <p:xfrm>
          <a:off x="1042988" y="854075"/>
          <a:ext cx="6265862" cy="1069975"/>
        </p:xfrm>
        <a:graphic>
          <a:graphicData uri="http://schemas.openxmlformats.org/presentationml/2006/ole">
            <mc:AlternateContent xmlns:mc="http://schemas.openxmlformats.org/markup-compatibility/2006">
              <mc:Choice xmlns:v="urn:schemas-microsoft-com:vml" Requires="v">
                <p:oleObj spid="_x0000_s96650" name="方程式" r:id="rId3" imgW="2959100" imgH="508000" progId="Equation.3">
                  <p:embed/>
                </p:oleObj>
              </mc:Choice>
              <mc:Fallback>
                <p:oleObj name="方程式" r:id="rId3" imgW="2959100" imgH="508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854075"/>
                        <a:ext cx="62658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2" name="投影片編號版面配置區 1">
            <a:extLst>
              <a:ext uri="{FF2B5EF4-FFF2-40B4-BE49-F238E27FC236}">
                <a16:creationId xmlns:a16="http://schemas.microsoft.com/office/drawing/2014/main" id="{32B58C92-DA1A-4075-8268-B8D18CAFCDC4}"/>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67CF1471-584C-4FDD-A759-21E9B58F1896}" type="slidenum">
              <a:rPr kumimoji="0" lang="zh-TW" altLang="en-US" smtClean="0"/>
              <a:pPr/>
              <a:t>88</a:t>
            </a:fld>
            <a:endParaRPr kumimoji="0" lang="en-US" altLang="zh-TW"/>
          </a:p>
        </p:txBody>
      </p:sp>
      <p:pic>
        <p:nvPicPr>
          <p:cNvPr id="96263" name="圖片 6">
            <a:extLst>
              <a:ext uri="{FF2B5EF4-FFF2-40B4-BE49-F238E27FC236}">
                <a16:creationId xmlns:a16="http://schemas.microsoft.com/office/drawing/2014/main" id="{722201A2-E070-4638-9FED-68E06B9C7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275" y="1144588"/>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4" name="圖片 7">
            <a:extLst>
              <a:ext uri="{FF2B5EF4-FFF2-40B4-BE49-F238E27FC236}">
                <a16:creationId xmlns:a16="http://schemas.microsoft.com/office/drawing/2014/main" id="{11AE50AC-8423-4FB3-9D5E-78F0CF191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1657350"/>
            <a:ext cx="96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圖片 8">
            <a:extLst>
              <a:ext uri="{FF2B5EF4-FFF2-40B4-BE49-F238E27FC236}">
                <a16:creationId xmlns:a16="http://schemas.microsoft.com/office/drawing/2014/main" id="{1B004C4E-B8ED-4FEA-B3F4-AA348BC33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0588" y="1657350"/>
            <a:ext cx="96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6" name="圖片 9">
            <a:extLst>
              <a:ext uri="{FF2B5EF4-FFF2-40B4-BE49-F238E27FC236}">
                <a16:creationId xmlns:a16="http://schemas.microsoft.com/office/drawing/2014/main" id="{D76C949D-153A-4F9C-AEF9-449CEC4DE8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7725" y="1176338"/>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6D59A4B9-C442-436F-84BA-3B6DC3A0E1D9}"/>
              </a:ext>
            </a:extLst>
          </p:cNvPr>
          <p:cNvSpPr>
            <a:spLocks noGrp="1" noChangeArrowheads="1"/>
          </p:cNvSpPr>
          <p:nvPr>
            <p:ph type="title"/>
          </p:nvPr>
        </p:nvSpPr>
        <p:spPr/>
        <p:txBody>
          <a:bodyPr/>
          <a:lstStyle/>
          <a:p>
            <a:pPr eaLnBrk="1" hangingPunct="1"/>
            <a:endParaRPr lang="zh-TW" altLang="en-US"/>
          </a:p>
        </p:txBody>
      </p:sp>
      <p:sp>
        <p:nvSpPr>
          <p:cNvPr id="97283" name="Rectangle 3">
            <a:extLst>
              <a:ext uri="{FF2B5EF4-FFF2-40B4-BE49-F238E27FC236}">
                <a16:creationId xmlns:a16="http://schemas.microsoft.com/office/drawing/2014/main" id="{BF50EA85-2D2C-49E6-BE55-6EAADA92FD70}"/>
              </a:ext>
            </a:extLst>
          </p:cNvPr>
          <p:cNvSpPr>
            <a:spLocks noGrp="1" noChangeArrowheads="1"/>
          </p:cNvSpPr>
          <p:nvPr>
            <p:ph type="body" idx="1"/>
          </p:nvPr>
        </p:nvSpPr>
        <p:spPr>
          <a:xfrm>
            <a:off x="107950" y="71438"/>
            <a:ext cx="8847138" cy="6786562"/>
          </a:xfrm>
          <a:noFill/>
        </p:spPr>
        <p:txBody>
          <a:bodyPr/>
          <a:lstStyle/>
          <a:p>
            <a:pPr eaLnBrk="1" hangingPunct="1"/>
            <a:r>
              <a:rPr lang="en-US" altLang="zh-TW"/>
              <a:t>Three types of ADIs: absolute, positive, and negative ADIs (assuming that the gray-level values of the moving objects are larger than the background).</a:t>
            </a:r>
          </a:p>
          <a:p>
            <a:pPr eaLnBrk="1" hangingPunct="1"/>
            <a:r>
              <a:rPr lang="en-US" altLang="zh-TW"/>
              <a:t>Let </a:t>
            </a:r>
            <a:r>
              <a:rPr lang="en-US" altLang="zh-TW" i="1"/>
              <a:t>R</a:t>
            </a:r>
            <a:r>
              <a:rPr lang="en-US" altLang="zh-TW"/>
              <a:t>(</a:t>
            </a:r>
            <a:r>
              <a:rPr lang="en-US" altLang="zh-TW" i="1"/>
              <a:t>x</a:t>
            </a:r>
            <a:r>
              <a:rPr lang="en-US" altLang="zh-TW"/>
              <a:t>, </a:t>
            </a:r>
            <a:r>
              <a:rPr lang="en-US" altLang="zh-TW" i="1"/>
              <a:t>y</a:t>
            </a:r>
            <a:r>
              <a:rPr lang="en-US" altLang="zh-TW"/>
              <a:t>) denote the reference image, </a:t>
            </a:r>
            <a:r>
              <a:rPr lang="en-US" altLang="zh-TW" i="1"/>
              <a:t>f</a:t>
            </a:r>
            <a:r>
              <a:rPr lang="en-US" altLang="zh-TW"/>
              <a:t>(</a:t>
            </a:r>
            <a:r>
              <a:rPr lang="en-US" altLang="zh-TW" i="1"/>
              <a:t>x</a:t>
            </a:r>
            <a:r>
              <a:rPr lang="en-US" altLang="zh-TW"/>
              <a:t>, </a:t>
            </a:r>
            <a:r>
              <a:rPr lang="en-US" altLang="zh-TW" i="1"/>
              <a:t>y</a:t>
            </a:r>
            <a:r>
              <a:rPr lang="en-US" altLang="zh-TW"/>
              <a:t>, </a:t>
            </a:r>
            <a:r>
              <a:rPr lang="en-US" altLang="zh-TW" i="1"/>
              <a:t>k</a:t>
            </a:r>
            <a:r>
              <a:rPr lang="en-US" altLang="zh-TW"/>
              <a:t>) = </a:t>
            </a:r>
            <a:r>
              <a:rPr lang="en-US" altLang="zh-TW" i="1"/>
              <a:t>f</a:t>
            </a:r>
            <a:r>
              <a:rPr lang="en-US" altLang="zh-TW"/>
              <a:t>(</a:t>
            </a:r>
            <a:r>
              <a:rPr lang="en-US" altLang="zh-TW" i="1"/>
              <a:t>x</a:t>
            </a:r>
            <a:r>
              <a:rPr lang="en-US" altLang="zh-TW"/>
              <a:t>, </a:t>
            </a:r>
            <a:r>
              <a:rPr lang="en-US" altLang="zh-TW" i="1"/>
              <a:t>y</a:t>
            </a:r>
            <a:r>
              <a:rPr lang="en-US" altLang="zh-TW"/>
              <a:t>, </a:t>
            </a:r>
            <a:r>
              <a:rPr lang="en-US" altLang="zh-TW" i="1"/>
              <a:t>t</a:t>
            </a:r>
            <a:r>
              <a:rPr lang="en-US" altLang="zh-TW" i="1" baseline="-25000"/>
              <a:t>k</a:t>
            </a:r>
            <a:r>
              <a:rPr lang="en-US" altLang="zh-TW"/>
              <a:t>). Then</a:t>
            </a:r>
          </a:p>
          <a:p>
            <a:pPr algn="r" eaLnBrk="1" hangingPunct="1">
              <a:lnSpc>
                <a:spcPct val="110000"/>
              </a:lnSpc>
              <a:buFont typeface="Wingdings" panose="05000000000000000000" pitchFamily="2" charset="2"/>
              <a:buNone/>
            </a:pPr>
            <a:r>
              <a:rPr lang="en-US" altLang="zh-TW"/>
              <a:t>							(10.6-2)</a:t>
            </a:r>
          </a:p>
          <a:p>
            <a:pPr algn="r" eaLnBrk="1" hangingPunct="1">
              <a:lnSpc>
                <a:spcPct val="300000"/>
              </a:lnSpc>
              <a:buFont typeface="Wingdings" panose="05000000000000000000" pitchFamily="2" charset="2"/>
              <a:buNone/>
            </a:pPr>
            <a:r>
              <a:rPr lang="en-US" altLang="zh-TW"/>
              <a:t>							(10.6-3)</a:t>
            </a:r>
          </a:p>
          <a:p>
            <a:pPr algn="r" eaLnBrk="1" hangingPunct="1">
              <a:lnSpc>
                <a:spcPct val="250000"/>
              </a:lnSpc>
              <a:buFont typeface="Wingdings" panose="05000000000000000000" pitchFamily="2" charset="2"/>
              <a:buNone/>
            </a:pPr>
            <a:r>
              <a:rPr lang="en-US" altLang="zh-TW"/>
              <a:t>							(10.6-4)</a:t>
            </a:r>
          </a:p>
          <a:p>
            <a:pPr eaLnBrk="1" hangingPunct="1">
              <a:buFont typeface="Wingdings" panose="05000000000000000000" pitchFamily="2" charset="2"/>
              <a:buNone/>
            </a:pPr>
            <a:r>
              <a:rPr lang="en-US" altLang="zh-TW"/>
              <a:t>	where </a:t>
            </a:r>
            <a:r>
              <a:rPr lang="en-US" altLang="zh-TW" i="1"/>
              <a:t>A</a:t>
            </a:r>
            <a:r>
              <a:rPr lang="en-US" altLang="zh-TW" i="1" baseline="-25000"/>
              <a:t>k</a:t>
            </a:r>
            <a:r>
              <a:rPr lang="en-US" altLang="zh-TW"/>
              <a:t>(</a:t>
            </a:r>
            <a:r>
              <a:rPr lang="en-US" altLang="zh-TW" i="1"/>
              <a:t>x</a:t>
            </a:r>
            <a:r>
              <a:rPr lang="en-US" altLang="zh-TW"/>
              <a:t>, </a:t>
            </a:r>
            <a:r>
              <a:rPr lang="en-US" altLang="zh-TW" i="1"/>
              <a:t>y</a:t>
            </a:r>
            <a:r>
              <a:rPr lang="en-US" altLang="zh-TW"/>
              <a:t>), </a:t>
            </a:r>
            <a:r>
              <a:rPr lang="en-US" altLang="zh-TW" i="1"/>
              <a:t>P</a:t>
            </a:r>
            <a:r>
              <a:rPr lang="en-US" altLang="zh-TW" i="1" baseline="-25000"/>
              <a:t>k</a:t>
            </a:r>
            <a:r>
              <a:rPr lang="en-US" altLang="zh-TW"/>
              <a:t>(</a:t>
            </a:r>
            <a:r>
              <a:rPr lang="en-US" altLang="zh-TW" i="1"/>
              <a:t>x</a:t>
            </a:r>
            <a:r>
              <a:rPr lang="en-US" altLang="zh-TW"/>
              <a:t>, </a:t>
            </a:r>
            <a:r>
              <a:rPr lang="en-US" altLang="zh-TW" i="1"/>
              <a:t>y</a:t>
            </a:r>
            <a:r>
              <a:rPr lang="en-US" altLang="zh-TW"/>
              <a:t>), and </a:t>
            </a:r>
            <a:r>
              <a:rPr lang="en-US" altLang="zh-TW" i="1"/>
              <a:t>N</a:t>
            </a:r>
            <a:r>
              <a:rPr lang="en-US" altLang="zh-TW" i="1" baseline="-25000"/>
              <a:t>k</a:t>
            </a:r>
            <a:r>
              <a:rPr lang="en-US" altLang="zh-TW"/>
              <a:t>(</a:t>
            </a:r>
            <a:r>
              <a:rPr lang="en-US" altLang="zh-TW" i="1"/>
              <a:t>x</a:t>
            </a:r>
            <a:r>
              <a:rPr lang="en-US" altLang="zh-TW"/>
              <a:t>, </a:t>
            </a:r>
            <a:r>
              <a:rPr lang="en-US" altLang="zh-TW" i="1"/>
              <a:t>y</a:t>
            </a:r>
            <a:r>
              <a:rPr lang="en-US" altLang="zh-TW"/>
              <a:t>) are the absolute, positive, and negative ADIs, respectively, after the </a:t>
            </a:r>
            <a:r>
              <a:rPr lang="en-US" altLang="zh-TW" i="1"/>
              <a:t>k</a:t>
            </a:r>
            <a:r>
              <a:rPr lang="en-US" altLang="zh-TW"/>
              <a:t>th image in the sequence is encountered.</a:t>
            </a:r>
          </a:p>
        </p:txBody>
      </p:sp>
      <p:sp>
        <p:nvSpPr>
          <p:cNvPr id="97284" name="Rectangle 5">
            <a:extLst>
              <a:ext uri="{FF2B5EF4-FFF2-40B4-BE49-F238E27FC236}">
                <a16:creationId xmlns:a16="http://schemas.microsoft.com/office/drawing/2014/main" id="{C96C8941-D68C-484F-AB38-515C36553B2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97285" name="Object 4">
            <a:extLst>
              <a:ext uri="{FF2B5EF4-FFF2-40B4-BE49-F238E27FC236}">
                <a16:creationId xmlns:a16="http://schemas.microsoft.com/office/drawing/2014/main" id="{EC7650A7-6372-42BB-8F5E-D02B274C5553}"/>
              </a:ext>
            </a:extLst>
          </p:cNvPr>
          <p:cNvGraphicFramePr>
            <a:graphicFrameLocks noChangeAspect="1"/>
          </p:cNvGraphicFramePr>
          <p:nvPr/>
        </p:nvGraphicFramePr>
        <p:xfrm>
          <a:off x="277813" y="4437063"/>
          <a:ext cx="7553325" cy="1054100"/>
        </p:xfrm>
        <a:graphic>
          <a:graphicData uri="http://schemas.openxmlformats.org/presentationml/2006/ole">
            <mc:AlternateContent xmlns:mc="http://schemas.openxmlformats.org/markup-compatibility/2006">
              <mc:Choice xmlns:v="urn:schemas-microsoft-com:vml" Requires="v">
                <p:oleObj spid="_x0000_s104593" name="方程式" r:id="rId3" imgW="3479800" imgH="482600" progId="Equation.3">
                  <p:embed/>
                </p:oleObj>
              </mc:Choice>
              <mc:Fallback>
                <p:oleObj name="方程式" r:id="rId3" imgW="3479800" imgH="482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813" y="4437063"/>
                        <a:ext cx="75533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6" name="Rectangle 7">
            <a:extLst>
              <a:ext uri="{FF2B5EF4-FFF2-40B4-BE49-F238E27FC236}">
                <a16:creationId xmlns:a16="http://schemas.microsoft.com/office/drawing/2014/main" id="{A2BE767F-82CD-4C6C-970C-6338F32DA8AE}"/>
              </a:ext>
            </a:extLst>
          </p:cNvPr>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97287" name="Object 6">
            <a:extLst>
              <a:ext uri="{FF2B5EF4-FFF2-40B4-BE49-F238E27FC236}">
                <a16:creationId xmlns:a16="http://schemas.microsoft.com/office/drawing/2014/main" id="{B89B9B9A-BCB9-4245-95EC-14750DD9F842}"/>
              </a:ext>
            </a:extLst>
          </p:cNvPr>
          <p:cNvGraphicFramePr>
            <a:graphicFrameLocks noChangeAspect="1"/>
          </p:cNvGraphicFramePr>
          <p:nvPr/>
        </p:nvGraphicFramePr>
        <p:xfrm>
          <a:off x="447675" y="3284538"/>
          <a:ext cx="7259638" cy="1054100"/>
        </p:xfrm>
        <a:graphic>
          <a:graphicData uri="http://schemas.openxmlformats.org/presentationml/2006/ole">
            <mc:AlternateContent xmlns:mc="http://schemas.openxmlformats.org/markup-compatibility/2006">
              <mc:Choice xmlns:v="urn:schemas-microsoft-com:vml" Requires="v">
                <p:oleObj spid="_x0000_s104594" name="方程式" r:id="rId5" imgW="3340100" imgH="482600" progId="Equation.3">
                  <p:embed/>
                </p:oleObj>
              </mc:Choice>
              <mc:Fallback>
                <p:oleObj name="方程式" r:id="rId5" imgW="3340100" imgH="482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675" y="3284538"/>
                        <a:ext cx="7259638"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8" name="Rectangle 9">
            <a:extLst>
              <a:ext uri="{FF2B5EF4-FFF2-40B4-BE49-F238E27FC236}">
                <a16:creationId xmlns:a16="http://schemas.microsoft.com/office/drawing/2014/main" id="{AEFFE3DC-9ABB-422F-BCFE-FCCFF525B84C}"/>
              </a:ext>
            </a:extLst>
          </p:cNvPr>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97289" name="Object 8">
            <a:extLst>
              <a:ext uri="{FF2B5EF4-FFF2-40B4-BE49-F238E27FC236}">
                <a16:creationId xmlns:a16="http://schemas.microsoft.com/office/drawing/2014/main" id="{417CD281-CF15-4DFF-82BE-B5492329FD70}"/>
              </a:ext>
            </a:extLst>
          </p:cNvPr>
          <p:cNvGraphicFramePr>
            <a:graphicFrameLocks noChangeAspect="1"/>
          </p:cNvGraphicFramePr>
          <p:nvPr/>
        </p:nvGraphicFramePr>
        <p:xfrm>
          <a:off x="338138" y="2228850"/>
          <a:ext cx="7345362" cy="1055688"/>
        </p:xfrm>
        <a:graphic>
          <a:graphicData uri="http://schemas.openxmlformats.org/presentationml/2006/ole">
            <mc:AlternateContent xmlns:mc="http://schemas.openxmlformats.org/markup-compatibility/2006">
              <mc:Choice xmlns:v="urn:schemas-microsoft-com:vml" Requires="v">
                <p:oleObj spid="_x0000_s104595" name="方程式" r:id="rId7" imgW="3378200" imgH="482600" progId="Equation.3">
                  <p:embed/>
                </p:oleObj>
              </mc:Choice>
              <mc:Fallback>
                <p:oleObj name="方程式" r:id="rId7" imgW="3378200" imgH="4826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138" y="2228850"/>
                        <a:ext cx="7345362"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90" name="投影片編號版面配置區 1">
            <a:extLst>
              <a:ext uri="{FF2B5EF4-FFF2-40B4-BE49-F238E27FC236}">
                <a16:creationId xmlns:a16="http://schemas.microsoft.com/office/drawing/2014/main" id="{F82BB895-76BB-4E4C-A57F-EA3ED5F94D0D}"/>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143332B-1F18-4F91-B9C7-B854D03362DB}" type="slidenum">
              <a:rPr kumimoji="0" lang="zh-TW" altLang="en-US" smtClean="0"/>
              <a:pPr/>
              <a:t>89</a:t>
            </a:fld>
            <a:endParaRPr kumimoji="0" lang="en-US" altLang="zh-TW"/>
          </a:p>
        </p:txBody>
      </p:sp>
      <p:pic>
        <p:nvPicPr>
          <p:cNvPr id="97291" name="圖片 10">
            <a:extLst>
              <a:ext uri="{FF2B5EF4-FFF2-40B4-BE49-F238E27FC236}">
                <a16:creationId xmlns:a16="http://schemas.microsoft.com/office/drawing/2014/main" id="{F45E8491-C31C-47E5-ADB8-8BF6D5DB04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3938" y="2511425"/>
            <a:ext cx="968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2" name="圖片 11">
            <a:extLst>
              <a:ext uri="{FF2B5EF4-FFF2-40B4-BE49-F238E27FC236}">
                <a16:creationId xmlns:a16="http://schemas.microsoft.com/office/drawing/2014/main" id="{8133C49F-A232-477A-A0BE-642F77AEBB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575" y="3040063"/>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3" name="圖片 12">
            <a:extLst>
              <a:ext uri="{FF2B5EF4-FFF2-40B4-BE49-F238E27FC236}">
                <a16:creationId xmlns:a16="http://schemas.microsoft.com/office/drawing/2014/main" id="{70D34B1A-D8E0-491D-8062-9DC52E9DBC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1563" y="3571875"/>
            <a:ext cx="96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4" name="圖片 13">
            <a:extLst>
              <a:ext uri="{FF2B5EF4-FFF2-40B4-BE49-F238E27FC236}">
                <a16:creationId xmlns:a16="http://schemas.microsoft.com/office/drawing/2014/main" id="{8979E0F7-0CAF-4A2F-AA57-3A5F72BA1A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575" y="4119563"/>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5" name="圖片 14">
            <a:extLst>
              <a:ext uri="{FF2B5EF4-FFF2-40B4-BE49-F238E27FC236}">
                <a16:creationId xmlns:a16="http://schemas.microsoft.com/office/drawing/2014/main" id="{E12F1E34-9188-4B6E-AF37-FBE1C127C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4575" y="4719638"/>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6" name="圖片 15">
            <a:extLst>
              <a:ext uri="{FF2B5EF4-FFF2-40B4-BE49-F238E27FC236}">
                <a16:creationId xmlns:a16="http://schemas.microsoft.com/office/drawing/2014/main" id="{ADD713BE-1131-43EE-8333-5F72335BD8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6275" y="5219700"/>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7" name="圖片 16">
            <a:extLst>
              <a:ext uri="{FF2B5EF4-FFF2-40B4-BE49-F238E27FC236}">
                <a16:creationId xmlns:a16="http://schemas.microsoft.com/office/drawing/2014/main" id="{DD71DF5D-45FD-40AA-9E8E-504CAAA6C1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7450" y="2536825"/>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8" name="圖片 17">
            <a:extLst>
              <a:ext uri="{FF2B5EF4-FFF2-40B4-BE49-F238E27FC236}">
                <a16:creationId xmlns:a16="http://schemas.microsoft.com/office/drawing/2014/main" id="{83E48B5E-F50C-4880-A74C-4053CE0733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3800" y="3579813"/>
            <a:ext cx="95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9" name="圖片 18">
            <a:extLst>
              <a:ext uri="{FF2B5EF4-FFF2-40B4-BE49-F238E27FC236}">
                <a16:creationId xmlns:a16="http://schemas.microsoft.com/office/drawing/2014/main" id="{9AF283ED-5014-46DD-8A8B-CA8F4205E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2075" y="4719638"/>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D6DE89-20D6-4AB4-8A8F-245563715B2E}"/>
              </a:ext>
            </a:extLst>
          </p:cNvPr>
          <p:cNvSpPr>
            <a:spLocks noGrp="1" noChangeArrowheads="1"/>
          </p:cNvSpPr>
          <p:nvPr>
            <p:ph type="title"/>
          </p:nvPr>
        </p:nvSpPr>
        <p:spPr/>
        <p:txBody>
          <a:bodyPr/>
          <a:lstStyle/>
          <a:p>
            <a:pPr eaLnBrk="1" hangingPunct="1"/>
            <a:endParaRPr lang="zh-TW" altLang="en-US"/>
          </a:p>
        </p:txBody>
      </p:sp>
      <p:pic>
        <p:nvPicPr>
          <p:cNvPr id="15363" name="Picture 4">
            <a:extLst>
              <a:ext uri="{FF2B5EF4-FFF2-40B4-BE49-F238E27FC236}">
                <a16:creationId xmlns:a16="http://schemas.microsoft.com/office/drawing/2014/main" id="{75DF6C4F-58B0-4744-97E1-97097461C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0350"/>
            <a:ext cx="80645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投影片編號版面配置區 1">
            <a:extLst>
              <a:ext uri="{FF2B5EF4-FFF2-40B4-BE49-F238E27FC236}">
                <a16:creationId xmlns:a16="http://schemas.microsoft.com/office/drawing/2014/main" id="{76F1A4C3-8002-44D3-BC86-89FEB7CB15CA}"/>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19C9508F-E367-4205-99A3-3009C88B6ACC}" type="slidenum">
              <a:rPr kumimoji="0" lang="zh-TW" altLang="en-US" smtClean="0"/>
              <a:pPr/>
              <a:t>9</a:t>
            </a:fld>
            <a:endParaRPr kumimoji="0" lang="en-US" altLang="zh-TW"/>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91576BFB-D6EA-47B8-BEEA-BC67F7529112}"/>
              </a:ext>
            </a:extLst>
          </p:cNvPr>
          <p:cNvSpPr>
            <a:spLocks noGrp="1" noChangeArrowheads="1"/>
          </p:cNvSpPr>
          <p:nvPr>
            <p:ph type="title"/>
          </p:nvPr>
        </p:nvSpPr>
        <p:spPr/>
        <p:txBody>
          <a:bodyPr/>
          <a:lstStyle/>
          <a:p>
            <a:pPr eaLnBrk="1" hangingPunct="1"/>
            <a:endParaRPr lang="zh-TW" altLang="en-US"/>
          </a:p>
        </p:txBody>
      </p:sp>
      <p:sp>
        <p:nvSpPr>
          <p:cNvPr id="98307" name="Rectangle 3">
            <a:extLst>
              <a:ext uri="{FF2B5EF4-FFF2-40B4-BE49-F238E27FC236}">
                <a16:creationId xmlns:a16="http://schemas.microsoft.com/office/drawing/2014/main" id="{6C694FF5-0283-44BB-A35E-A84367FC1452}"/>
              </a:ext>
            </a:extLst>
          </p:cNvPr>
          <p:cNvSpPr>
            <a:spLocks noGrp="1" noChangeArrowheads="1"/>
          </p:cNvSpPr>
          <p:nvPr>
            <p:ph type="body" idx="1"/>
          </p:nvPr>
        </p:nvSpPr>
        <p:spPr/>
        <p:txBody>
          <a:bodyPr/>
          <a:lstStyle/>
          <a:p>
            <a:pPr eaLnBrk="1" hangingPunct="1"/>
            <a:r>
              <a:rPr lang="en-US" altLang="zh-TW"/>
              <a:t>In Fig. 10.49, the images are of size 256</a:t>
            </a:r>
            <a:r>
              <a:rPr lang="en-US" altLang="zh-TW">
                <a:sym typeface="Symbol" panose="05050102010706020507" pitchFamily="18" charset="2"/>
              </a:rPr>
              <a:t></a:t>
            </a:r>
            <a:r>
              <a:rPr lang="en-US" altLang="zh-TW"/>
              <a:t>256 and a rectangular object of size 75</a:t>
            </a:r>
            <a:r>
              <a:rPr lang="en-US" altLang="zh-TW">
                <a:sym typeface="Symbol" panose="05050102010706020507" pitchFamily="18" charset="2"/>
              </a:rPr>
              <a:t></a:t>
            </a:r>
            <a:r>
              <a:rPr lang="en-US" altLang="zh-TW"/>
              <a:t>50 is moving in a southeasterly direction at a speed of         pixels per frame.</a:t>
            </a:r>
          </a:p>
        </p:txBody>
      </p:sp>
      <p:graphicFrame>
        <p:nvGraphicFramePr>
          <p:cNvPr id="98308" name="Object 4">
            <a:extLst>
              <a:ext uri="{FF2B5EF4-FFF2-40B4-BE49-F238E27FC236}">
                <a16:creationId xmlns:a16="http://schemas.microsoft.com/office/drawing/2014/main" id="{D4ACE00F-43B3-435C-8639-92FADCB8B1C3}"/>
              </a:ext>
            </a:extLst>
          </p:cNvPr>
          <p:cNvGraphicFramePr>
            <a:graphicFrameLocks noGrp="1" noChangeAspect="1"/>
          </p:cNvGraphicFramePr>
          <p:nvPr>
            <p:ph sz="half" idx="4294967295"/>
          </p:nvPr>
        </p:nvGraphicFramePr>
        <p:xfrm>
          <a:off x="5556250" y="1196975"/>
          <a:ext cx="600075" cy="425450"/>
        </p:xfrm>
        <a:graphic>
          <a:graphicData uri="http://schemas.openxmlformats.org/presentationml/2006/ole">
            <mc:AlternateContent xmlns:mc="http://schemas.openxmlformats.org/markup-compatibility/2006">
              <mc:Choice xmlns:v="urn:schemas-microsoft-com:vml" Requires="v">
                <p:oleObj spid="_x0000_s98694" name="方程式" r:id="rId3" imgW="304536" imgH="215713" progId="Equation.3">
                  <p:embed/>
                </p:oleObj>
              </mc:Choice>
              <mc:Fallback>
                <p:oleObj name="方程式" r:id="rId3" imgW="304536" imgH="2157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1196975"/>
                        <a:ext cx="60007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8309" name="Picture 8">
            <a:extLst>
              <a:ext uri="{FF2B5EF4-FFF2-40B4-BE49-F238E27FC236}">
                <a16:creationId xmlns:a16="http://schemas.microsoft.com/office/drawing/2014/main" id="{7074CA41-AB0B-4E31-B02A-EB728E329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773238"/>
            <a:ext cx="784860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310" name="投影片編號版面配置區 1">
            <a:extLst>
              <a:ext uri="{FF2B5EF4-FFF2-40B4-BE49-F238E27FC236}">
                <a16:creationId xmlns:a16="http://schemas.microsoft.com/office/drawing/2014/main" id="{C5DB049F-63EB-4583-8BA0-21545A7F60D4}"/>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F1E8AC47-EC64-4146-85E2-1BA5DE03A666}" type="slidenum">
              <a:rPr kumimoji="0" lang="zh-TW" altLang="en-US" smtClean="0"/>
              <a:pPr/>
              <a:t>90</a:t>
            </a:fld>
            <a:endParaRPr kumimoji="0" lang="en-US" altLang="zh-TW"/>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3CAC41F0-EE34-48B6-9280-471CF972C0EC}"/>
              </a:ext>
            </a:extLst>
          </p:cNvPr>
          <p:cNvSpPr>
            <a:spLocks noGrp="1" noChangeArrowheads="1"/>
          </p:cNvSpPr>
          <p:nvPr>
            <p:ph type="title"/>
          </p:nvPr>
        </p:nvSpPr>
        <p:spPr/>
        <p:txBody>
          <a:bodyPr/>
          <a:lstStyle/>
          <a:p>
            <a:pPr eaLnBrk="1" hangingPunct="1"/>
            <a:r>
              <a:rPr lang="en-US" altLang="zh-TW"/>
              <a:t>Establishing a reference image</a:t>
            </a:r>
          </a:p>
        </p:txBody>
      </p:sp>
      <p:sp>
        <p:nvSpPr>
          <p:cNvPr id="99331" name="Rectangle 3">
            <a:extLst>
              <a:ext uri="{FF2B5EF4-FFF2-40B4-BE49-F238E27FC236}">
                <a16:creationId xmlns:a16="http://schemas.microsoft.com/office/drawing/2014/main" id="{71067A8B-EF81-4659-95B2-AFF8D6989A92}"/>
              </a:ext>
            </a:extLst>
          </p:cNvPr>
          <p:cNvSpPr>
            <a:spLocks noGrp="1" noChangeArrowheads="1"/>
          </p:cNvSpPr>
          <p:nvPr>
            <p:ph type="body" idx="1"/>
          </p:nvPr>
        </p:nvSpPr>
        <p:spPr/>
        <p:txBody>
          <a:bodyPr/>
          <a:lstStyle/>
          <a:p>
            <a:pPr eaLnBrk="1" hangingPunct="1"/>
            <a:r>
              <a:rPr lang="en-US" altLang="zh-TW"/>
              <a:t>Obtaining a reference image with only stationary elements is not always possible, and building a reference from a set of images containing one or more moving objects becomes necessary.</a:t>
            </a:r>
          </a:p>
          <a:p>
            <a:pPr eaLnBrk="1" hangingPunct="1"/>
            <a:r>
              <a:rPr lang="en-US" altLang="zh-TW"/>
              <a:t>Consider the first image in a sequence to be the reference image. When a nonstationary component has moved completely out of its position in the reference frame, the corresponding background in the present frame can be duplicated in the location originally occupied by the object in the reference frame.</a:t>
            </a:r>
          </a:p>
        </p:txBody>
      </p:sp>
      <p:sp>
        <p:nvSpPr>
          <p:cNvPr id="99332" name="投影片編號版面配置區 1">
            <a:extLst>
              <a:ext uri="{FF2B5EF4-FFF2-40B4-BE49-F238E27FC236}">
                <a16:creationId xmlns:a16="http://schemas.microsoft.com/office/drawing/2014/main" id="{49407C79-A57B-4B85-B579-266A7C6ADA17}"/>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54B51DBF-93CA-4F7D-B8C5-05448F30DE78}" type="slidenum">
              <a:rPr kumimoji="0" lang="zh-TW" altLang="en-US" smtClean="0"/>
              <a:pPr/>
              <a:t>91</a:t>
            </a:fld>
            <a:endParaRPr kumimoji="0" lang="en-US" altLang="zh-TW"/>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237EEBAA-B1C2-44CB-BE5B-C3A55203773A}"/>
              </a:ext>
            </a:extLst>
          </p:cNvPr>
          <p:cNvSpPr>
            <a:spLocks noGrp="1" noChangeArrowheads="1"/>
          </p:cNvSpPr>
          <p:nvPr>
            <p:ph type="title"/>
          </p:nvPr>
        </p:nvSpPr>
        <p:spPr/>
        <p:txBody>
          <a:bodyPr/>
          <a:lstStyle/>
          <a:p>
            <a:pPr eaLnBrk="1" hangingPunct="1"/>
            <a:endParaRPr lang="zh-TW" altLang="en-US" sz="700"/>
          </a:p>
        </p:txBody>
      </p:sp>
      <p:sp>
        <p:nvSpPr>
          <p:cNvPr id="100355" name="Rectangle 3">
            <a:extLst>
              <a:ext uri="{FF2B5EF4-FFF2-40B4-BE49-F238E27FC236}">
                <a16:creationId xmlns:a16="http://schemas.microsoft.com/office/drawing/2014/main" id="{76379981-93D0-450B-9FBB-3F4FDF1387CF}"/>
              </a:ext>
            </a:extLst>
          </p:cNvPr>
          <p:cNvSpPr>
            <a:spLocks noGrp="1" noChangeArrowheads="1"/>
          </p:cNvSpPr>
          <p:nvPr>
            <p:ph type="body" idx="1"/>
          </p:nvPr>
        </p:nvSpPr>
        <p:spPr/>
        <p:txBody>
          <a:bodyPr/>
          <a:lstStyle/>
          <a:p>
            <a:pPr eaLnBrk="1" hangingPunct="1"/>
            <a:r>
              <a:rPr lang="en-US" altLang="zh-TW"/>
              <a:t>Fig. 10.50(a) and (b) shows two image frames of a traffic intersection, in which the principle moving feature is the automobile at the intersection moving from left to right.</a:t>
            </a:r>
          </a:p>
          <a:p>
            <a:pPr lvl="1" eaLnBrk="1" hangingPunct="1"/>
            <a:r>
              <a:rPr lang="en-US" altLang="zh-TW"/>
              <a:t>Initially, the first frame is the reference frame and the third frame is the </a:t>
            </a:r>
            <a:r>
              <a:rPr lang="en-US" altLang="zh-TW">
                <a:latin typeface="Arial" panose="020B0604020202020204" pitchFamily="34" charset="0"/>
              </a:rPr>
              <a:t>“</a:t>
            </a:r>
            <a:r>
              <a:rPr lang="en-US" altLang="zh-TW"/>
              <a:t>final</a:t>
            </a:r>
            <a:r>
              <a:rPr lang="en-US" altLang="zh-TW">
                <a:latin typeface="Arial" panose="020B0604020202020204" pitchFamily="34" charset="0"/>
              </a:rPr>
              <a:t>”</a:t>
            </a:r>
            <a:r>
              <a:rPr lang="en-US" altLang="zh-TW"/>
              <a:t> reference frame.</a:t>
            </a:r>
          </a:p>
        </p:txBody>
      </p:sp>
      <p:pic>
        <p:nvPicPr>
          <p:cNvPr id="100356" name="Picture 4">
            <a:extLst>
              <a:ext uri="{FF2B5EF4-FFF2-40B4-BE49-F238E27FC236}">
                <a16:creationId xmlns:a16="http://schemas.microsoft.com/office/drawing/2014/main" id="{A8797CD4-4573-423F-BB75-A25D5138F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546350"/>
            <a:ext cx="6840538" cy="282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7" name="投影片編號版面配置區 1">
            <a:extLst>
              <a:ext uri="{FF2B5EF4-FFF2-40B4-BE49-F238E27FC236}">
                <a16:creationId xmlns:a16="http://schemas.microsoft.com/office/drawing/2014/main" id="{4ABA8818-DF1B-482E-88A5-565B86EDB9B8}"/>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E55EBFD7-C946-4F50-B9B1-2DBED22CCD70}" type="slidenum">
              <a:rPr kumimoji="0" lang="zh-TW" altLang="en-US" smtClean="0"/>
              <a:pPr/>
              <a:t>92</a:t>
            </a:fld>
            <a:endParaRPr kumimoji="0" lang="en-US" altLang="zh-TW"/>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88AB0DEF-C87C-4A0A-BB9A-FF8FFF0A89C6}"/>
              </a:ext>
            </a:extLst>
          </p:cNvPr>
          <p:cNvSpPr>
            <a:spLocks noGrp="1" noChangeArrowheads="1"/>
          </p:cNvSpPr>
          <p:nvPr>
            <p:ph type="title"/>
          </p:nvPr>
        </p:nvSpPr>
        <p:spPr/>
        <p:txBody>
          <a:bodyPr/>
          <a:lstStyle/>
          <a:p>
            <a:pPr eaLnBrk="1" hangingPunct="1"/>
            <a:r>
              <a:rPr lang="en-US" altLang="zh-TW"/>
              <a:t>Spectral Motion Segmentation Techniques</a:t>
            </a:r>
          </a:p>
        </p:txBody>
      </p:sp>
      <p:sp>
        <p:nvSpPr>
          <p:cNvPr id="101379" name="Rectangle 3">
            <a:extLst>
              <a:ext uri="{FF2B5EF4-FFF2-40B4-BE49-F238E27FC236}">
                <a16:creationId xmlns:a16="http://schemas.microsoft.com/office/drawing/2014/main" id="{6BCBCCA2-1C65-4E8D-8E15-295F605FD860}"/>
              </a:ext>
            </a:extLst>
          </p:cNvPr>
          <p:cNvSpPr>
            <a:spLocks noGrp="1" noChangeArrowheads="1"/>
          </p:cNvSpPr>
          <p:nvPr>
            <p:ph type="body" idx="1"/>
          </p:nvPr>
        </p:nvSpPr>
        <p:spPr/>
        <p:txBody>
          <a:bodyPr/>
          <a:lstStyle/>
          <a:p>
            <a:pPr eaLnBrk="1" hangingPunct="1"/>
            <a:r>
              <a:rPr lang="en-US" altLang="zh-TW" dirty="0"/>
              <a:t>For a sequence of </a:t>
            </a:r>
            <a:r>
              <a:rPr lang="en-US" altLang="zh-TW" i="1" dirty="0"/>
              <a:t>K</a:t>
            </a:r>
            <a:r>
              <a:rPr lang="en-US" altLang="zh-TW" dirty="0"/>
              <a:t> digital images of size </a:t>
            </a:r>
            <a:r>
              <a:rPr lang="en-US" altLang="zh-TW" i="1" dirty="0"/>
              <a:t>M</a:t>
            </a:r>
            <a:r>
              <a:rPr lang="en-US" altLang="zh-TW" dirty="0">
                <a:sym typeface="Symbol" panose="05050102010706020507" pitchFamily="18" charset="2"/>
              </a:rPr>
              <a:t></a:t>
            </a:r>
            <a:r>
              <a:rPr lang="en-US" altLang="zh-TW" i="1" dirty="0"/>
              <a:t>N</a:t>
            </a:r>
            <a:r>
              <a:rPr lang="en-US" altLang="zh-TW" dirty="0"/>
              <a:t>, the sum of the weighted projections onto the </a:t>
            </a:r>
            <a:r>
              <a:rPr lang="en-US" altLang="zh-TW" i="1" dirty="0"/>
              <a:t>x</a:t>
            </a:r>
            <a:r>
              <a:rPr lang="en-US" altLang="zh-TW" dirty="0"/>
              <a:t>-axis at any integer instant of time is:</a:t>
            </a:r>
          </a:p>
          <a:p>
            <a:pPr eaLnBrk="1" hangingPunct="1">
              <a:buFont typeface="Wingdings" panose="05000000000000000000" pitchFamily="2" charset="2"/>
              <a:buNone/>
            </a:pPr>
            <a:endParaRPr lang="en-US" altLang="zh-TW" dirty="0"/>
          </a:p>
          <a:p>
            <a:pPr algn="r" eaLnBrk="1" hangingPunct="1">
              <a:lnSpc>
                <a:spcPct val="60000"/>
              </a:lnSpc>
              <a:buFont typeface="Wingdings" panose="05000000000000000000" pitchFamily="2" charset="2"/>
              <a:buNone/>
            </a:pPr>
            <a:r>
              <a:rPr lang="en-US" altLang="zh-TW" dirty="0"/>
              <a:t>							(10.6-6)</a:t>
            </a:r>
          </a:p>
          <a:p>
            <a:pPr algn="l" eaLnBrk="1" hangingPunct="1">
              <a:spcBef>
                <a:spcPct val="100000"/>
              </a:spcBef>
              <a:buFont typeface="Wingdings" panose="05000000000000000000" pitchFamily="2" charset="2"/>
              <a:buNone/>
            </a:pPr>
            <a:r>
              <a:rPr lang="en-US" altLang="zh-TW" dirty="0"/>
              <a:t>	Similarly, the sum of the projections onto the </a:t>
            </a:r>
            <a:r>
              <a:rPr lang="en-US" altLang="zh-TW" i="1" dirty="0"/>
              <a:t>y</a:t>
            </a:r>
            <a:r>
              <a:rPr lang="en-US" altLang="zh-TW" dirty="0"/>
              <a:t>-axis is:</a:t>
            </a:r>
          </a:p>
          <a:p>
            <a:pPr eaLnBrk="1" hangingPunct="1">
              <a:buFont typeface="Wingdings" panose="05000000000000000000" pitchFamily="2" charset="2"/>
              <a:buNone/>
            </a:pPr>
            <a:endParaRPr lang="en-US" altLang="zh-TW" dirty="0"/>
          </a:p>
          <a:p>
            <a:pPr algn="r" eaLnBrk="1" hangingPunct="1">
              <a:lnSpc>
                <a:spcPct val="70000"/>
              </a:lnSpc>
              <a:buFont typeface="Wingdings" panose="05000000000000000000" pitchFamily="2" charset="2"/>
              <a:buNone/>
            </a:pPr>
            <a:r>
              <a:rPr lang="en-US" altLang="zh-TW" dirty="0"/>
              <a:t>							(10.6-7)</a:t>
            </a:r>
          </a:p>
          <a:p>
            <a:pPr eaLnBrk="1" hangingPunct="1">
              <a:lnSpc>
                <a:spcPct val="190000"/>
              </a:lnSpc>
              <a:buFont typeface="Wingdings" panose="05000000000000000000" pitchFamily="2" charset="2"/>
              <a:buNone/>
            </a:pPr>
            <a:r>
              <a:rPr lang="en-US" altLang="zh-TW" dirty="0"/>
              <a:t>	where </a:t>
            </a:r>
            <a:r>
              <a:rPr lang="en-US" altLang="zh-TW" i="1" dirty="0"/>
              <a:t>a</a:t>
            </a:r>
            <a:r>
              <a:rPr lang="en-US" altLang="zh-TW" baseline="-25000" dirty="0"/>
              <a:t>1</a:t>
            </a:r>
            <a:r>
              <a:rPr lang="en-US" altLang="zh-TW" dirty="0"/>
              <a:t> and </a:t>
            </a:r>
            <a:r>
              <a:rPr lang="en-US" altLang="zh-TW" i="1" dirty="0"/>
              <a:t>a</a:t>
            </a:r>
            <a:r>
              <a:rPr lang="en-US" altLang="zh-TW" baseline="-25000" dirty="0"/>
              <a:t>2</a:t>
            </a:r>
            <a:r>
              <a:rPr lang="en-US" altLang="zh-TW" dirty="0"/>
              <a:t> are positive integers.</a:t>
            </a:r>
          </a:p>
        </p:txBody>
      </p:sp>
      <p:sp>
        <p:nvSpPr>
          <p:cNvPr id="101380" name="Rectangle 5">
            <a:extLst>
              <a:ext uri="{FF2B5EF4-FFF2-40B4-BE49-F238E27FC236}">
                <a16:creationId xmlns:a16="http://schemas.microsoft.com/office/drawing/2014/main" id="{84B9E976-1016-47BF-93E0-BE6E0CF3C5B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101381" name="Object 4">
            <a:extLst>
              <a:ext uri="{FF2B5EF4-FFF2-40B4-BE49-F238E27FC236}">
                <a16:creationId xmlns:a16="http://schemas.microsoft.com/office/drawing/2014/main" id="{FCB8825C-20E6-4EC8-8CD8-8399ECD89D63}"/>
              </a:ext>
            </a:extLst>
          </p:cNvPr>
          <p:cNvGraphicFramePr>
            <a:graphicFrameLocks noChangeAspect="1"/>
          </p:cNvGraphicFramePr>
          <p:nvPr/>
        </p:nvGraphicFramePr>
        <p:xfrm>
          <a:off x="857250" y="2881313"/>
          <a:ext cx="6881813" cy="979487"/>
        </p:xfrm>
        <a:graphic>
          <a:graphicData uri="http://schemas.openxmlformats.org/presentationml/2006/ole">
            <mc:AlternateContent xmlns:mc="http://schemas.openxmlformats.org/markup-compatibility/2006">
              <mc:Choice xmlns:v="urn:schemas-microsoft-com:vml" Requires="v">
                <p:oleObj spid="_x0000_s102154" name="方程式" r:id="rId3" imgW="3136900" imgH="444500" progId="Equation.3">
                  <p:embed/>
                </p:oleObj>
              </mc:Choice>
              <mc:Fallback>
                <p:oleObj name="方程式" r:id="rId3" imgW="3136900"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2881313"/>
                        <a:ext cx="6881813"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2" name="Rectangle 7">
            <a:extLst>
              <a:ext uri="{FF2B5EF4-FFF2-40B4-BE49-F238E27FC236}">
                <a16:creationId xmlns:a16="http://schemas.microsoft.com/office/drawing/2014/main" id="{782D99D5-34F6-4AB2-BA61-4DF91C12086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101383" name="Object 6">
            <a:extLst>
              <a:ext uri="{FF2B5EF4-FFF2-40B4-BE49-F238E27FC236}">
                <a16:creationId xmlns:a16="http://schemas.microsoft.com/office/drawing/2014/main" id="{59F44093-7423-49D7-86F5-66B984EFE3B9}"/>
              </a:ext>
            </a:extLst>
          </p:cNvPr>
          <p:cNvGraphicFramePr>
            <a:graphicFrameLocks noChangeAspect="1"/>
          </p:cNvGraphicFramePr>
          <p:nvPr/>
        </p:nvGraphicFramePr>
        <p:xfrm>
          <a:off x="803275" y="4681538"/>
          <a:ext cx="6869113" cy="979487"/>
        </p:xfrm>
        <a:graphic>
          <a:graphicData uri="http://schemas.openxmlformats.org/presentationml/2006/ole">
            <mc:AlternateContent xmlns:mc="http://schemas.openxmlformats.org/markup-compatibility/2006">
              <mc:Choice xmlns:v="urn:schemas-microsoft-com:vml" Requires="v">
                <p:oleObj spid="_x0000_s102155" name="方程式" r:id="rId5" imgW="3136900" imgH="444500" progId="Equation.3">
                  <p:embed/>
                </p:oleObj>
              </mc:Choice>
              <mc:Fallback>
                <p:oleObj name="方程式" r:id="rId5" imgW="3136900" imgH="4445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275" y="4681538"/>
                        <a:ext cx="6869113"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4" name="投影片編號版面配置區 1">
            <a:extLst>
              <a:ext uri="{FF2B5EF4-FFF2-40B4-BE49-F238E27FC236}">
                <a16:creationId xmlns:a16="http://schemas.microsoft.com/office/drawing/2014/main" id="{71A0BA91-AEF9-4B26-8DD8-F254C17AD6DE}"/>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874EC99D-3391-4E4B-ACC1-5ED3DF347557}" type="slidenum">
              <a:rPr kumimoji="0" lang="zh-TW" altLang="en-US" smtClean="0"/>
              <a:pPr/>
              <a:t>93</a:t>
            </a:fld>
            <a:endParaRPr kumimoji="0" lang="en-US" altLang="zh-TW"/>
          </a:p>
        </p:txBody>
      </p:sp>
      <p:pic>
        <p:nvPicPr>
          <p:cNvPr id="101385" name="圖片 8">
            <a:extLst>
              <a:ext uri="{FF2B5EF4-FFF2-40B4-BE49-F238E27FC236}">
                <a16:creationId xmlns:a16="http://schemas.microsoft.com/office/drawing/2014/main" id="{158DF316-0C97-462E-9B11-748E339DD5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0072" y="3371056"/>
            <a:ext cx="96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6" name="圖片 9">
            <a:extLst>
              <a:ext uri="{FF2B5EF4-FFF2-40B4-BE49-F238E27FC236}">
                <a16:creationId xmlns:a16="http://schemas.microsoft.com/office/drawing/2014/main" id="{192A9DBB-AF6F-4B9B-96D2-4482AB691B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6412" y="5170488"/>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7" name="圖片 10">
            <a:extLst>
              <a:ext uri="{FF2B5EF4-FFF2-40B4-BE49-F238E27FC236}">
                <a16:creationId xmlns:a16="http://schemas.microsoft.com/office/drawing/2014/main" id="{125429BA-E144-4E6B-B98C-9803D5747E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7300" y="5170488"/>
            <a:ext cx="968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D6D60D8-F081-4090-9718-CA32F50BD0E6}"/>
              </a:ext>
            </a:extLst>
          </p:cNvPr>
          <p:cNvSpPr>
            <a:spLocks noGrp="1" noChangeArrowheads="1"/>
          </p:cNvSpPr>
          <p:nvPr>
            <p:ph type="title"/>
          </p:nvPr>
        </p:nvSpPr>
        <p:spPr/>
        <p:txBody>
          <a:bodyPr/>
          <a:lstStyle/>
          <a:p>
            <a:pPr eaLnBrk="1" hangingPunct="1"/>
            <a:endParaRPr lang="zh-TW" altLang="en-US" sz="700"/>
          </a:p>
        </p:txBody>
      </p:sp>
      <p:sp>
        <p:nvSpPr>
          <p:cNvPr id="102403" name="Rectangle 3">
            <a:extLst>
              <a:ext uri="{FF2B5EF4-FFF2-40B4-BE49-F238E27FC236}">
                <a16:creationId xmlns:a16="http://schemas.microsoft.com/office/drawing/2014/main" id="{7EA6C1B2-971C-4ECF-B46D-3A3FFE794B3E}"/>
              </a:ext>
            </a:extLst>
          </p:cNvPr>
          <p:cNvSpPr>
            <a:spLocks noGrp="1" noChangeArrowheads="1"/>
          </p:cNvSpPr>
          <p:nvPr>
            <p:ph type="body" idx="1"/>
          </p:nvPr>
        </p:nvSpPr>
        <p:spPr/>
        <p:txBody>
          <a:bodyPr/>
          <a:lstStyle/>
          <a:p>
            <a:pPr eaLnBrk="1" hangingPunct="1"/>
            <a:r>
              <a:rPr lang="en-US" altLang="zh-TW" dirty="0"/>
              <a:t>The 1-D Fourier transforms of </a:t>
            </a:r>
            <a:r>
              <a:rPr lang="en-US" altLang="zh-TW" dirty="0" err="1"/>
              <a:t>Eqs</a:t>
            </a:r>
            <a:r>
              <a:rPr lang="en-US" altLang="zh-TW" dirty="0"/>
              <a:t>. (10.6-6) and (10.6-7), respectively, are:</a:t>
            </a:r>
          </a:p>
          <a:p>
            <a:pPr eaLnBrk="1" hangingPunct="1">
              <a:buFont typeface="Wingdings" panose="05000000000000000000" pitchFamily="2" charset="2"/>
              <a:buNone/>
            </a:pPr>
            <a:endParaRPr lang="en-US" altLang="zh-TW" dirty="0"/>
          </a:p>
          <a:p>
            <a:pPr algn="r" eaLnBrk="1" hangingPunct="1">
              <a:buFont typeface="Wingdings" panose="05000000000000000000" pitchFamily="2" charset="2"/>
              <a:buNone/>
            </a:pPr>
            <a:r>
              <a:rPr lang="en-US" altLang="zh-TW" dirty="0"/>
              <a:t>							(10.6-8)</a:t>
            </a:r>
          </a:p>
          <a:p>
            <a:pPr eaLnBrk="1" hangingPunct="1">
              <a:buFont typeface="Wingdings" panose="05000000000000000000" pitchFamily="2" charset="2"/>
              <a:buNone/>
            </a:pPr>
            <a:endParaRPr lang="en-US" altLang="zh-TW" dirty="0"/>
          </a:p>
          <a:p>
            <a:pPr algn="r" eaLnBrk="1" hangingPunct="1">
              <a:buFont typeface="Wingdings" panose="05000000000000000000" pitchFamily="2" charset="2"/>
              <a:buNone/>
            </a:pPr>
            <a:r>
              <a:rPr lang="en-US" altLang="zh-TW" dirty="0"/>
              <a:t>							(10.6-9)</a:t>
            </a:r>
          </a:p>
          <a:p>
            <a:pPr eaLnBrk="1" hangingPunct="1">
              <a:spcBef>
                <a:spcPct val="70000"/>
              </a:spcBef>
            </a:pPr>
            <a:r>
              <a:rPr lang="en-US" altLang="zh-TW" dirty="0"/>
              <a:t>If an object is moving </a:t>
            </a:r>
            <a:r>
              <a:rPr lang="en-US" altLang="zh-TW" i="1" dirty="0"/>
              <a:t>v</a:t>
            </a:r>
            <a:r>
              <a:rPr lang="en-US" altLang="zh-TW" baseline="-25000" dirty="0"/>
              <a:t>1</a:t>
            </a:r>
            <a:r>
              <a:rPr lang="en-US" altLang="zh-TW" dirty="0"/>
              <a:t> pixels (in the </a:t>
            </a:r>
            <a:r>
              <a:rPr lang="en-US" altLang="zh-TW" i="1" dirty="0"/>
              <a:t>x</a:t>
            </a:r>
            <a:r>
              <a:rPr lang="en-US" altLang="zh-TW" dirty="0"/>
              <a:t>-direction) between frames, the sinusoid will have frequency </a:t>
            </a:r>
            <a:r>
              <a:rPr lang="en-US" altLang="zh-TW" i="1" dirty="0"/>
              <a:t>v</a:t>
            </a:r>
            <a:r>
              <a:rPr lang="en-US" altLang="zh-TW" baseline="-25000" dirty="0"/>
              <a:t>1</a:t>
            </a:r>
            <a:r>
              <a:rPr lang="en-US" altLang="zh-TW" i="1" dirty="0"/>
              <a:t>a</a:t>
            </a:r>
            <a:r>
              <a:rPr lang="en-US" altLang="zh-TW" baseline="-25000" dirty="0"/>
              <a:t>1</a:t>
            </a:r>
            <a:r>
              <a:rPr lang="en-US" altLang="zh-TW" dirty="0"/>
              <a:t> and the discrete Fourier transform of the complex sinusoid has two peaks at </a:t>
            </a:r>
            <a:r>
              <a:rPr lang="en-US" altLang="zh-TW" i="1" dirty="0"/>
              <a:t>v</a:t>
            </a:r>
            <a:r>
              <a:rPr lang="en-US" altLang="zh-TW" baseline="-25000" dirty="0"/>
              <a:t>1</a:t>
            </a:r>
            <a:r>
              <a:rPr lang="en-US" altLang="zh-TW" i="1" dirty="0"/>
              <a:t>a</a:t>
            </a:r>
            <a:r>
              <a:rPr lang="en-US" altLang="zh-TW" baseline="-25000" dirty="0"/>
              <a:t>1</a:t>
            </a:r>
            <a:r>
              <a:rPr lang="en-US" altLang="zh-TW" dirty="0"/>
              <a:t> and </a:t>
            </a:r>
            <a:r>
              <a:rPr lang="en-US" altLang="zh-TW" i="1" dirty="0"/>
              <a:t>K</a:t>
            </a:r>
            <a:r>
              <a:rPr lang="en-US" altLang="zh-TW" dirty="0"/>
              <a:t> - </a:t>
            </a:r>
            <a:r>
              <a:rPr lang="en-US" altLang="zh-TW" i="1" dirty="0"/>
              <a:t>v</a:t>
            </a:r>
            <a:r>
              <a:rPr lang="en-US" altLang="zh-TW" baseline="-25000" dirty="0"/>
              <a:t>1</a:t>
            </a:r>
            <a:r>
              <a:rPr lang="en-US" altLang="zh-TW" i="1" dirty="0"/>
              <a:t>a</a:t>
            </a:r>
            <a:r>
              <a:rPr lang="en-US" altLang="zh-TW" baseline="-25000" dirty="0"/>
              <a:t>1</a:t>
            </a:r>
            <a:r>
              <a:rPr lang="en-US" altLang="zh-TW" dirty="0"/>
              <a:t>.</a:t>
            </a:r>
          </a:p>
        </p:txBody>
      </p:sp>
      <p:sp>
        <p:nvSpPr>
          <p:cNvPr id="102404" name="Rectangle 5">
            <a:extLst>
              <a:ext uri="{FF2B5EF4-FFF2-40B4-BE49-F238E27FC236}">
                <a16:creationId xmlns:a16="http://schemas.microsoft.com/office/drawing/2014/main" id="{B5708DA3-EF74-4783-9981-07AA1978459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102405" name="Object 4">
            <a:extLst>
              <a:ext uri="{FF2B5EF4-FFF2-40B4-BE49-F238E27FC236}">
                <a16:creationId xmlns:a16="http://schemas.microsoft.com/office/drawing/2014/main" id="{E8206316-6ADC-40A7-96EF-20B652DE55D1}"/>
              </a:ext>
            </a:extLst>
          </p:cNvPr>
          <p:cNvGraphicFramePr>
            <a:graphicFrameLocks noChangeAspect="1"/>
          </p:cNvGraphicFramePr>
          <p:nvPr>
            <p:extLst>
              <p:ext uri="{D42A27DB-BD31-4B8C-83A1-F6EECF244321}">
                <p14:modId xmlns:p14="http://schemas.microsoft.com/office/powerpoint/2010/main" val="3795526508"/>
              </p:ext>
            </p:extLst>
          </p:nvPr>
        </p:nvGraphicFramePr>
        <p:xfrm>
          <a:off x="79375" y="1628775"/>
          <a:ext cx="7329488" cy="971550"/>
        </p:xfrm>
        <a:graphic>
          <a:graphicData uri="http://schemas.openxmlformats.org/presentationml/2006/ole">
            <mc:AlternateContent xmlns:mc="http://schemas.openxmlformats.org/markup-compatibility/2006">
              <mc:Choice xmlns:v="urn:schemas-microsoft-com:vml" Requires="v">
                <p:oleObj spid="_x0000_s103180" name="方程式" r:id="rId3" imgW="3276600" imgH="431800" progId="Equation.3">
                  <p:embed/>
                </p:oleObj>
              </mc:Choice>
              <mc:Fallback>
                <p:oleObj name="方程式" r:id="rId3" imgW="32766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 y="1628775"/>
                        <a:ext cx="7329488"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06" name="Rectangle 7">
            <a:extLst>
              <a:ext uri="{FF2B5EF4-FFF2-40B4-BE49-F238E27FC236}">
                <a16:creationId xmlns:a16="http://schemas.microsoft.com/office/drawing/2014/main" id="{506111EF-FA6E-4C63-A83F-4F7940ECCA14}"/>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102407" name="Object 6">
            <a:extLst>
              <a:ext uri="{FF2B5EF4-FFF2-40B4-BE49-F238E27FC236}">
                <a16:creationId xmlns:a16="http://schemas.microsoft.com/office/drawing/2014/main" id="{28310F5D-C1E1-4B4B-8BC4-887E9EDB7490}"/>
              </a:ext>
            </a:extLst>
          </p:cNvPr>
          <p:cNvGraphicFramePr>
            <a:graphicFrameLocks noChangeAspect="1"/>
          </p:cNvGraphicFramePr>
          <p:nvPr/>
        </p:nvGraphicFramePr>
        <p:xfrm>
          <a:off x="79375" y="2673350"/>
          <a:ext cx="7545388" cy="971550"/>
        </p:xfrm>
        <a:graphic>
          <a:graphicData uri="http://schemas.openxmlformats.org/presentationml/2006/ole">
            <mc:AlternateContent xmlns:mc="http://schemas.openxmlformats.org/markup-compatibility/2006">
              <mc:Choice xmlns:v="urn:schemas-microsoft-com:vml" Requires="v">
                <p:oleObj spid="_x0000_s103181" name="方程式" r:id="rId5" imgW="3429000" imgH="431800" progId="Equation.3">
                  <p:embed/>
                </p:oleObj>
              </mc:Choice>
              <mc:Fallback>
                <p:oleObj name="方程式" r:id="rId5" imgW="3429000" imgH="431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75" y="2673350"/>
                        <a:ext cx="7545388"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08" name="Rectangle 9">
            <a:extLst>
              <a:ext uri="{FF2B5EF4-FFF2-40B4-BE49-F238E27FC236}">
                <a16:creationId xmlns:a16="http://schemas.microsoft.com/office/drawing/2014/main" id="{9BAE6F95-1EED-42DE-8B6D-0ECB4914E73D}"/>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sp>
        <p:nvSpPr>
          <p:cNvPr id="102409" name="Rectangle 11">
            <a:extLst>
              <a:ext uri="{FF2B5EF4-FFF2-40B4-BE49-F238E27FC236}">
                <a16:creationId xmlns:a16="http://schemas.microsoft.com/office/drawing/2014/main" id="{F05494B2-1568-48D3-B5E5-C2717E359EC8}"/>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sp>
        <p:nvSpPr>
          <p:cNvPr id="102410" name="投影片編號版面配置區 1">
            <a:extLst>
              <a:ext uri="{FF2B5EF4-FFF2-40B4-BE49-F238E27FC236}">
                <a16:creationId xmlns:a16="http://schemas.microsoft.com/office/drawing/2014/main" id="{B0E439E5-C18D-4839-9BB3-5ABD59DEA836}"/>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7F7E38C9-648B-46B1-9A48-1822E99883A5}" type="slidenum">
              <a:rPr kumimoji="0" lang="zh-TW" altLang="en-US" smtClean="0"/>
              <a:pPr/>
              <a:t>94</a:t>
            </a:fld>
            <a:endParaRPr kumimoji="0" lang="en-US" altLang="zh-TW"/>
          </a:p>
        </p:txBody>
      </p:sp>
      <p:pic>
        <p:nvPicPr>
          <p:cNvPr id="102411" name="圖片 10">
            <a:extLst>
              <a:ext uri="{FF2B5EF4-FFF2-40B4-BE49-F238E27FC236}">
                <a16:creationId xmlns:a16="http://schemas.microsoft.com/office/drawing/2014/main" id="{494ADE4A-E302-4C12-B356-BFDD2E8AAB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4782" y="2126577"/>
            <a:ext cx="95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2" name="圖片 11">
            <a:extLst>
              <a:ext uri="{FF2B5EF4-FFF2-40B4-BE49-F238E27FC236}">
                <a16:creationId xmlns:a16="http://schemas.microsoft.com/office/drawing/2014/main" id="{0EF17DAF-8385-4355-8143-CBE5A679A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032" y="3159125"/>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3" name="圖片 12">
            <a:extLst>
              <a:ext uri="{FF2B5EF4-FFF2-40B4-BE49-F238E27FC236}">
                <a16:creationId xmlns:a16="http://schemas.microsoft.com/office/drawing/2014/main" id="{69D44470-0866-454B-99AC-B23834B4E3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7275" y="2070100"/>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1">
            <a:extLst>
              <a:ext uri="{FF2B5EF4-FFF2-40B4-BE49-F238E27FC236}">
                <a16:creationId xmlns:a16="http://schemas.microsoft.com/office/drawing/2014/main" id="{62A4B66E-FB91-4632-9CF0-B283364BD737}"/>
              </a:ext>
            </a:extLst>
          </p:cNvPr>
          <p:cNvSpPr>
            <a:spLocks noGrp="1" noChangeArrowheads="1"/>
          </p:cNvSpPr>
          <p:nvPr>
            <p:ph type="title"/>
          </p:nvPr>
        </p:nvSpPr>
        <p:spPr/>
        <p:txBody>
          <a:bodyPr/>
          <a:lstStyle/>
          <a:p>
            <a:pPr eaLnBrk="1" hangingPunct="1"/>
            <a:endParaRPr lang="zh-TW" altLang="en-US"/>
          </a:p>
        </p:txBody>
      </p:sp>
      <p:sp>
        <p:nvSpPr>
          <p:cNvPr id="103427" name="Rectangle 3">
            <a:extLst>
              <a:ext uri="{FF2B5EF4-FFF2-40B4-BE49-F238E27FC236}">
                <a16:creationId xmlns:a16="http://schemas.microsoft.com/office/drawing/2014/main" id="{EA23B079-9A51-4222-9BE4-F102CE0F544F}"/>
              </a:ext>
            </a:extLst>
          </p:cNvPr>
          <p:cNvSpPr>
            <a:spLocks noGrp="1" noChangeArrowheads="1"/>
          </p:cNvSpPr>
          <p:nvPr>
            <p:ph type="body" idx="1"/>
          </p:nvPr>
        </p:nvSpPr>
        <p:spPr>
          <a:xfrm>
            <a:off x="107950" y="71438"/>
            <a:ext cx="8847138" cy="6786562"/>
          </a:xfrm>
          <a:noFill/>
        </p:spPr>
        <p:txBody>
          <a:bodyPr/>
          <a:lstStyle/>
          <a:p>
            <a:pPr eaLnBrk="1" hangingPunct="1">
              <a:lnSpc>
                <a:spcPct val="90000"/>
              </a:lnSpc>
            </a:pPr>
            <a:r>
              <a:rPr lang="en-US" altLang="zh-TW"/>
              <a:t>The frequency-velocity relationship is:</a:t>
            </a:r>
          </a:p>
          <a:p>
            <a:pPr eaLnBrk="1" hangingPunct="1">
              <a:lnSpc>
                <a:spcPct val="90000"/>
              </a:lnSpc>
              <a:buFont typeface="Wingdings" panose="05000000000000000000" pitchFamily="2" charset="2"/>
              <a:buNone/>
            </a:pPr>
            <a:r>
              <a:rPr lang="en-US" altLang="zh-TW"/>
              <a:t>			</a:t>
            </a:r>
            <a:r>
              <a:rPr lang="en-US" altLang="zh-TW" i="1"/>
              <a:t>u</a:t>
            </a:r>
            <a:r>
              <a:rPr lang="en-US" altLang="zh-TW" baseline="-25000"/>
              <a:t>1</a:t>
            </a:r>
            <a:r>
              <a:rPr lang="en-US" altLang="zh-TW"/>
              <a:t> = </a:t>
            </a:r>
            <a:r>
              <a:rPr lang="en-US" altLang="zh-TW" i="1"/>
              <a:t>a</a:t>
            </a:r>
            <a:r>
              <a:rPr lang="en-US" altLang="zh-TW" baseline="-25000"/>
              <a:t>1</a:t>
            </a:r>
            <a:r>
              <a:rPr lang="en-US" altLang="zh-TW" i="1"/>
              <a:t>v</a:t>
            </a:r>
            <a:r>
              <a:rPr lang="en-US" altLang="zh-TW" baseline="-25000"/>
              <a:t>1</a:t>
            </a:r>
            <a:r>
              <a:rPr lang="en-US" altLang="zh-TW"/>
              <a:t>					   (10.6-10)</a:t>
            </a:r>
          </a:p>
          <a:p>
            <a:pPr eaLnBrk="1" hangingPunct="1">
              <a:lnSpc>
                <a:spcPct val="90000"/>
              </a:lnSpc>
              <a:buFont typeface="Wingdings" panose="05000000000000000000" pitchFamily="2" charset="2"/>
              <a:buNone/>
            </a:pPr>
            <a:r>
              <a:rPr lang="en-US" altLang="zh-TW"/>
              <a:t>			</a:t>
            </a:r>
            <a:r>
              <a:rPr lang="en-US" altLang="zh-TW" i="1"/>
              <a:t>u</a:t>
            </a:r>
            <a:r>
              <a:rPr lang="en-US" altLang="zh-TW" baseline="-25000"/>
              <a:t>2</a:t>
            </a:r>
            <a:r>
              <a:rPr lang="en-US" altLang="zh-TW"/>
              <a:t> = </a:t>
            </a:r>
            <a:r>
              <a:rPr lang="en-US" altLang="zh-TW" i="1"/>
              <a:t>a</a:t>
            </a:r>
            <a:r>
              <a:rPr lang="en-US" altLang="zh-TW" baseline="-25000"/>
              <a:t>2</a:t>
            </a:r>
            <a:r>
              <a:rPr lang="en-US" altLang="zh-TW" i="1"/>
              <a:t>v</a:t>
            </a:r>
            <a:r>
              <a:rPr lang="en-US" altLang="zh-TW" baseline="-25000"/>
              <a:t>2</a:t>
            </a:r>
            <a:r>
              <a:rPr lang="en-US" altLang="zh-TW"/>
              <a:t>,		 			   (10.6-11)</a:t>
            </a:r>
          </a:p>
          <a:p>
            <a:pPr eaLnBrk="1" hangingPunct="1">
              <a:lnSpc>
                <a:spcPct val="90000"/>
              </a:lnSpc>
              <a:buFont typeface="Wingdings" panose="05000000000000000000" pitchFamily="2" charset="2"/>
              <a:buNone/>
            </a:pPr>
            <a:r>
              <a:rPr lang="en-US" altLang="zh-TW"/>
              <a:t>	where the unit of velocity is in pixels per total frame time.</a:t>
            </a:r>
          </a:p>
          <a:p>
            <a:pPr lvl="1" eaLnBrk="1" hangingPunct="1">
              <a:lnSpc>
                <a:spcPct val="90000"/>
              </a:lnSpc>
            </a:pPr>
            <a:r>
              <a:rPr lang="en-US" altLang="zh-TW"/>
              <a:t>For example, </a:t>
            </a:r>
            <a:r>
              <a:rPr lang="en-US" altLang="zh-TW" i="1"/>
              <a:t>v</a:t>
            </a:r>
            <a:r>
              <a:rPr lang="en-US" altLang="zh-TW" baseline="-25000"/>
              <a:t>1</a:t>
            </a:r>
            <a:r>
              <a:rPr lang="en-US" altLang="zh-TW"/>
              <a:t> = 10, </a:t>
            </a:r>
            <a:r>
              <a:rPr lang="en-US" altLang="zh-TW" i="1"/>
              <a:t>K</a:t>
            </a:r>
            <a:r>
              <a:rPr lang="en-US" altLang="zh-TW"/>
              <a:t> = 30, the frame rate = 2 frame/s, the actual distance between pixels is 0.5 m, then the actual physical speed in the </a:t>
            </a:r>
            <a:r>
              <a:rPr lang="en-US" altLang="zh-TW" i="1"/>
              <a:t>x</a:t>
            </a:r>
            <a:r>
              <a:rPr lang="en-US" altLang="zh-TW"/>
              <a:t>-direction is:</a:t>
            </a:r>
          </a:p>
          <a:p>
            <a:pPr lvl="1" eaLnBrk="1" hangingPunct="1">
              <a:lnSpc>
                <a:spcPct val="90000"/>
              </a:lnSpc>
              <a:spcBef>
                <a:spcPct val="0"/>
              </a:spcBef>
              <a:buFont typeface="Wingdings" panose="05000000000000000000" pitchFamily="2" charset="2"/>
              <a:buNone/>
            </a:pPr>
            <a:r>
              <a:rPr lang="en-US" altLang="zh-TW"/>
              <a:t>			</a:t>
            </a:r>
            <a:r>
              <a:rPr lang="en-US" altLang="zh-TW" i="1"/>
              <a:t>v</a:t>
            </a:r>
            <a:r>
              <a:rPr lang="en-US" altLang="zh-TW" baseline="-25000"/>
              <a:t>1</a:t>
            </a:r>
            <a:r>
              <a:rPr lang="en-US" altLang="zh-TW"/>
              <a:t> = (10 pixels)(0.5 m/pixel)(2 frames/s)/(30 frames)</a:t>
            </a:r>
          </a:p>
          <a:p>
            <a:pPr lvl="1" eaLnBrk="1" hangingPunct="1">
              <a:lnSpc>
                <a:spcPct val="90000"/>
              </a:lnSpc>
              <a:spcBef>
                <a:spcPct val="0"/>
              </a:spcBef>
              <a:buFont typeface="Wingdings" panose="05000000000000000000" pitchFamily="2" charset="2"/>
              <a:buNone/>
            </a:pPr>
            <a:r>
              <a:rPr lang="en-US" altLang="zh-TW"/>
              <a:t>			     = 1/3 m/s.</a:t>
            </a:r>
          </a:p>
          <a:p>
            <a:pPr eaLnBrk="1" hangingPunct="1">
              <a:lnSpc>
                <a:spcPct val="90000"/>
              </a:lnSpc>
              <a:spcBef>
                <a:spcPct val="0"/>
              </a:spcBef>
            </a:pPr>
            <a:r>
              <a:rPr lang="en-US" altLang="zh-TW"/>
              <a:t>The sign of the </a:t>
            </a:r>
            <a:r>
              <a:rPr lang="en-US" altLang="zh-TW" i="1"/>
              <a:t>x</a:t>
            </a:r>
            <a:r>
              <a:rPr lang="en-US" altLang="zh-TW"/>
              <a:t>-component of the velocity can be determined by:</a:t>
            </a:r>
          </a:p>
          <a:p>
            <a:pPr algn="r" eaLnBrk="1" hangingPunct="1">
              <a:lnSpc>
                <a:spcPct val="90000"/>
              </a:lnSpc>
              <a:buFont typeface="Wingdings" panose="05000000000000000000" pitchFamily="2" charset="2"/>
              <a:buNone/>
            </a:pPr>
            <a:r>
              <a:rPr lang="en-US" altLang="zh-TW"/>
              <a:t>							(10.6-12)</a:t>
            </a:r>
            <a:endParaRPr lang="zh-TW" altLang="en-US"/>
          </a:p>
          <a:p>
            <a:pPr algn="r" eaLnBrk="1" hangingPunct="1">
              <a:lnSpc>
                <a:spcPct val="190000"/>
              </a:lnSpc>
              <a:buFont typeface="Wingdings" panose="05000000000000000000" pitchFamily="2" charset="2"/>
              <a:buNone/>
            </a:pPr>
            <a:r>
              <a:rPr lang="zh-TW" altLang="en-US"/>
              <a:t>							</a:t>
            </a:r>
            <a:r>
              <a:rPr lang="en-US" altLang="zh-TW"/>
              <a:t>(10.6-13)</a:t>
            </a:r>
          </a:p>
          <a:p>
            <a:pPr lvl="1" eaLnBrk="1" hangingPunct="1">
              <a:spcBef>
                <a:spcPct val="105000"/>
              </a:spcBef>
            </a:pPr>
            <a:r>
              <a:rPr lang="en-US" altLang="zh-TW"/>
              <a:t>If </a:t>
            </a:r>
            <a:r>
              <a:rPr lang="en-US" altLang="zh-TW" i="1"/>
              <a:t>v</a:t>
            </a:r>
            <a:r>
              <a:rPr lang="en-US" altLang="zh-TW" baseline="-25000"/>
              <a:t>1</a:t>
            </a:r>
            <a:r>
              <a:rPr lang="en-US" altLang="zh-TW"/>
              <a:t> is positive, </a:t>
            </a:r>
            <a:r>
              <a:rPr lang="en-US" altLang="zh-TW" i="1"/>
              <a:t>S</a:t>
            </a:r>
            <a:r>
              <a:rPr lang="en-US" altLang="zh-TW" baseline="-25000"/>
              <a:t>1</a:t>
            </a:r>
            <a:r>
              <a:rPr lang="en-US" altLang="zh-TW" i="1" baseline="-25000"/>
              <a:t>x</a:t>
            </a:r>
            <a:r>
              <a:rPr lang="en-US" altLang="zh-TW"/>
              <a:t> and </a:t>
            </a:r>
            <a:r>
              <a:rPr lang="en-US" altLang="zh-TW" i="1"/>
              <a:t>S</a:t>
            </a:r>
            <a:r>
              <a:rPr lang="en-US" altLang="zh-TW" baseline="-25000"/>
              <a:t>2</a:t>
            </a:r>
            <a:r>
              <a:rPr lang="en-US" altLang="zh-TW" i="1" baseline="-25000"/>
              <a:t>x</a:t>
            </a:r>
            <a:r>
              <a:rPr lang="en-US" altLang="zh-TW"/>
              <a:t> have the same sign and if </a:t>
            </a:r>
            <a:r>
              <a:rPr lang="en-US" altLang="zh-TW" i="1"/>
              <a:t>v</a:t>
            </a:r>
            <a:r>
              <a:rPr lang="en-US" altLang="zh-TW" baseline="-25000"/>
              <a:t>1</a:t>
            </a:r>
            <a:r>
              <a:rPr lang="en-US" altLang="zh-TW"/>
              <a:t> is negative, </a:t>
            </a:r>
            <a:r>
              <a:rPr lang="en-US" altLang="zh-TW" i="1"/>
              <a:t>S</a:t>
            </a:r>
            <a:r>
              <a:rPr lang="en-US" altLang="zh-TW" baseline="-25000"/>
              <a:t>1</a:t>
            </a:r>
            <a:r>
              <a:rPr lang="en-US" altLang="zh-TW" i="1" baseline="-25000"/>
              <a:t>x</a:t>
            </a:r>
            <a:r>
              <a:rPr lang="en-US" altLang="zh-TW"/>
              <a:t> and </a:t>
            </a:r>
            <a:r>
              <a:rPr lang="en-US" altLang="zh-TW" i="1"/>
              <a:t>S</a:t>
            </a:r>
            <a:r>
              <a:rPr lang="en-US" altLang="zh-TW" baseline="-25000"/>
              <a:t>2</a:t>
            </a:r>
            <a:r>
              <a:rPr lang="en-US" altLang="zh-TW" i="1" baseline="-25000"/>
              <a:t>x</a:t>
            </a:r>
            <a:r>
              <a:rPr lang="en-US" altLang="zh-TW"/>
              <a:t> have the opposite signs.</a:t>
            </a:r>
            <a:endParaRPr lang="zh-TW" altLang="en-US"/>
          </a:p>
        </p:txBody>
      </p:sp>
      <p:sp>
        <p:nvSpPr>
          <p:cNvPr id="103428" name="Rectangle 13">
            <a:extLst>
              <a:ext uri="{FF2B5EF4-FFF2-40B4-BE49-F238E27FC236}">
                <a16:creationId xmlns:a16="http://schemas.microsoft.com/office/drawing/2014/main" id="{03F962FC-911C-484F-98B7-83CC18152E0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103429" name="Object 12">
            <a:extLst>
              <a:ext uri="{FF2B5EF4-FFF2-40B4-BE49-F238E27FC236}">
                <a16:creationId xmlns:a16="http://schemas.microsoft.com/office/drawing/2014/main" id="{9EE21387-27A9-43F4-8A26-6B4E997FB9F0}"/>
              </a:ext>
            </a:extLst>
          </p:cNvPr>
          <p:cNvGraphicFramePr>
            <a:graphicFrameLocks noChangeAspect="1"/>
          </p:cNvGraphicFramePr>
          <p:nvPr/>
        </p:nvGraphicFramePr>
        <p:xfrm>
          <a:off x="2055813" y="4000500"/>
          <a:ext cx="3565525" cy="1138238"/>
        </p:xfrm>
        <a:graphic>
          <a:graphicData uri="http://schemas.openxmlformats.org/presentationml/2006/ole">
            <mc:AlternateContent xmlns:mc="http://schemas.openxmlformats.org/markup-compatibility/2006">
              <mc:Choice xmlns:v="urn:schemas-microsoft-com:vml" Requires="v">
                <p:oleObj spid="_x0000_s104202" name="方程式" r:id="rId3" imgW="1511300" imgH="482600" progId="Equation.3">
                  <p:embed/>
                </p:oleObj>
              </mc:Choice>
              <mc:Fallback>
                <p:oleObj name="方程式" r:id="rId3" imgW="1511300" imgH="4826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813" y="4000500"/>
                        <a:ext cx="356552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30" name="Rectangle 15">
            <a:extLst>
              <a:ext uri="{FF2B5EF4-FFF2-40B4-BE49-F238E27FC236}">
                <a16:creationId xmlns:a16="http://schemas.microsoft.com/office/drawing/2014/main" id="{E6A30CD6-A232-4566-B941-F47ABCC529BB}"/>
              </a:ext>
            </a:extLst>
          </p:cNvPr>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endParaRPr lang="zh-TW" altLang="en-US"/>
          </a:p>
        </p:txBody>
      </p:sp>
      <p:graphicFrame>
        <p:nvGraphicFramePr>
          <p:cNvPr id="103431" name="Object 14">
            <a:extLst>
              <a:ext uri="{FF2B5EF4-FFF2-40B4-BE49-F238E27FC236}">
                <a16:creationId xmlns:a16="http://schemas.microsoft.com/office/drawing/2014/main" id="{C5E3A09F-9CB9-47F6-99DF-1343AE245B26}"/>
              </a:ext>
            </a:extLst>
          </p:cNvPr>
          <p:cNvGraphicFramePr>
            <a:graphicFrameLocks noChangeAspect="1"/>
          </p:cNvGraphicFramePr>
          <p:nvPr/>
        </p:nvGraphicFramePr>
        <p:xfrm>
          <a:off x="2033588" y="5094288"/>
          <a:ext cx="3586162" cy="1135062"/>
        </p:xfrm>
        <a:graphic>
          <a:graphicData uri="http://schemas.openxmlformats.org/presentationml/2006/ole">
            <mc:AlternateContent xmlns:mc="http://schemas.openxmlformats.org/markup-compatibility/2006">
              <mc:Choice xmlns:v="urn:schemas-microsoft-com:vml" Requires="v">
                <p:oleObj spid="_x0000_s104203" name="方程式" r:id="rId5" imgW="1524000" imgH="482600" progId="Equation.3">
                  <p:embed/>
                </p:oleObj>
              </mc:Choice>
              <mc:Fallback>
                <p:oleObj name="方程式" r:id="rId5" imgW="1524000" imgH="4826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3588" y="5094288"/>
                        <a:ext cx="358616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32" name="投影片編號版面配置區 1">
            <a:extLst>
              <a:ext uri="{FF2B5EF4-FFF2-40B4-BE49-F238E27FC236}">
                <a16:creationId xmlns:a16="http://schemas.microsoft.com/office/drawing/2014/main" id="{E1A2A379-4B15-46BF-9F43-9225E3632AB2}"/>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0FC170C7-8363-49BE-A58C-198CFE02F46C}" type="slidenum">
              <a:rPr kumimoji="0" lang="zh-TW" altLang="en-US" smtClean="0"/>
              <a:pPr/>
              <a:t>95</a:t>
            </a:fld>
            <a:endParaRPr kumimoji="0" lang="en-US" altLang="zh-TW"/>
          </a:p>
        </p:txBody>
      </p:sp>
      <p:pic>
        <p:nvPicPr>
          <p:cNvPr id="103433" name="圖片 8">
            <a:extLst>
              <a:ext uri="{FF2B5EF4-FFF2-40B4-BE49-F238E27FC236}">
                <a16:creationId xmlns:a16="http://schemas.microsoft.com/office/drawing/2014/main" id="{96133576-328B-4CE1-830F-41C7A7F6C6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5" y="728663"/>
            <a:ext cx="96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4" name="圖片 9">
            <a:extLst>
              <a:ext uri="{FF2B5EF4-FFF2-40B4-BE49-F238E27FC236}">
                <a16:creationId xmlns:a16="http://schemas.microsoft.com/office/drawing/2014/main" id="{5B8F8A69-5200-4A44-988C-7E5F9E132E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725" y="4494213"/>
            <a:ext cx="95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5" name="圖片 1">
            <a:extLst>
              <a:ext uri="{FF2B5EF4-FFF2-40B4-BE49-F238E27FC236}">
                <a16:creationId xmlns:a16="http://schemas.microsoft.com/office/drawing/2014/main" id="{B0246EA0-B789-4B22-B29E-EF41B54DB1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4625" y="5632450"/>
            <a:ext cx="1333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686DFE88-BE89-47DE-B5F4-1B98225FE0C5}"/>
              </a:ext>
            </a:extLst>
          </p:cNvPr>
          <p:cNvSpPr>
            <a:spLocks noGrp="1" noChangeArrowheads="1"/>
          </p:cNvSpPr>
          <p:nvPr>
            <p:ph type="title"/>
          </p:nvPr>
        </p:nvSpPr>
        <p:spPr/>
        <p:txBody>
          <a:bodyPr/>
          <a:lstStyle/>
          <a:p>
            <a:pPr eaLnBrk="1" hangingPunct="1"/>
            <a:endParaRPr lang="zh-TW" altLang="en-US"/>
          </a:p>
        </p:txBody>
      </p:sp>
      <p:sp>
        <p:nvSpPr>
          <p:cNvPr id="104451" name="Rectangle 3">
            <a:extLst>
              <a:ext uri="{FF2B5EF4-FFF2-40B4-BE49-F238E27FC236}">
                <a16:creationId xmlns:a16="http://schemas.microsoft.com/office/drawing/2014/main" id="{49493F7F-52AA-4D84-ADFC-85C84C49460E}"/>
              </a:ext>
            </a:extLst>
          </p:cNvPr>
          <p:cNvSpPr>
            <a:spLocks noGrp="1" noChangeArrowheads="1"/>
          </p:cNvSpPr>
          <p:nvPr>
            <p:ph type="body" idx="1"/>
          </p:nvPr>
        </p:nvSpPr>
        <p:spPr/>
        <p:txBody>
          <a:bodyPr/>
          <a:lstStyle/>
          <a:p>
            <a:pPr eaLnBrk="1" hangingPunct="1"/>
            <a:r>
              <a:rPr lang="en-US" altLang="zh-TW" sz="2400"/>
              <a:t>Fig. 10.51 shows one of a 32-frame sequence of LANDSAT images generated by adding white noise to a reference image.</a:t>
            </a:r>
          </a:p>
          <a:p>
            <a:pPr eaLnBrk="1" hangingPunct="1"/>
            <a:endParaRPr lang="en-US" altLang="zh-TW" sz="2400"/>
          </a:p>
          <a:p>
            <a:pPr eaLnBrk="1" hangingPunct="1"/>
            <a:endParaRPr lang="en-US" altLang="zh-TW" sz="2400"/>
          </a:p>
          <a:p>
            <a:pPr eaLnBrk="1" hangingPunct="1"/>
            <a:endParaRPr lang="en-US" altLang="zh-TW" sz="2400"/>
          </a:p>
          <a:p>
            <a:pPr eaLnBrk="1" hangingPunct="1"/>
            <a:endParaRPr lang="en-US" altLang="zh-TW" sz="2400"/>
          </a:p>
          <a:p>
            <a:pPr eaLnBrk="1" hangingPunct="1"/>
            <a:endParaRPr lang="en-US" altLang="zh-TW" sz="2400"/>
          </a:p>
          <a:p>
            <a:pPr eaLnBrk="1" hangingPunct="1"/>
            <a:endParaRPr lang="en-US" altLang="zh-TW" sz="2400"/>
          </a:p>
          <a:p>
            <a:pPr eaLnBrk="1" hangingPunct="1"/>
            <a:endParaRPr lang="en-US" altLang="zh-TW" sz="2400"/>
          </a:p>
          <a:p>
            <a:pPr eaLnBrk="1" hangingPunct="1"/>
            <a:endParaRPr lang="en-US" altLang="zh-TW" sz="2400"/>
          </a:p>
          <a:p>
            <a:pPr eaLnBrk="1" hangingPunct="1"/>
            <a:endParaRPr lang="en-US" altLang="zh-TW" sz="2400"/>
          </a:p>
          <a:p>
            <a:pPr eaLnBrk="1" hangingPunct="1"/>
            <a:endParaRPr lang="en-US" altLang="zh-TW" sz="2400"/>
          </a:p>
          <a:p>
            <a:pPr eaLnBrk="1" hangingPunct="1"/>
            <a:r>
              <a:rPr lang="en-US" altLang="zh-TW" sz="2400"/>
              <a:t>The sequence contains a superimposed target moving at 0.5 pixel per frame in the </a:t>
            </a:r>
            <a:r>
              <a:rPr lang="en-US" altLang="zh-TW" sz="2400" i="1"/>
              <a:t>x</a:t>
            </a:r>
            <a:r>
              <a:rPr lang="en-US" altLang="zh-TW" sz="2400"/>
              <a:t>-direction and 1 pixel per frame in the </a:t>
            </a:r>
            <a:r>
              <a:rPr lang="en-US" altLang="zh-TW" sz="2400" i="1"/>
              <a:t>y</a:t>
            </a:r>
            <a:r>
              <a:rPr lang="en-US" altLang="zh-TW" sz="2400"/>
              <a:t>-direction.</a:t>
            </a:r>
          </a:p>
        </p:txBody>
      </p:sp>
      <p:pic>
        <p:nvPicPr>
          <p:cNvPr id="104452" name="Picture 4">
            <a:extLst>
              <a:ext uri="{FF2B5EF4-FFF2-40B4-BE49-F238E27FC236}">
                <a16:creationId xmlns:a16="http://schemas.microsoft.com/office/drawing/2014/main" id="{FF9AFBA4-138F-4B30-8CD4-8F08C91FF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268413"/>
            <a:ext cx="7129463"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53" name="投影片編號版面配置區 1">
            <a:extLst>
              <a:ext uri="{FF2B5EF4-FFF2-40B4-BE49-F238E27FC236}">
                <a16:creationId xmlns:a16="http://schemas.microsoft.com/office/drawing/2014/main" id="{0325DCFF-4D1B-4BBE-AF0D-A0467F2B3301}"/>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D5037B9F-D4E4-4177-9DB7-82B4E7931392}" type="slidenum">
              <a:rPr kumimoji="0" lang="zh-TW" altLang="en-US" smtClean="0"/>
              <a:pPr/>
              <a:t>96</a:t>
            </a:fld>
            <a:endParaRPr kumimoji="0" lang="en-US" altLang="zh-TW"/>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81AB771-27D8-4CCB-B862-22669D9D84C5}"/>
              </a:ext>
            </a:extLst>
          </p:cNvPr>
          <p:cNvSpPr>
            <a:spLocks noGrp="1" noChangeArrowheads="1"/>
          </p:cNvSpPr>
          <p:nvPr>
            <p:ph type="title"/>
          </p:nvPr>
        </p:nvSpPr>
        <p:spPr/>
        <p:txBody>
          <a:bodyPr/>
          <a:lstStyle/>
          <a:p>
            <a:pPr eaLnBrk="1" hangingPunct="1"/>
            <a:endParaRPr lang="zh-TW" altLang="en-US"/>
          </a:p>
        </p:txBody>
      </p:sp>
      <p:sp>
        <p:nvSpPr>
          <p:cNvPr id="105475" name="Rectangle 3">
            <a:extLst>
              <a:ext uri="{FF2B5EF4-FFF2-40B4-BE49-F238E27FC236}">
                <a16:creationId xmlns:a16="http://schemas.microsoft.com/office/drawing/2014/main" id="{7305A8D7-64B7-47A5-AFF5-00778B98D32C}"/>
              </a:ext>
            </a:extLst>
          </p:cNvPr>
          <p:cNvSpPr>
            <a:spLocks noGrp="1" noChangeArrowheads="1"/>
          </p:cNvSpPr>
          <p:nvPr>
            <p:ph type="body" idx="1"/>
          </p:nvPr>
        </p:nvSpPr>
        <p:spPr/>
        <p:txBody>
          <a:bodyPr/>
          <a:lstStyle/>
          <a:p>
            <a:pPr eaLnBrk="1" hangingPunct="1"/>
            <a:r>
              <a:rPr lang="en-US" altLang="zh-TW"/>
              <a:t>The target, shown circled in Fig. 10.52, has a Gaussuan intensity distribution spread over a small (9-pixel) area and is not easily discernible by eye.</a:t>
            </a:r>
            <a:endParaRPr lang="zh-TW" altLang="en-US"/>
          </a:p>
        </p:txBody>
      </p:sp>
      <p:pic>
        <p:nvPicPr>
          <p:cNvPr id="105476" name="Picture 4">
            <a:extLst>
              <a:ext uri="{FF2B5EF4-FFF2-40B4-BE49-F238E27FC236}">
                <a16:creationId xmlns:a16="http://schemas.microsoft.com/office/drawing/2014/main" id="{8A991470-EACC-4A70-8848-AD7F42967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52600"/>
            <a:ext cx="6769100"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77" name="投影片編號版面配置區 1">
            <a:extLst>
              <a:ext uri="{FF2B5EF4-FFF2-40B4-BE49-F238E27FC236}">
                <a16:creationId xmlns:a16="http://schemas.microsoft.com/office/drawing/2014/main" id="{63768396-BEBB-4D89-917B-02F1A396A6E3}"/>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59E3BF94-A183-4355-ACCD-E72842D7AC2E}" type="slidenum">
              <a:rPr kumimoji="0" lang="zh-TW" altLang="en-US" smtClean="0"/>
              <a:pPr/>
              <a:t>97</a:t>
            </a:fld>
            <a:endParaRPr kumimoji="0" lang="en-US" altLang="zh-TW"/>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1C1FFCDB-01D0-47BE-9F12-82B3B03F5AFE}"/>
              </a:ext>
            </a:extLst>
          </p:cNvPr>
          <p:cNvSpPr>
            <a:spLocks noGrp="1" noChangeArrowheads="1"/>
          </p:cNvSpPr>
          <p:nvPr>
            <p:ph type="title"/>
          </p:nvPr>
        </p:nvSpPr>
        <p:spPr/>
        <p:txBody>
          <a:bodyPr/>
          <a:lstStyle/>
          <a:p>
            <a:pPr eaLnBrk="1" hangingPunct="1"/>
            <a:endParaRPr lang="zh-TW" altLang="en-US"/>
          </a:p>
        </p:txBody>
      </p:sp>
      <p:sp>
        <p:nvSpPr>
          <p:cNvPr id="106499" name="Rectangle 3">
            <a:extLst>
              <a:ext uri="{FF2B5EF4-FFF2-40B4-BE49-F238E27FC236}">
                <a16:creationId xmlns:a16="http://schemas.microsoft.com/office/drawing/2014/main" id="{5043F0B5-4E2A-4D16-8355-961C1E6BC247}"/>
              </a:ext>
            </a:extLst>
          </p:cNvPr>
          <p:cNvSpPr>
            <a:spLocks noGrp="1" noChangeArrowheads="1"/>
          </p:cNvSpPr>
          <p:nvPr>
            <p:ph type="body" idx="1"/>
          </p:nvPr>
        </p:nvSpPr>
        <p:spPr>
          <a:xfrm>
            <a:off x="107950" y="71438"/>
            <a:ext cx="8847138" cy="6238875"/>
          </a:xfrm>
          <a:noFill/>
        </p:spPr>
        <p:txBody>
          <a:bodyPr/>
          <a:lstStyle/>
          <a:p>
            <a:pPr eaLnBrk="1" hangingPunct="1">
              <a:lnSpc>
                <a:spcPct val="80000"/>
              </a:lnSpc>
            </a:pPr>
            <a:r>
              <a:rPr lang="en-US" altLang="zh-TW"/>
              <a:t>The results of computing Eqs. (10.6-8) and (10.6-9) with </a:t>
            </a:r>
            <a:r>
              <a:rPr lang="en-US" altLang="zh-TW" i="1"/>
              <a:t>a</a:t>
            </a:r>
            <a:r>
              <a:rPr lang="en-US" altLang="zh-TW" baseline="-25000"/>
              <a:t>1</a:t>
            </a:r>
            <a:r>
              <a:rPr lang="en-US" altLang="zh-TW"/>
              <a:t> = 6 and </a:t>
            </a:r>
            <a:r>
              <a:rPr lang="en-US" altLang="zh-TW" i="1"/>
              <a:t>a</a:t>
            </a:r>
            <a:r>
              <a:rPr lang="en-US" altLang="zh-TW" baseline="-25000"/>
              <a:t>2</a:t>
            </a:r>
            <a:r>
              <a:rPr lang="en-US" altLang="zh-TW"/>
              <a:t> = 4 are shown in Figs. 10.53 and 10.54, respectively. The peak at </a:t>
            </a:r>
            <a:r>
              <a:rPr lang="en-US" altLang="zh-TW" i="1"/>
              <a:t>u</a:t>
            </a:r>
            <a:r>
              <a:rPr lang="en-US" altLang="zh-TW" baseline="-25000"/>
              <a:t>1</a:t>
            </a:r>
            <a:r>
              <a:rPr lang="en-US" altLang="zh-TW"/>
              <a:t> = 3 in Fig. 10.53 yields </a:t>
            </a:r>
            <a:r>
              <a:rPr lang="en-US" altLang="zh-TW" i="1"/>
              <a:t>v</a:t>
            </a:r>
            <a:r>
              <a:rPr lang="en-US" altLang="zh-TW" baseline="-25000"/>
              <a:t>1</a:t>
            </a:r>
            <a:r>
              <a:rPr lang="en-US" altLang="zh-TW"/>
              <a:t> = 0.5 from Eq. (10.6-10). Similarly, the peak at in Fig. 10.54 yields </a:t>
            </a:r>
            <a:r>
              <a:rPr lang="en-US" altLang="zh-TW" i="1"/>
              <a:t>v</a:t>
            </a:r>
            <a:r>
              <a:rPr lang="en-US" altLang="zh-TW" baseline="-25000"/>
              <a:t>2</a:t>
            </a:r>
            <a:r>
              <a:rPr lang="en-US" altLang="zh-TW"/>
              <a:t> = 1.0 from Eq. (10.6-11).</a:t>
            </a:r>
            <a:endParaRPr lang="zh-TW" altLang="en-US" baseline="-25000"/>
          </a:p>
        </p:txBody>
      </p:sp>
      <p:pic>
        <p:nvPicPr>
          <p:cNvPr id="106500" name="Picture 4">
            <a:extLst>
              <a:ext uri="{FF2B5EF4-FFF2-40B4-BE49-F238E27FC236}">
                <a16:creationId xmlns:a16="http://schemas.microsoft.com/office/drawing/2014/main" id="{2EAE29E1-4276-4DFC-9BAA-358B70863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865313"/>
            <a:ext cx="6264275" cy="494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501" name="投影片編號版面配置區 1">
            <a:extLst>
              <a:ext uri="{FF2B5EF4-FFF2-40B4-BE49-F238E27FC236}">
                <a16:creationId xmlns:a16="http://schemas.microsoft.com/office/drawing/2014/main" id="{6F2D330B-2EE6-4818-AFE7-B773722A6353}"/>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072E85EE-ED4B-4427-94F7-616ABD6C6B12}" type="slidenum">
              <a:rPr kumimoji="0" lang="zh-TW" altLang="en-US" smtClean="0"/>
              <a:pPr/>
              <a:t>98</a:t>
            </a:fld>
            <a:endParaRPr kumimoji="0" lang="en-US" altLang="zh-TW"/>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B9CBA0B2-BEB4-4D99-9B98-B6A84845E9B6}"/>
              </a:ext>
            </a:extLst>
          </p:cNvPr>
          <p:cNvSpPr>
            <a:spLocks noGrp="1" noChangeArrowheads="1"/>
          </p:cNvSpPr>
          <p:nvPr>
            <p:ph type="title"/>
          </p:nvPr>
        </p:nvSpPr>
        <p:spPr/>
        <p:txBody>
          <a:bodyPr/>
          <a:lstStyle/>
          <a:p>
            <a:pPr eaLnBrk="1" hangingPunct="1"/>
            <a:endParaRPr lang="zh-TW" altLang="en-US"/>
          </a:p>
        </p:txBody>
      </p:sp>
      <p:sp>
        <p:nvSpPr>
          <p:cNvPr id="107523" name="Rectangle 3">
            <a:extLst>
              <a:ext uri="{FF2B5EF4-FFF2-40B4-BE49-F238E27FC236}">
                <a16:creationId xmlns:a16="http://schemas.microsoft.com/office/drawing/2014/main" id="{295A1C47-85E8-4691-A6E1-741343636D08}"/>
              </a:ext>
            </a:extLst>
          </p:cNvPr>
          <p:cNvSpPr>
            <a:spLocks noGrp="1" noChangeArrowheads="1"/>
          </p:cNvSpPr>
          <p:nvPr>
            <p:ph type="body" idx="1"/>
          </p:nvPr>
        </p:nvSpPr>
        <p:spPr/>
        <p:txBody>
          <a:bodyPr/>
          <a:lstStyle/>
          <a:p>
            <a:pPr eaLnBrk="1" hangingPunct="1"/>
            <a:endParaRPr lang="en-US" altLang="zh-TW"/>
          </a:p>
          <a:p>
            <a:pPr eaLnBrk="1" hangingPunct="1"/>
            <a:endParaRPr lang="en-US" altLang="zh-TW"/>
          </a:p>
          <a:p>
            <a:pPr eaLnBrk="1" hangingPunct="1"/>
            <a:endParaRPr lang="en-US" altLang="zh-TW"/>
          </a:p>
          <a:p>
            <a:pPr eaLnBrk="1" hangingPunct="1"/>
            <a:endParaRPr lang="en-US" altLang="zh-TW"/>
          </a:p>
          <a:p>
            <a:pPr eaLnBrk="1" hangingPunct="1"/>
            <a:endParaRPr lang="en-US" altLang="zh-TW"/>
          </a:p>
          <a:p>
            <a:pPr eaLnBrk="1" hangingPunct="1"/>
            <a:endParaRPr lang="en-US" altLang="zh-TW"/>
          </a:p>
          <a:p>
            <a:pPr eaLnBrk="1" hangingPunct="1"/>
            <a:endParaRPr lang="en-US" altLang="zh-TW"/>
          </a:p>
          <a:p>
            <a:pPr eaLnBrk="1" hangingPunct="1"/>
            <a:r>
              <a:rPr lang="en-US" altLang="zh-TW"/>
              <a:t>Because </a:t>
            </a:r>
            <a:r>
              <a:rPr lang="en-US" altLang="zh-TW" i="1"/>
              <a:t>u</a:t>
            </a:r>
            <a:r>
              <a:rPr lang="en-US" altLang="zh-TW"/>
              <a:t> = </a:t>
            </a:r>
            <a:r>
              <a:rPr lang="en-US" altLang="zh-TW" i="1"/>
              <a:t>av</a:t>
            </a:r>
            <a:r>
              <a:rPr lang="en-US" altLang="zh-TW"/>
              <a:t>, one possibility is to select </a:t>
            </a:r>
            <a:r>
              <a:rPr lang="en-US" altLang="zh-TW" i="1"/>
              <a:t>a</a:t>
            </a:r>
            <a:r>
              <a:rPr lang="en-US" altLang="zh-TW"/>
              <a:t> as the integer closest to </a:t>
            </a:r>
            <a:r>
              <a:rPr lang="en-US" altLang="zh-TW" i="1"/>
              <a:t>a</a:t>
            </a:r>
            <a:r>
              <a:rPr lang="en-US" altLang="zh-TW"/>
              <a:t> = </a:t>
            </a:r>
            <a:r>
              <a:rPr lang="en-US" altLang="zh-TW" i="1"/>
              <a:t>u</a:t>
            </a:r>
            <a:r>
              <a:rPr lang="en-US" altLang="zh-TW" baseline="-25000"/>
              <a:t>max</a:t>
            </a:r>
            <a:r>
              <a:rPr lang="en-US" altLang="zh-TW"/>
              <a:t>/</a:t>
            </a:r>
            <a:r>
              <a:rPr lang="en-US" altLang="zh-TW" i="1"/>
              <a:t>v</a:t>
            </a:r>
            <a:r>
              <a:rPr lang="en-US" altLang="zh-TW" baseline="-25000"/>
              <a:t>max</a:t>
            </a:r>
            <a:r>
              <a:rPr lang="en-US" altLang="zh-TW"/>
              <a:t>, where </a:t>
            </a:r>
            <a:r>
              <a:rPr lang="en-US" altLang="zh-TW" i="1"/>
              <a:t>u</a:t>
            </a:r>
            <a:r>
              <a:rPr lang="en-US" altLang="zh-TW" baseline="-25000"/>
              <a:t>max</a:t>
            </a:r>
            <a:r>
              <a:rPr lang="en-US" altLang="zh-TW"/>
              <a:t> is the aliasing frequency limitation established </a:t>
            </a:r>
            <a:r>
              <a:rPr lang="en-US" altLang="zh-TW" i="1"/>
              <a:t>K</a:t>
            </a:r>
            <a:r>
              <a:rPr lang="en-US" altLang="zh-TW"/>
              <a:t> and </a:t>
            </a:r>
            <a:r>
              <a:rPr lang="en-US" altLang="zh-TW" i="1"/>
              <a:t>v</a:t>
            </a:r>
            <a:r>
              <a:rPr lang="en-US" altLang="zh-TW" baseline="-25000"/>
              <a:t>max</a:t>
            </a:r>
            <a:r>
              <a:rPr lang="en-US" altLang="zh-TW"/>
              <a:t> is the maximum expected object velocity.</a:t>
            </a:r>
          </a:p>
        </p:txBody>
      </p:sp>
      <p:pic>
        <p:nvPicPr>
          <p:cNvPr id="107524" name="Picture 4">
            <a:extLst>
              <a:ext uri="{FF2B5EF4-FFF2-40B4-BE49-F238E27FC236}">
                <a16:creationId xmlns:a16="http://schemas.microsoft.com/office/drawing/2014/main" id="{3EB8A2B8-ECC2-4B35-8367-16C973A13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620713"/>
            <a:ext cx="7777163" cy="318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5" name="投影片編號版面配置區 1">
            <a:extLst>
              <a:ext uri="{FF2B5EF4-FFF2-40B4-BE49-F238E27FC236}">
                <a16:creationId xmlns:a16="http://schemas.microsoft.com/office/drawing/2014/main" id="{684737B8-D922-45A6-A967-7DCCBEE18460}"/>
              </a:ext>
            </a:extLst>
          </p:cNvPr>
          <p:cNvSpPr>
            <a:spLocks noGrp="1"/>
          </p:cNvSpPr>
          <p:nvPr>
            <p:ph type="sldNum" sz="quarter" idx="10"/>
          </p:nvPr>
        </p:nvSpPr>
        <p:spPr>
          <a:noFill/>
        </p:spPr>
        <p:txBody>
          <a:bodyPr/>
          <a:lstStyle>
            <a:lvl1pPr>
              <a:defRPr kumimoji="1">
                <a:solidFill>
                  <a:schemeClr val="tx1"/>
                </a:solidFill>
                <a:latin typeface="Tahoma" panose="020B0604030504040204" pitchFamily="34" charset="0"/>
                <a:ea typeface="新細明體" panose="02020500000000000000" pitchFamily="18" charset="-120"/>
              </a:defRPr>
            </a:lvl1pPr>
            <a:lvl2pPr marL="742950" indent="-285750">
              <a:defRPr kumimoji="1">
                <a:solidFill>
                  <a:schemeClr val="tx1"/>
                </a:solidFill>
                <a:latin typeface="Tahoma" panose="020B0604030504040204" pitchFamily="34" charset="0"/>
                <a:ea typeface="新細明體" panose="02020500000000000000" pitchFamily="18" charset="-120"/>
              </a:defRPr>
            </a:lvl2pPr>
            <a:lvl3pPr marL="1143000" indent="-228600">
              <a:defRPr kumimoji="1">
                <a:solidFill>
                  <a:schemeClr val="tx1"/>
                </a:solidFill>
                <a:latin typeface="Tahoma" panose="020B0604030504040204" pitchFamily="34" charset="0"/>
                <a:ea typeface="新細明體" panose="02020500000000000000" pitchFamily="18" charset="-120"/>
              </a:defRPr>
            </a:lvl3pPr>
            <a:lvl4pPr marL="1600200" indent="-228600">
              <a:defRPr kumimoji="1">
                <a:solidFill>
                  <a:schemeClr val="tx1"/>
                </a:solidFill>
                <a:latin typeface="Tahoma" panose="020B0604030504040204" pitchFamily="34" charset="0"/>
                <a:ea typeface="新細明體" panose="02020500000000000000" pitchFamily="18" charset="-120"/>
              </a:defRPr>
            </a:lvl4pPr>
            <a:lvl5pPr marL="2057400" indent="-22860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fld id="{F8B1F7FD-6835-49A7-9C74-5CAD5A5019B3}" type="slidenum">
              <a:rPr kumimoji="0" lang="zh-TW" altLang="en-US" smtClean="0"/>
              <a:pPr/>
              <a:t>99</a:t>
            </a:fld>
            <a:endParaRPr kumimoji="0" lang="en-US" altLang="zh-TW"/>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Blends">
  <a:themeElements>
    <a:clrScheme name="3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3_Blends">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3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3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3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3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3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3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6159</TotalTime>
  <Words>10794</Words>
  <Application>Microsoft Office PowerPoint</Application>
  <PresentationFormat>如螢幕大小 (4:3)</PresentationFormat>
  <Paragraphs>742</Paragraphs>
  <Slides>130</Slides>
  <Notes>9</Notes>
  <HiddenSlides>0</HiddenSlides>
  <MMClips>0</MMClips>
  <ScaleCrop>false</ScaleCrop>
  <HeadingPairs>
    <vt:vector size="8" baseType="variant">
      <vt:variant>
        <vt:lpstr>使用字型</vt:lpstr>
      </vt:variant>
      <vt:variant>
        <vt:i4>10</vt:i4>
      </vt:variant>
      <vt:variant>
        <vt:lpstr>佈景主題</vt:lpstr>
      </vt:variant>
      <vt:variant>
        <vt:i4>3</vt:i4>
      </vt:variant>
      <vt:variant>
        <vt:lpstr>內嵌 OLE 伺服程式</vt:lpstr>
      </vt:variant>
      <vt:variant>
        <vt:i4>1</vt:i4>
      </vt:variant>
      <vt:variant>
        <vt:lpstr>投影片標題</vt:lpstr>
      </vt:variant>
      <vt:variant>
        <vt:i4>130</vt:i4>
      </vt:variant>
    </vt:vector>
  </HeadingPairs>
  <TitlesOfParts>
    <vt:vector size="144" baseType="lpstr">
      <vt:lpstr>Times New Roman </vt:lpstr>
      <vt:lpstr>新細明體</vt:lpstr>
      <vt:lpstr>Arial</vt:lpstr>
      <vt:lpstr>Calibri</vt:lpstr>
      <vt:lpstr>Cambria Math</vt:lpstr>
      <vt:lpstr>Symbol</vt:lpstr>
      <vt:lpstr>Tahoma</vt:lpstr>
      <vt:lpstr>Times</vt:lpstr>
      <vt:lpstr>Times New Roman</vt:lpstr>
      <vt:lpstr>Wingdings</vt:lpstr>
      <vt:lpstr>Blends</vt:lpstr>
      <vt:lpstr>2_Blends</vt:lpstr>
      <vt:lpstr>3_Blends</vt:lpstr>
      <vt:lpstr>方程式</vt:lpstr>
      <vt:lpstr>Chapter 10 IMAGE SEGMENTATION</vt:lpstr>
      <vt:lpstr>Detection of Discontinuities</vt:lpstr>
      <vt:lpstr>Point detection</vt:lpstr>
      <vt:lpstr>PowerPoint 簡報</vt:lpstr>
      <vt:lpstr>Line detection</vt:lpstr>
      <vt:lpstr>PowerPoint 簡報</vt:lpstr>
      <vt:lpstr>Edge detector</vt:lpstr>
      <vt:lpstr>PowerPoint 簡報</vt:lpstr>
      <vt:lpstr>PowerPoint 簡報</vt:lpstr>
      <vt:lpstr>PowerPoint 簡報</vt:lpstr>
      <vt:lpstr>PowerPoint 簡報</vt:lpstr>
      <vt:lpstr>Gradient operators</vt:lpstr>
      <vt:lpstr>PowerPoint 簡報</vt:lpstr>
      <vt:lpstr>PowerPoint 簡報</vt:lpstr>
      <vt:lpstr>PowerPoint 簡報</vt:lpstr>
      <vt:lpstr>PowerPoint 簡報</vt:lpstr>
      <vt:lpstr>PowerPoint 簡報</vt:lpstr>
      <vt:lpstr>PowerPoint 簡報</vt:lpstr>
      <vt:lpstr>PowerPoint 簡報</vt:lpstr>
      <vt:lpstr>The Laplacian</vt:lpstr>
      <vt:lpstr>PowerPoint 簡報</vt:lpstr>
      <vt:lpstr>PowerPoint 簡報</vt:lpstr>
      <vt:lpstr>PowerPoint 簡報</vt:lpstr>
      <vt:lpstr>PowerPoint 簡報</vt:lpstr>
      <vt:lpstr>PowerPoint 簡報</vt:lpstr>
      <vt:lpstr>Edge Linking and Boundary Detection-local processing</vt:lpstr>
      <vt:lpstr>PowerPoint 簡報</vt:lpstr>
      <vt:lpstr>PowerPoint 簡報</vt:lpstr>
      <vt:lpstr>Global edge linking via Hough transform</vt:lpstr>
      <vt:lpstr>PowerPoint 簡報</vt:lpstr>
      <vt:lpstr>PowerPoint 簡報</vt:lpstr>
      <vt:lpstr>PowerPoint 簡報</vt:lpstr>
      <vt:lpstr>PowerPoint 簡報</vt:lpstr>
      <vt:lpstr>PowerPoint 簡報</vt:lpstr>
      <vt:lpstr>PowerPoint 簡報</vt:lpstr>
      <vt:lpstr>Global edge linking via graph-theoretic techniques</vt:lpstr>
      <vt:lpstr>PowerPoint 簡報</vt:lpstr>
      <vt:lpstr>PowerPoint 簡報</vt:lpstr>
      <vt:lpstr>PowerPoint 簡報</vt:lpstr>
      <vt:lpstr>Optimal search algorithm</vt:lpstr>
      <vt:lpstr>PowerPoint 簡報</vt:lpstr>
      <vt:lpstr>PowerPoint 簡報</vt:lpstr>
      <vt:lpstr>Foundation of Thresholding</vt:lpstr>
      <vt:lpstr>PowerPoint 簡報</vt:lpstr>
      <vt:lpstr>Role of illumination</vt:lpstr>
      <vt:lpstr>PowerPoint 簡報</vt:lpstr>
      <vt:lpstr>PowerPoint 簡報</vt:lpstr>
      <vt:lpstr>PowerPoint 簡報</vt:lpstr>
      <vt:lpstr>Global thresholding </vt:lpstr>
      <vt:lpstr>PowerPoint 簡報</vt:lpstr>
      <vt:lpstr>PowerPoint 簡報</vt:lpstr>
      <vt:lpstr>Adaptive thresholding</vt:lpstr>
      <vt:lpstr>PowerPoint 簡報</vt:lpstr>
      <vt:lpstr>PowerPoint 簡報</vt:lpstr>
      <vt:lpstr>Optimal global and adaptive thresholding</vt:lpstr>
      <vt:lpstr>PowerPoint 簡報</vt:lpstr>
      <vt:lpstr>PowerPoint 簡報</vt:lpstr>
      <vt:lpstr>PowerPoint 簡報</vt:lpstr>
      <vt:lpstr>PowerPoint 簡報</vt:lpstr>
      <vt:lpstr>PowerPoint 簡報</vt:lpstr>
      <vt:lpstr>Boundary characteristics for histogram improvement and local thresholding</vt:lpstr>
      <vt:lpstr>PowerPoint 簡報</vt:lpstr>
      <vt:lpstr>PowerPoint 簡報</vt:lpstr>
      <vt:lpstr>PowerPoint 簡報</vt:lpstr>
      <vt:lpstr>Multispectral thresholding</vt:lpstr>
      <vt:lpstr>Region-Based Segmentation</vt:lpstr>
      <vt:lpstr>PowerPoint 簡報</vt:lpstr>
      <vt:lpstr>PowerPoint 簡報</vt:lpstr>
      <vt:lpstr>PowerPoint 簡報</vt:lpstr>
      <vt:lpstr>PowerPoint 簡報</vt:lpstr>
      <vt:lpstr>Region splitting and merging</vt:lpstr>
      <vt:lpstr>PowerPoint 簡報</vt:lpstr>
      <vt:lpstr>Segmentation by Morphological Watersheds</vt:lpstr>
      <vt:lpstr>PowerPoint 簡報</vt:lpstr>
      <vt:lpstr>PowerPoint 簡報</vt:lpstr>
      <vt:lpstr>PowerPoint 簡報</vt:lpstr>
      <vt:lpstr>Dam construction</vt:lpstr>
      <vt:lpstr>PowerPoint 簡報</vt:lpstr>
      <vt:lpstr>PowerPoint 簡報</vt:lpstr>
      <vt:lpstr>Watershed segmentation algorithm</vt:lpstr>
      <vt:lpstr>PowerPoint 簡報</vt:lpstr>
      <vt:lpstr>PowerPoint 簡報</vt:lpstr>
      <vt:lpstr>c</vt:lpstr>
      <vt:lpstr>Use of Markers</vt:lpstr>
      <vt:lpstr>PowerPoint 簡報</vt:lpstr>
      <vt:lpstr>PowerPoint 簡報</vt:lpstr>
      <vt:lpstr>Spatial Motion Segmentation Techniques</vt:lpstr>
      <vt:lpstr>PowerPoint 簡報</vt:lpstr>
      <vt:lpstr>PowerPoint 簡報</vt:lpstr>
      <vt:lpstr>PowerPoint 簡報</vt:lpstr>
      <vt:lpstr>Establishing a reference image</vt:lpstr>
      <vt:lpstr>PowerPoint 簡報</vt:lpstr>
      <vt:lpstr>Spectral Motion Segmentation Techniques</vt:lpstr>
      <vt:lpstr>PowerPoint 簡報</vt:lpstr>
      <vt:lpstr>PowerPoint 簡報</vt:lpstr>
      <vt:lpstr>PowerPoint 簡報</vt:lpstr>
      <vt:lpstr>PowerPoint 簡報</vt:lpstr>
      <vt:lpstr>PowerPoint 簡報</vt:lpstr>
      <vt:lpstr>PowerPoint 簡報</vt:lpstr>
      <vt:lpstr>Canny Edge Detector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Local Binary Pattern (LBP)</vt:lpstr>
      <vt:lpstr>PowerPoint 簡報</vt:lpstr>
      <vt:lpstr>PowerPoint 簡報</vt:lpstr>
      <vt:lpstr>PowerPoint 簡報</vt:lpstr>
      <vt:lpstr>PowerPoint 簡報</vt:lpstr>
      <vt:lpstr>Rotation Invariant Texture Description</vt:lpstr>
      <vt:lpstr>PowerPoint 簡報</vt:lpstr>
      <vt:lpstr>PowerPoint 簡報</vt:lpstr>
      <vt:lpstr>PowerPoint 簡報</vt:lpstr>
      <vt:lpstr>Optimal Global Thresholding Using Otsuʼs Method</vt:lpstr>
      <vt:lpstr>PowerPoint 簡報</vt:lpstr>
      <vt:lpstr>PowerPoint 簡報</vt:lpstr>
      <vt:lpstr>PowerPoint 簡報</vt:lpstr>
      <vt:lpstr>Region Segmentation Using Clustering</vt:lpstr>
      <vt:lpstr>PowerPoint 簡報</vt:lpstr>
      <vt:lpstr>PowerPoint 簡報</vt:lpstr>
      <vt:lpstr>Region Segmentation Using Superixels</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tingyu</dc:creator>
  <cp:lastModifiedBy>ying</cp:lastModifiedBy>
  <cp:revision>876</cp:revision>
  <cp:lastPrinted>2018-01-03T02:12:17Z</cp:lastPrinted>
  <dcterms:created xsi:type="dcterms:W3CDTF">1601-01-01T00:00:00Z</dcterms:created>
  <dcterms:modified xsi:type="dcterms:W3CDTF">2020-10-22T09:12:11Z</dcterms:modified>
</cp:coreProperties>
</file>